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34.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handoutMasterIdLst>
    <p:handoutMasterId r:id="rId104"/>
  </p:handoutMasterIdLst>
  <p:sldIdLst>
    <p:sldId id="301" r:id="rId2"/>
    <p:sldId id="258" r:id="rId3"/>
    <p:sldId id="298" r:id="rId4"/>
    <p:sldId id="400" r:id="rId5"/>
    <p:sldId id="257" r:id="rId6"/>
    <p:sldId id="292" r:id="rId7"/>
    <p:sldId id="418" r:id="rId8"/>
    <p:sldId id="303" r:id="rId9"/>
    <p:sldId id="315" r:id="rId10"/>
    <p:sldId id="316" r:id="rId11"/>
    <p:sldId id="366" r:id="rId12"/>
    <p:sldId id="291" r:id="rId13"/>
    <p:sldId id="402" r:id="rId14"/>
    <p:sldId id="410" r:id="rId15"/>
    <p:sldId id="411" r:id="rId16"/>
    <p:sldId id="412" r:id="rId17"/>
    <p:sldId id="413" r:id="rId18"/>
    <p:sldId id="414" r:id="rId19"/>
    <p:sldId id="415" r:id="rId20"/>
    <p:sldId id="416" r:id="rId21"/>
    <p:sldId id="409" r:id="rId22"/>
    <p:sldId id="417" r:id="rId23"/>
    <p:sldId id="308" r:id="rId24"/>
    <p:sldId id="368" r:id="rId25"/>
    <p:sldId id="419" r:id="rId26"/>
    <p:sldId id="420" r:id="rId27"/>
    <p:sldId id="421" r:id="rId28"/>
    <p:sldId id="318" r:id="rId29"/>
    <p:sldId id="370" r:id="rId30"/>
    <p:sldId id="293" r:id="rId31"/>
    <p:sldId id="372" r:id="rId32"/>
    <p:sldId id="266" r:id="rId33"/>
    <p:sldId id="373" r:id="rId34"/>
    <p:sldId id="422" r:id="rId35"/>
    <p:sldId id="404" r:id="rId36"/>
    <p:sldId id="306" r:id="rId37"/>
    <p:sldId id="321" r:id="rId38"/>
    <p:sldId id="322" r:id="rId39"/>
    <p:sldId id="423" r:id="rId40"/>
    <p:sldId id="320" r:id="rId41"/>
    <p:sldId id="324" r:id="rId42"/>
    <p:sldId id="323" r:id="rId43"/>
    <p:sldId id="289" r:id="rId44"/>
    <p:sldId id="406" r:id="rId45"/>
    <p:sldId id="380" r:id="rId46"/>
    <p:sldId id="424" r:id="rId47"/>
    <p:sldId id="425" r:id="rId48"/>
    <p:sldId id="426" r:id="rId49"/>
    <p:sldId id="268" r:id="rId50"/>
    <p:sldId id="374" r:id="rId51"/>
    <p:sldId id="269" r:id="rId52"/>
    <p:sldId id="273" r:id="rId53"/>
    <p:sldId id="376" r:id="rId54"/>
    <p:sldId id="427" r:id="rId55"/>
    <p:sldId id="375" r:id="rId56"/>
    <p:sldId id="270" r:id="rId57"/>
    <p:sldId id="288" r:id="rId58"/>
    <p:sldId id="296" r:id="rId59"/>
    <p:sldId id="408" r:id="rId60"/>
    <p:sldId id="430" r:id="rId61"/>
    <p:sldId id="431" r:id="rId62"/>
    <p:sldId id="378" r:id="rId63"/>
    <p:sldId id="432" r:id="rId64"/>
    <p:sldId id="284" r:id="rId65"/>
    <p:sldId id="314" r:id="rId66"/>
    <p:sldId id="433" r:id="rId67"/>
    <p:sldId id="311" r:id="rId68"/>
    <p:sldId id="326" r:id="rId69"/>
    <p:sldId id="328" r:id="rId70"/>
    <p:sldId id="329" r:id="rId71"/>
    <p:sldId id="330" r:id="rId72"/>
    <p:sldId id="331" r:id="rId73"/>
    <p:sldId id="338" r:id="rId74"/>
    <p:sldId id="339" r:id="rId75"/>
    <p:sldId id="340" r:id="rId76"/>
    <p:sldId id="341" r:id="rId77"/>
    <p:sldId id="342" r:id="rId78"/>
    <p:sldId id="343" r:id="rId79"/>
    <p:sldId id="312" r:id="rId80"/>
    <p:sldId id="327" r:id="rId81"/>
    <p:sldId id="345"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365" r:id="rId102"/>
  </p:sldIdLst>
  <p:sldSz cx="9144000" cy="6858000" type="screen4x3"/>
  <p:notesSz cx="6858000"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cmAuthor id="2" name="Pascale MICOLEAU-MARCEL" initials="PM" lastIdx="13" clrIdx="1"/>
  <p:cmAuthor id="3" name="BDF" initials="BDF"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360"/>
    <a:srgbClr val="D93788"/>
    <a:srgbClr val="213B76"/>
    <a:srgbClr val="E06F17"/>
    <a:srgbClr val="FFFFFF"/>
    <a:srgbClr val="92D050"/>
    <a:srgbClr val="DCE6F2"/>
    <a:srgbClr val="FFCCCC"/>
    <a:srgbClr val="965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2930" autoAdjust="0"/>
  </p:normalViewPr>
  <p:slideViewPr>
    <p:cSldViewPr>
      <p:cViewPr varScale="1">
        <p:scale>
          <a:sx n="88" d="100"/>
          <a:sy n="88" d="100"/>
        </p:scale>
        <p:origin x="1938" y="102"/>
      </p:cViewPr>
      <p:guideLst>
        <p:guide orient="horz" pos="2160"/>
        <p:guide pos="2880"/>
      </p:guideLst>
    </p:cSldViewPr>
  </p:slideViewPr>
  <p:outlineViewPr>
    <p:cViewPr>
      <p:scale>
        <a:sx n="33" d="100"/>
        <a:sy n="33" d="100"/>
      </p:scale>
      <p:origin x="0" y="-936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4008" y="7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Bethenod" userId="04466676c41cf3b0" providerId="LiveId" clId="{DA245F0A-CF99-4105-B1D6-DA16CAC1EA4F}"/>
    <pc:docChg chg="undo custSel addSld delSld modSld">
      <pc:chgData name="Karine Bethenod" userId="04466676c41cf3b0" providerId="LiveId" clId="{DA245F0A-CF99-4105-B1D6-DA16CAC1EA4F}" dt="2025-02-01T12:02:14.400" v="435" actId="20577"/>
      <pc:docMkLst>
        <pc:docMk/>
      </pc:docMkLst>
      <pc:sldChg chg="add del">
        <pc:chgData name="Karine Bethenod" userId="04466676c41cf3b0" providerId="LiveId" clId="{DA245F0A-CF99-4105-B1D6-DA16CAC1EA4F}" dt="2025-01-28T09:25:21.762" v="73" actId="47"/>
        <pc:sldMkLst>
          <pc:docMk/>
          <pc:sldMk cId="0" sldId="257"/>
        </pc:sldMkLst>
      </pc:sldChg>
      <pc:sldChg chg="add del">
        <pc:chgData name="Karine Bethenod" userId="04466676c41cf3b0" providerId="LiveId" clId="{DA245F0A-CF99-4105-B1D6-DA16CAC1EA4F}" dt="2025-01-28T09:25:21.762" v="73" actId="47"/>
        <pc:sldMkLst>
          <pc:docMk/>
          <pc:sldMk cId="3876497804" sldId="258"/>
        </pc:sldMkLst>
      </pc:sldChg>
      <pc:sldChg chg="add del modNotes modNotesTx">
        <pc:chgData name="Karine Bethenod" userId="04466676c41cf3b0" providerId="LiveId" clId="{DA245F0A-CF99-4105-B1D6-DA16CAC1EA4F}" dt="2025-02-01T11:18:08.783" v="377" actId="14100"/>
        <pc:sldMkLst>
          <pc:docMk/>
          <pc:sldMk cId="0" sldId="266"/>
        </pc:sldMkLst>
      </pc:sldChg>
      <pc:sldChg chg="add del modNotesTx">
        <pc:chgData name="Karine Bethenod" userId="04466676c41cf3b0" providerId="LiveId" clId="{DA245F0A-CF99-4105-B1D6-DA16CAC1EA4F}" dt="2025-01-29T20:40:29.516" v="97"/>
        <pc:sldMkLst>
          <pc:docMk/>
          <pc:sldMk cId="0" sldId="268"/>
        </pc:sldMkLst>
      </pc:sldChg>
      <pc:sldChg chg="add del modNotesTx">
        <pc:chgData name="Karine Bethenod" userId="04466676c41cf3b0" providerId="LiveId" clId="{DA245F0A-CF99-4105-B1D6-DA16CAC1EA4F}" dt="2025-01-28T09:25:21.762" v="73" actId="47"/>
        <pc:sldMkLst>
          <pc:docMk/>
          <pc:sldMk cId="0" sldId="269"/>
        </pc:sldMkLst>
      </pc:sldChg>
      <pc:sldChg chg="add del modNotesTx">
        <pc:chgData name="Karine Bethenod" userId="04466676c41cf3b0" providerId="LiveId" clId="{DA245F0A-CF99-4105-B1D6-DA16CAC1EA4F}" dt="2025-01-28T09:25:21.762" v="73" actId="47"/>
        <pc:sldMkLst>
          <pc:docMk/>
          <pc:sldMk cId="0" sldId="270"/>
        </pc:sldMkLst>
      </pc:sldChg>
      <pc:sldChg chg="add del modNotesTx">
        <pc:chgData name="Karine Bethenod" userId="04466676c41cf3b0" providerId="LiveId" clId="{DA245F0A-CF99-4105-B1D6-DA16CAC1EA4F}" dt="2025-01-28T09:25:21.762" v="73" actId="47"/>
        <pc:sldMkLst>
          <pc:docMk/>
          <pc:sldMk cId="0" sldId="273"/>
        </pc:sldMkLst>
      </pc:sldChg>
      <pc:sldChg chg="add del modNotesTx">
        <pc:chgData name="Karine Bethenod" userId="04466676c41cf3b0" providerId="LiveId" clId="{DA245F0A-CF99-4105-B1D6-DA16CAC1EA4F}" dt="2025-01-28T09:25:37.280" v="75"/>
        <pc:sldMkLst>
          <pc:docMk/>
          <pc:sldMk cId="3854690142" sldId="284"/>
        </pc:sldMkLst>
      </pc:sldChg>
      <pc:sldChg chg="add del modNotesTx">
        <pc:chgData name="Karine Bethenod" userId="04466676c41cf3b0" providerId="LiveId" clId="{DA245F0A-CF99-4105-B1D6-DA16CAC1EA4F}" dt="2025-01-28T09:25:21.762" v="73" actId="47"/>
        <pc:sldMkLst>
          <pc:docMk/>
          <pc:sldMk cId="3686817543" sldId="288"/>
        </pc:sldMkLst>
      </pc:sldChg>
      <pc:sldChg chg="add del modNotesTx">
        <pc:chgData name="Karine Bethenod" userId="04466676c41cf3b0" providerId="LiveId" clId="{DA245F0A-CF99-4105-B1D6-DA16CAC1EA4F}" dt="2025-01-28T09:25:21.762" v="73" actId="47"/>
        <pc:sldMkLst>
          <pc:docMk/>
          <pc:sldMk cId="68949206" sldId="289"/>
        </pc:sldMkLst>
      </pc:sldChg>
      <pc:sldChg chg="add del modNotes">
        <pc:chgData name="Karine Bethenod" userId="04466676c41cf3b0" providerId="LiveId" clId="{DA245F0A-CF99-4105-B1D6-DA16CAC1EA4F}" dt="2025-02-01T11:12:22.046" v="282" actId="1076"/>
        <pc:sldMkLst>
          <pc:docMk/>
          <pc:sldMk cId="2176326655" sldId="291"/>
        </pc:sldMkLst>
      </pc:sldChg>
      <pc:sldChg chg="add del">
        <pc:chgData name="Karine Bethenod" userId="04466676c41cf3b0" providerId="LiveId" clId="{DA245F0A-CF99-4105-B1D6-DA16CAC1EA4F}" dt="2025-01-28T09:25:21.762" v="73" actId="47"/>
        <pc:sldMkLst>
          <pc:docMk/>
          <pc:sldMk cId="2138490209" sldId="292"/>
        </pc:sldMkLst>
      </pc:sldChg>
      <pc:sldChg chg="add del modAnim modNotes modNotesTx">
        <pc:chgData name="Karine Bethenod" userId="04466676c41cf3b0" providerId="LiveId" clId="{DA245F0A-CF99-4105-B1D6-DA16CAC1EA4F}" dt="2025-02-01T11:17:48.702" v="369" actId="1036"/>
        <pc:sldMkLst>
          <pc:docMk/>
          <pc:sldMk cId="539786868" sldId="293"/>
        </pc:sldMkLst>
      </pc:sldChg>
      <pc:sldChg chg="add del">
        <pc:chgData name="Karine Bethenod" userId="04466676c41cf3b0" providerId="LiveId" clId="{DA245F0A-CF99-4105-B1D6-DA16CAC1EA4F}" dt="2025-01-28T09:25:21.762" v="73" actId="47"/>
        <pc:sldMkLst>
          <pc:docMk/>
          <pc:sldMk cId="292248726" sldId="296"/>
        </pc:sldMkLst>
      </pc:sldChg>
      <pc:sldChg chg="add del">
        <pc:chgData name="Karine Bethenod" userId="04466676c41cf3b0" providerId="LiveId" clId="{DA245F0A-CF99-4105-B1D6-DA16CAC1EA4F}" dt="2025-01-28T09:25:21.762" v="73" actId="47"/>
        <pc:sldMkLst>
          <pc:docMk/>
          <pc:sldMk cId="1269603210" sldId="298"/>
        </pc:sldMkLst>
      </pc:sldChg>
      <pc:sldChg chg="add del">
        <pc:chgData name="Karine Bethenod" userId="04466676c41cf3b0" providerId="LiveId" clId="{DA245F0A-CF99-4105-B1D6-DA16CAC1EA4F}" dt="2025-01-28T09:25:21.762" v="73" actId="47"/>
        <pc:sldMkLst>
          <pc:docMk/>
          <pc:sldMk cId="3776386166" sldId="301"/>
        </pc:sldMkLst>
      </pc:sldChg>
      <pc:sldChg chg="add del modNotes">
        <pc:chgData name="Karine Bethenod" userId="04466676c41cf3b0" providerId="LiveId" clId="{DA245F0A-CF99-4105-B1D6-DA16CAC1EA4F}" dt="2025-02-01T11:15:25.089" v="295" actId="14100"/>
        <pc:sldMkLst>
          <pc:docMk/>
          <pc:sldMk cId="2479994110" sldId="303"/>
        </pc:sldMkLst>
      </pc:sldChg>
      <pc:sldChg chg="add del modNotesTx">
        <pc:chgData name="Karine Bethenod" userId="04466676c41cf3b0" providerId="LiveId" clId="{DA245F0A-CF99-4105-B1D6-DA16CAC1EA4F}" dt="2025-01-28T09:25:21.762" v="73" actId="47"/>
        <pc:sldMkLst>
          <pc:docMk/>
          <pc:sldMk cId="2479272982" sldId="306"/>
        </pc:sldMkLst>
      </pc:sldChg>
      <pc:sldChg chg="add del">
        <pc:chgData name="Karine Bethenod" userId="04466676c41cf3b0" providerId="LiveId" clId="{DA245F0A-CF99-4105-B1D6-DA16CAC1EA4F}" dt="2025-01-28T09:25:21.762" v="73" actId="47"/>
        <pc:sldMkLst>
          <pc:docMk/>
          <pc:sldMk cId="434360154" sldId="308"/>
        </pc:sldMkLst>
      </pc:sldChg>
      <pc:sldChg chg="add del">
        <pc:chgData name="Karine Bethenod" userId="04466676c41cf3b0" providerId="LiveId" clId="{DA245F0A-CF99-4105-B1D6-DA16CAC1EA4F}" dt="2025-01-28T09:25:21.762" v="73" actId="47"/>
        <pc:sldMkLst>
          <pc:docMk/>
          <pc:sldMk cId="3719075619" sldId="311"/>
        </pc:sldMkLst>
      </pc:sldChg>
      <pc:sldChg chg="add del">
        <pc:chgData name="Karine Bethenod" userId="04466676c41cf3b0" providerId="LiveId" clId="{DA245F0A-CF99-4105-B1D6-DA16CAC1EA4F}" dt="2025-01-28T09:25:21.762" v="73" actId="47"/>
        <pc:sldMkLst>
          <pc:docMk/>
          <pc:sldMk cId="3550409013" sldId="312"/>
        </pc:sldMkLst>
      </pc:sldChg>
      <pc:sldChg chg="add del modNotesTx">
        <pc:chgData name="Karine Bethenod" userId="04466676c41cf3b0" providerId="LiveId" clId="{DA245F0A-CF99-4105-B1D6-DA16CAC1EA4F}" dt="2025-01-28T09:25:53.549" v="77"/>
        <pc:sldMkLst>
          <pc:docMk/>
          <pc:sldMk cId="1929698664" sldId="314"/>
        </pc:sldMkLst>
      </pc:sldChg>
      <pc:sldChg chg="add del">
        <pc:chgData name="Karine Bethenod" userId="04466676c41cf3b0" providerId="LiveId" clId="{DA245F0A-CF99-4105-B1D6-DA16CAC1EA4F}" dt="2025-01-28T09:25:21.762" v="73" actId="47"/>
        <pc:sldMkLst>
          <pc:docMk/>
          <pc:sldMk cId="0" sldId="315"/>
        </pc:sldMkLst>
      </pc:sldChg>
      <pc:sldChg chg="add del modNotes">
        <pc:chgData name="Karine Bethenod" userId="04466676c41cf3b0" providerId="LiveId" clId="{DA245F0A-CF99-4105-B1D6-DA16CAC1EA4F}" dt="2025-02-01T11:12:11.506" v="281" actId="166"/>
        <pc:sldMkLst>
          <pc:docMk/>
          <pc:sldMk cId="0" sldId="316"/>
        </pc:sldMkLst>
      </pc:sldChg>
      <pc:sldChg chg="add del modNotes">
        <pc:chgData name="Karine Bethenod" userId="04466676c41cf3b0" providerId="LiveId" clId="{DA245F0A-CF99-4105-B1D6-DA16CAC1EA4F}" dt="2025-02-01T11:17:20.855" v="335" actId="14100"/>
        <pc:sldMkLst>
          <pc:docMk/>
          <pc:sldMk cId="3103268861" sldId="318"/>
        </pc:sldMkLst>
      </pc:sldChg>
      <pc:sldChg chg="add del modNotes modNotesTx">
        <pc:chgData name="Karine Bethenod" userId="04466676c41cf3b0" providerId="LiveId" clId="{DA245F0A-CF99-4105-B1D6-DA16CAC1EA4F}" dt="2025-02-01T11:20:26.901" v="434" actId="1036"/>
        <pc:sldMkLst>
          <pc:docMk/>
          <pc:sldMk cId="2479272982" sldId="320"/>
        </pc:sldMkLst>
      </pc:sldChg>
      <pc:sldChg chg="add del modNotes modNotesTx">
        <pc:chgData name="Karine Bethenod" userId="04466676c41cf3b0" providerId="LiveId" clId="{DA245F0A-CF99-4105-B1D6-DA16CAC1EA4F}" dt="2025-02-01T11:19:33.083" v="397" actId="1035"/>
        <pc:sldMkLst>
          <pc:docMk/>
          <pc:sldMk cId="2479272982" sldId="321"/>
        </pc:sldMkLst>
      </pc:sldChg>
      <pc:sldChg chg="add del">
        <pc:chgData name="Karine Bethenod" userId="04466676c41cf3b0" providerId="LiveId" clId="{DA245F0A-CF99-4105-B1D6-DA16CAC1EA4F}" dt="2025-01-28T09:25:21.762" v="73" actId="47"/>
        <pc:sldMkLst>
          <pc:docMk/>
          <pc:sldMk cId="2479272982" sldId="322"/>
        </pc:sldMkLst>
      </pc:sldChg>
      <pc:sldChg chg="add del modNotesTx">
        <pc:chgData name="Karine Bethenod" userId="04466676c41cf3b0" providerId="LiveId" clId="{DA245F0A-CF99-4105-B1D6-DA16CAC1EA4F}" dt="2025-01-28T09:25:21.762" v="73" actId="47"/>
        <pc:sldMkLst>
          <pc:docMk/>
          <pc:sldMk cId="2479272982" sldId="323"/>
        </pc:sldMkLst>
      </pc:sldChg>
      <pc:sldChg chg="add del modNotesTx">
        <pc:chgData name="Karine Bethenod" userId="04466676c41cf3b0" providerId="LiveId" clId="{DA245F0A-CF99-4105-B1D6-DA16CAC1EA4F}" dt="2025-01-28T09:25:21.762" v="73" actId="47"/>
        <pc:sldMkLst>
          <pc:docMk/>
          <pc:sldMk cId="2479272982" sldId="324"/>
        </pc:sldMkLst>
      </pc:sldChg>
      <pc:sldChg chg="add del">
        <pc:chgData name="Karine Bethenod" userId="04466676c41cf3b0" providerId="LiveId" clId="{DA245F0A-CF99-4105-B1D6-DA16CAC1EA4F}" dt="2025-01-28T09:25:21.762" v="73" actId="47"/>
        <pc:sldMkLst>
          <pc:docMk/>
          <pc:sldMk cId="3719075619" sldId="326"/>
        </pc:sldMkLst>
      </pc:sldChg>
      <pc:sldChg chg="add del">
        <pc:chgData name="Karine Bethenod" userId="04466676c41cf3b0" providerId="LiveId" clId="{DA245F0A-CF99-4105-B1D6-DA16CAC1EA4F}" dt="2025-01-28T09:25:21.762" v="73" actId="47"/>
        <pc:sldMkLst>
          <pc:docMk/>
          <pc:sldMk cId="3719075619" sldId="327"/>
        </pc:sldMkLst>
      </pc:sldChg>
      <pc:sldChg chg="add del">
        <pc:chgData name="Karine Bethenod" userId="04466676c41cf3b0" providerId="LiveId" clId="{DA245F0A-CF99-4105-B1D6-DA16CAC1EA4F}" dt="2025-01-28T09:25:21.762" v="73" actId="47"/>
        <pc:sldMkLst>
          <pc:docMk/>
          <pc:sldMk cId="3719075619" sldId="328"/>
        </pc:sldMkLst>
      </pc:sldChg>
      <pc:sldChg chg="add del">
        <pc:chgData name="Karine Bethenod" userId="04466676c41cf3b0" providerId="LiveId" clId="{DA245F0A-CF99-4105-B1D6-DA16CAC1EA4F}" dt="2025-01-28T09:25:21.762" v="73" actId="47"/>
        <pc:sldMkLst>
          <pc:docMk/>
          <pc:sldMk cId="3719075619" sldId="329"/>
        </pc:sldMkLst>
      </pc:sldChg>
      <pc:sldChg chg="add del">
        <pc:chgData name="Karine Bethenod" userId="04466676c41cf3b0" providerId="LiveId" clId="{DA245F0A-CF99-4105-B1D6-DA16CAC1EA4F}" dt="2025-01-28T09:25:21.762" v="73" actId="47"/>
        <pc:sldMkLst>
          <pc:docMk/>
          <pc:sldMk cId="3719075619" sldId="330"/>
        </pc:sldMkLst>
      </pc:sldChg>
      <pc:sldChg chg="add del">
        <pc:chgData name="Karine Bethenod" userId="04466676c41cf3b0" providerId="LiveId" clId="{DA245F0A-CF99-4105-B1D6-DA16CAC1EA4F}" dt="2025-01-28T09:25:21.762" v="73" actId="47"/>
        <pc:sldMkLst>
          <pc:docMk/>
          <pc:sldMk cId="3719075619" sldId="331"/>
        </pc:sldMkLst>
      </pc:sldChg>
      <pc:sldChg chg="add del">
        <pc:chgData name="Karine Bethenod" userId="04466676c41cf3b0" providerId="LiveId" clId="{DA245F0A-CF99-4105-B1D6-DA16CAC1EA4F}" dt="2025-01-28T09:25:21.762" v="73" actId="47"/>
        <pc:sldMkLst>
          <pc:docMk/>
          <pc:sldMk cId="3719075619" sldId="338"/>
        </pc:sldMkLst>
      </pc:sldChg>
      <pc:sldChg chg="add del">
        <pc:chgData name="Karine Bethenod" userId="04466676c41cf3b0" providerId="LiveId" clId="{DA245F0A-CF99-4105-B1D6-DA16CAC1EA4F}" dt="2025-01-28T09:25:21.762" v="73" actId="47"/>
        <pc:sldMkLst>
          <pc:docMk/>
          <pc:sldMk cId="3719075619" sldId="339"/>
        </pc:sldMkLst>
      </pc:sldChg>
      <pc:sldChg chg="add del">
        <pc:chgData name="Karine Bethenod" userId="04466676c41cf3b0" providerId="LiveId" clId="{DA245F0A-CF99-4105-B1D6-DA16CAC1EA4F}" dt="2025-01-28T09:25:21.762" v="73" actId="47"/>
        <pc:sldMkLst>
          <pc:docMk/>
          <pc:sldMk cId="3719075619" sldId="340"/>
        </pc:sldMkLst>
      </pc:sldChg>
      <pc:sldChg chg="add del">
        <pc:chgData name="Karine Bethenod" userId="04466676c41cf3b0" providerId="LiveId" clId="{DA245F0A-CF99-4105-B1D6-DA16CAC1EA4F}" dt="2025-01-28T09:25:21.762" v="73" actId="47"/>
        <pc:sldMkLst>
          <pc:docMk/>
          <pc:sldMk cId="3719075619" sldId="341"/>
        </pc:sldMkLst>
      </pc:sldChg>
      <pc:sldChg chg="add del">
        <pc:chgData name="Karine Bethenod" userId="04466676c41cf3b0" providerId="LiveId" clId="{DA245F0A-CF99-4105-B1D6-DA16CAC1EA4F}" dt="2025-01-28T09:25:21.762" v="73" actId="47"/>
        <pc:sldMkLst>
          <pc:docMk/>
          <pc:sldMk cId="3719075619" sldId="342"/>
        </pc:sldMkLst>
      </pc:sldChg>
      <pc:sldChg chg="add del">
        <pc:chgData name="Karine Bethenod" userId="04466676c41cf3b0" providerId="LiveId" clId="{DA245F0A-CF99-4105-B1D6-DA16CAC1EA4F}" dt="2025-01-28T09:25:21.762" v="73" actId="47"/>
        <pc:sldMkLst>
          <pc:docMk/>
          <pc:sldMk cId="3719075619" sldId="343"/>
        </pc:sldMkLst>
      </pc:sldChg>
      <pc:sldChg chg="add del">
        <pc:chgData name="Karine Bethenod" userId="04466676c41cf3b0" providerId="LiveId" clId="{DA245F0A-CF99-4105-B1D6-DA16CAC1EA4F}" dt="2025-01-28T09:25:21.762" v="73" actId="47"/>
        <pc:sldMkLst>
          <pc:docMk/>
          <pc:sldMk cId="3719075619" sldId="345"/>
        </pc:sldMkLst>
      </pc:sldChg>
      <pc:sldChg chg="add del">
        <pc:chgData name="Karine Bethenod" userId="04466676c41cf3b0" providerId="LiveId" clId="{DA245F0A-CF99-4105-B1D6-DA16CAC1EA4F}" dt="2025-01-28T09:25:21.762" v="73" actId="47"/>
        <pc:sldMkLst>
          <pc:docMk/>
          <pc:sldMk cId="3550409013" sldId="365"/>
        </pc:sldMkLst>
      </pc:sldChg>
      <pc:sldChg chg="add del">
        <pc:chgData name="Karine Bethenod" userId="04466676c41cf3b0" providerId="LiveId" clId="{DA245F0A-CF99-4105-B1D6-DA16CAC1EA4F}" dt="2025-01-28T09:25:21.762" v="73" actId="47"/>
        <pc:sldMkLst>
          <pc:docMk/>
          <pc:sldMk cId="0" sldId="366"/>
        </pc:sldMkLst>
      </pc:sldChg>
      <pc:sldChg chg="add del modNotes">
        <pc:chgData name="Karine Bethenod" userId="04466676c41cf3b0" providerId="LiveId" clId="{DA245F0A-CF99-4105-B1D6-DA16CAC1EA4F}" dt="2025-02-01T11:16:45.140" v="330" actId="1036"/>
        <pc:sldMkLst>
          <pc:docMk/>
          <pc:sldMk cId="434360154" sldId="368"/>
        </pc:sldMkLst>
      </pc:sldChg>
      <pc:sldChg chg="add del modNotesTx">
        <pc:chgData name="Karine Bethenod" userId="04466676c41cf3b0" providerId="LiveId" clId="{DA245F0A-CF99-4105-B1D6-DA16CAC1EA4F}" dt="2025-01-28T09:25:21.762" v="73" actId="47"/>
        <pc:sldMkLst>
          <pc:docMk/>
          <pc:sldMk cId="3103268861" sldId="370"/>
        </pc:sldMkLst>
      </pc:sldChg>
      <pc:sldChg chg="add del modNotesTx">
        <pc:chgData name="Karine Bethenod" userId="04466676c41cf3b0" providerId="LiveId" clId="{DA245F0A-CF99-4105-B1D6-DA16CAC1EA4F}" dt="2025-01-28T09:25:21.762" v="73" actId="47"/>
        <pc:sldMkLst>
          <pc:docMk/>
          <pc:sldMk cId="539786868" sldId="372"/>
        </pc:sldMkLst>
      </pc:sldChg>
      <pc:sldChg chg="add del modNotes modNotesTx">
        <pc:chgData name="Karine Bethenod" userId="04466676c41cf3b0" providerId="LiveId" clId="{DA245F0A-CF99-4105-B1D6-DA16CAC1EA4F}" dt="2025-02-01T11:18:29.166" v="381" actId="14100"/>
        <pc:sldMkLst>
          <pc:docMk/>
          <pc:sldMk cId="0" sldId="373"/>
        </pc:sldMkLst>
      </pc:sldChg>
      <pc:sldChg chg="add del modNotesTx">
        <pc:chgData name="Karine Bethenod" userId="04466676c41cf3b0" providerId="LiveId" clId="{DA245F0A-CF99-4105-B1D6-DA16CAC1EA4F}" dt="2025-01-28T09:25:21.762" v="73" actId="47"/>
        <pc:sldMkLst>
          <pc:docMk/>
          <pc:sldMk cId="0" sldId="374"/>
        </pc:sldMkLst>
      </pc:sldChg>
      <pc:sldChg chg="addSp delSp add del mod modNotesTx">
        <pc:chgData name="Karine Bethenod" userId="04466676c41cf3b0" providerId="LiveId" clId="{DA245F0A-CF99-4105-B1D6-DA16CAC1EA4F}" dt="2025-01-28T09:25:21.762" v="73" actId="47"/>
        <pc:sldMkLst>
          <pc:docMk/>
          <pc:sldMk cId="0" sldId="375"/>
        </pc:sldMkLst>
      </pc:sldChg>
      <pc:sldChg chg="addSp delSp add del mod modNotesTx">
        <pc:chgData name="Karine Bethenod" userId="04466676c41cf3b0" providerId="LiveId" clId="{DA245F0A-CF99-4105-B1D6-DA16CAC1EA4F}" dt="2025-01-28T09:25:21.762" v="73" actId="47"/>
        <pc:sldMkLst>
          <pc:docMk/>
          <pc:sldMk cId="0" sldId="376"/>
        </pc:sldMkLst>
      </pc:sldChg>
      <pc:sldChg chg="add del">
        <pc:chgData name="Karine Bethenod" userId="04466676c41cf3b0" providerId="LiveId" clId="{DA245F0A-CF99-4105-B1D6-DA16CAC1EA4F}" dt="2025-01-28T09:25:21.762" v="73" actId="47"/>
        <pc:sldMkLst>
          <pc:docMk/>
          <pc:sldMk cId="931511590" sldId="378"/>
        </pc:sldMkLst>
      </pc:sldChg>
      <pc:sldChg chg="add del modNotesTx">
        <pc:chgData name="Karine Bethenod" userId="04466676c41cf3b0" providerId="LiveId" clId="{DA245F0A-CF99-4105-B1D6-DA16CAC1EA4F}" dt="2025-01-29T20:36:21.748" v="95" actId="6549"/>
        <pc:sldMkLst>
          <pc:docMk/>
          <pc:sldMk cId="68949206" sldId="380"/>
        </pc:sldMkLst>
      </pc:sldChg>
      <pc:sldChg chg="add del">
        <pc:chgData name="Karine Bethenod" userId="04466676c41cf3b0" providerId="LiveId" clId="{DA245F0A-CF99-4105-B1D6-DA16CAC1EA4F}" dt="2025-01-28T09:25:21.762" v="73" actId="47"/>
        <pc:sldMkLst>
          <pc:docMk/>
          <pc:sldMk cId="3719075619" sldId="381"/>
        </pc:sldMkLst>
      </pc:sldChg>
      <pc:sldChg chg="add del">
        <pc:chgData name="Karine Bethenod" userId="04466676c41cf3b0" providerId="LiveId" clId="{DA245F0A-CF99-4105-B1D6-DA16CAC1EA4F}" dt="2025-01-28T09:25:21.762" v="73" actId="47"/>
        <pc:sldMkLst>
          <pc:docMk/>
          <pc:sldMk cId="3719075619" sldId="382"/>
        </pc:sldMkLst>
      </pc:sldChg>
      <pc:sldChg chg="add del">
        <pc:chgData name="Karine Bethenod" userId="04466676c41cf3b0" providerId="LiveId" clId="{DA245F0A-CF99-4105-B1D6-DA16CAC1EA4F}" dt="2025-01-28T09:25:21.762" v="73" actId="47"/>
        <pc:sldMkLst>
          <pc:docMk/>
          <pc:sldMk cId="3719075619" sldId="383"/>
        </pc:sldMkLst>
      </pc:sldChg>
      <pc:sldChg chg="add del">
        <pc:chgData name="Karine Bethenod" userId="04466676c41cf3b0" providerId="LiveId" clId="{DA245F0A-CF99-4105-B1D6-DA16CAC1EA4F}" dt="2025-01-28T09:25:21.762" v="73" actId="47"/>
        <pc:sldMkLst>
          <pc:docMk/>
          <pc:sldMk cId="3719075619" sldId="384"/>
        </pc:sldMkLst>
      </pc:sldChg>
      <pc:sldChg chg="add del">
        <pc:chgData name="Karine Bethenod" userId="04466676c41cf3b0" providerId="LiveId" clId="{DA245F0A-CF99-4105-B1D6-DA16CAC1EA4F}" dt="2025-01-28T09:25:21.762" v="73" actId="47"/>
        <pc:sldMkLst>
          <pc:docMk/>
          <pc:sldMk cId="3719075619" sldId="385"/>
        </pc:sldMkLst>
      </pc:sldChg>
      <pc:sldChg chg="add del">
        <pc:chgData name="Karine Bethenod" userId="04466676c41cf3b0" providerId="LiveId" clId="{DA245F0A-CF99-4105-B1D6-DA16CAC1EA4F}" dt="2025-01-28T09:25:21.762" v="73" actId="47"/>
        <pc:sldMkLst>
          <pc:docMk/>
          <pc:sldMk cId="3719075619" sldId="386"/>
        </pc:sldMkLst>
      </pc:sldChg>
      <pc:sldChg chg="add del">
        <pc:chgData name="Karine Bethenod" userId="04466676c41cf3b0" providerId="LiveId" clId="{DA245F0A-CF99-4105-B1D6-DA16CAC1EA4F}" dt="2025-01-28T09:25:21.762" v="73" actId="47"/>
        <pc:sldMkLst>
          <pc:docMk/>
          <pc:sldMk cId="3719075619" sldId="387"/>
        </pc:sldMkLst>
      </pc:sldChg>
      <pc:sldChg chg="add del">
        <pc:chgData name="Karine Bethenod" userId="04466676c41cf3b0" providerId="LiveId" clId="{DA245F0A-CF99-4105-B1D6-DA16CAC1EA4F}" dt="2025-01-28T09:25:21.762" v="73" actId="47"/>
        <pc:sldMkLst>
          <pc:docMk/>
          <pc:sldMk cId="3719075619" sldId="388"/>
        </pc:sldMkLst>
      </pc:sldChg>
      <pc:sldChg chg="add del">
        <pc:chgData name="Karine Bethenod" userId="04466676c41cf3b0" providerId="LiveId" clId="{DA245F0A-CF99-4105-B1D6-DA16CAC1EA4F}" dt="2025-01-28T09:25:21.762" v="73" actId="47"/>
        <pc:sldMkLst>
          <pc:docMk/>
          <pc:sldMk cId="3719075619" sldId="389"/>
        </pc:sldMkLst>
      </pc:sldChg>
      <pc:sldChg chg="add del">
        <pc:chgData name="Karine Bethenod" userId="04466676c41cf3b0" providerId="LiveId" clId="{DA245F0A-CF99-4105-B1D6-DA16CAC1EA4F}" dt="2025-01-28T09:25:21.762" v="73" actId="47"/>
        <pc:sldMkLst>
          <pc:docMk/>
          <pc:sldMk cId="3719075619" sldId="390"/>
        </pc:sldMkLst>
      </pc:sldChg>
      <pc:sldChg chg="add del">
        <pc:chgData name="Karine Bethenod" userId="04466676c41cf3b0" providerId="LiveId" clId="{DA245F0A-CF99-4105-B1D6-DA16CAC1EA4F}" dt="2025-01-28T09:25:21.762" v="73" actId="47"/>
        <pc:sldMkLst>
          <pc:docMk/>
          <pc:sldMk cId="3719075619" sldId="391"/>
        </pc:sldMkLst>
      </pc:sldChg>
      <pc:sldChg chg="add del">
        <pc:chgData name="Karine Bethenod" userId="04466676c41cf3b0" providerId="LiveId" clId="{DA245F0A-CF99-4105-B1D6-DA16CAC1EA4F}" dt="2025-01-28T09:25:21.762" v="73" actId="47"/>
        <pc:sldMkLst>
          <pc:docMk/>
          <pc:sldMk cId="3719075619" sldId="392"/>
        </pc:sldMkLst>
      </pc:sldChg>
      <pc:sldChg chg="add del">
        <pc:chgData name="Karine Bethenod" userId="04466676c41cf3b0" providerId="LiveId" clId="{DA245F0A-CF99-4105-B1D6-DA16CAC1EA4F}" dt="2025-01-28T09:25:21.762" v="73" actId="47"/>
        <pc:sldMkLst>
          <pc:docMk/>
          <pc:sldMk cId="3719075619" sldId="393"/>
        </pc:sldMkLst>
      </pc:sldChg>
      <pc:sldChg chg="add del">
        <pc:chgData name="Karine Bethenod" userId="04466676c41cf3b0" providerId="LiveId" clId="{DA245F0A-CF99-4105-B1D6-DA16CAC1EA4F}" dt="2025-01-28T09:25:21.762" v="73" actId="47"/>
        <pc:sldMkLst>
          <pc:docMk/>
          <pc:sldMk cId="3719075619" sldId="394"/>
        </pc:sldMkLst>
      </pc:sldChg>
      <pc:sldChg chg="add del">
        <pc:chgData name="Karine Bethenod" userId="04466676c41cf3b0" providerId="LiveId" clId="{DA245F0A-CF99-4105-B1D6-DA16CAC1EA4F}" dt="2025-01-28T09:25:21.762" v="73" actId="47"/>
        <pc:sldMkLst>
          <pc:docMk/>
          <pc:sldMk cId="3719075619" sldId="395"/>
        </pc:sldMkLst>
      </pc:sldChg>
      <pc:sldChg chg="add del">
        <pc:chgData name="Karine Bethenod" userId="04466676c41cf3b0" providerId="LiveId" clId="{DA245F0A-CF99-4105-B1D6-DA16CAC1EA4F}" dt="2025-01-28T09:25:21.762" v="73" actId="47"/>
        <pc:sldMkLst>
          <pc:docMk/>
          <pc:sldMk cId="3719075619" sldId="396"/>
        </pc:sldMkLst>
      </pc:sldChg>
      <pc:sldChg chg="add del">
        <pc:chgData name="Karine Bethenod" userId="04466676c41cf3b0" providerId="LiveId" clId="{DA245F0A-CF99-4105-B1D6-DA16CAC1EA4F}" dt="2025-01-28T09:25:21.762" v="73" actId="47"/>
        <pc:sldMkLst>
          <pc:docMk/>
          <pc:sldMk cId="3719075619" sldId="397"/>
        </pc:sldMkLst>
      </pc:sldChg>
      <pc:sldChg chg="add del">
        <pc:chgData name="Karine Bethenod" userId="04466676c41cf3b0" providerId="LiveId" clId="{DA245F0A-CF99-4105-B1D6-DA16CAC1EA4F}" dt="2025-01-28T09:25:21.762" v="73" actId="47"/>
        <pc:sldMkLst>
          <pc:docMk/>
          <pc:sldMk cId="3719075619" sldId="398"/>
        </pc:sldMkLst>
      </pc:sldChg>
      <pc:sldChg chg="add del">
        <pc:chgData name="Karine Bethenod" userId="04466676c41cf3b0" providerId="LiveId" clId="{DA245F0A-CF99-4105-B1D6-DA16CAC1EA4F}" dt="2025-01-28T09:25:21.762" v="73" actId="47"/>
        <pc:sldMkLst>
          <pc:docMk/>
          <pc:sldMk cId="3719075619" sldId="399"/>
        </pc:sldMkLst>
      </pc:sldChg>
      <pc:sldChg chg="add del">
        <pc:chgData name="Karine Bethenod" userId="04466676c41cf3b0" providerId="LiveId" clId="{DA245F0A-CF99-4105-B1D6-DA16CAC1EA4F}" dt="2025-01-28T09:25:21.762" v="73" actId="47"/>
        <pc:sldMkLst>
          <pc:docMk/>
          <pc:sldMk cId="0" sldId="400"/>
        </pc:sldMkLst>
      </pc:sldChg>
      <pc:sldChg chg="add del modNotes">
        <pc:chgData name="Karine Bethenod" userId="04466676c41cf3b0" providerId="LiveId" clId="{DA245F0A-CF99-4105-B1D6-DA16CAC1EA4F}" dt="2025-02-01T11:15:48.522" v="297" actId="1036"/>
        <pc:sldMkLst>
          <pc:docMk/>
          <pc:sldMk cId="1612855445" sldId="402"/>
        </pc:sldMkLst>
      </pc:sldChg>
      <pc:sldChg chg="add del">
        <pc:chgData name="Karine Bethenod" userId="04466676c41cf3b0" providerId="LiveId" clId="{DA245F0A-CF99-4105-B1D6-DA16CAC1EA4F}" dt="2025-01-28T09:25:21.762" v="73" actId="47"/>
        <pc:sldMkLst>
          <pc:docMk/>
          <pc:sldMk cId="2479272982" sldId="404"/>
        </pc:sldMkLst>
      </pc:sldChg>
      <pc:sldChg chg="add del">
        <pc:chgData name="Karine Bethenod" userId="04466676c41cf3b0" providerId="LiveId" clId="{DA245F0A-CF99-4105-B1D6-DA16CAC1EA4F}" dt="2025-01-28T09:25:21.762" v="73" actId="47"/>
        <pc:sldMkLst>
          <pc:docMk/>
          <pc:sldMk cId="68949206" sldId="406"/>
        </pc:sldMkLst>
      </pc:sldChg>
      <pc:sldChg chg="modSp add del mod modNotesTx">
        <pc:chgData name="Karine Bethenod" userId="04466676c41cf3b0" providerId="LiveId" clId="{DA245F0A-CF99-4105-B1D6-DA16CAC1EA4F}" dt="2025-02-01T12:02:14.400" v="435" actId="20577"/>
        <pc:sldMkLst>
          <pc:docMk/>
          <pc:sldMk cId="292248726" sldId="408"/>
        </pc:sldMkLst>
        <pc:spChg chg="mod">
          <ac:chgData name="Karine Bethenod" userId="04466676c41cf3b0" providerId="LiveId" clId="{DA245F0A-CF99-4105-B1D6-DA16CAC1EA4F}" dt="2025-02-01T12:02:14.400" v="435" actId="20577"/>
          <ac:spMkLst>
            <pc:docMk/>
            <pc:sldMk cId="292248726" sldId="408"/>
            <ac:spMk id="10" creationId="{00000000-0000-0000-0000-000000000000}"/>
          </ac:spMkLst>
        </pc:spChg>
      </pc:sldChg>
      <pc:sldChg chg="add del">
        <pc:chgData name="Karine Bethenod" userId="04466676c41cf3b0" providerId="LiveId" clId="{DA245F0A-CF99-4105-B1D6-DA16CAC1EA4F}" dt="2025-01-28T09:25:21.762" v="73" actId="47"/>
        <pc:sldMkLst>
          <pc:docMk/>
          <pc:sldMk cId="3574715224" sldId="409"/>
        </pc:sldMkLst>
      </pc:sldChg>
      <pc:sldChg chg="add del modNotes">
        <pc:chgData name="Karine Bethenod" userId="04466676c41cf3b0" providerId="LiveId" clId="{DA245F0A-CF99-4105-B1D6-DA16CAC1EA4F}" dt="2025-02-01T11:15:54.785" v="298" actId="14100"/>
        <pc:sldMkLst>
          <pc:docMk/>
          <pc:sldMk cId="4235086168" sldId="410"/>
        </pc:sldMkLst>
      </pc:sldChg>
      <pc:sldChg chg="add del">
        <pc:chgData name="Karine Bethenod" userId="04466676c41cf3b0" providerId="LiveId" clId="{DA245F0A-CF99-4105-B1D6-DA16CAC1EA4F}" dt="2025-01-28T09:25:21.762" v="73" actId="47"/>
        <pc:sldMkLst>
          <pc:docMk/>
          <pc:sldMk cId="3026611394" sldId="411"/>
        </pc:sldMkLst>
      </pc:sldChg>
      <pc:sldChg chg="add del">
        <pc:chgData name="Karine Bethenod" userId="04466676c41cf3b0" providerId="LiveId" clId="{DA245F0A-CF99-4105-B1D6-DA16CAC1EA4F}" dt="2025-01-28T09:25:21.762" v="73" actId="47"/>
        <pc:sldMkLst>
          <pc:docMk/>
          <pc:sldMk cId="2731538207" sldId="412"/>
        </pc:sldMkLst>
      </pc:sldChg>
      <pc:sldChg chg="add del">
        <pc:chgData name="Karine Bethenod" userId="04466676c41cf3b0" providerId="LiveId" clId="{DA245F0A-CF99-4105-B1D6-DA16CAC1EA4F}" dt="2025-01-28T09:25:21.762" v="73" actId="47"/>
        <pc:sldMkLst>
          <pc:docMk/>
          <pc:sldMk cId="1016071336" sldId="413"/>
        </pc:sldMkLst>
      </pc:sldChg>
      <pc:sldChg chg="add del">
        <pc:chgData name="Karine Bethenod" userId="04466676c41cf3b0" providerId="LiveId" clId="{DA245F0A-CF99-4105-B1D6-DA16CAC1EA4F}" dt="2025-01-28T09:25:21.762" v="73" actId="47"/>
        <pc:sldMkLst>
          <pc:docMk/>
          <pc:sldMk cId="3900922548" sldId="414"/>
        </pc:sldMkLst>
      </pc:sldChg>
      <pc:sldChg chg="add del">
        <pc:chgData name="Karine Bethenod" userId="04466676c41cf3b0" providerId="LiveId" clId="{DA245F0A-CF99-4105-B1D6-DA16CAC1EA4F}" dt="2025-01-28T09:25:21.762" v="73" actId="47"/>
        <pc:sldMkLst>
          <pc:docMk/>
          <pc:sldMk cId="1543564835" sldId="415"/>
        </pc:sldMkLst>
      </pc:sldChg>
      <pc:sldChg chg="add del">
        <pc:chgData name="Karine Bethenod" userId="04466676c41cf3b0" providerId="LiveId" clId="{DA245F0A-CF99-4105-B1D6-DA16CAC1EA4F}" dt="2025-01-28T09:25:21.762" v="73" actId="47"/>
        <pc:sldMkLst>
          <pc:docMk/>
          <pc:sldMk cId="206162275" sldId="416"/>
        </pc:sldMkLst>
      </pc:sldChg>
      <pc:sldChg chg="add del modNotes">
        <pc:chgData name="Karine Bethenod" userId="04466676c41cf3b0" providerId="LiveId" clId="{DA245F0A-CF99-4105-B1D6-DA16CAC1EA4F}" dt="2025-02-01T11:16:17.169" v="301" actId="255"/>
        <pc:sldMkLst>
          <pc:docMk/>
          <pc:sldMk cId="4109751931" sldId="417"/>
        </pc:sldMkLst>
      </pc:sldChg>
      <pc:sldChg chg="add del modNotes">
        <pc:chgData name="Karine Bethenod" userId="04466676c41cf3b0" providerId="LiveId" clId="{DA245F0A-CF99-4105-B1D6-DA16CAC1EA4F}" dt="2025-02-01T11:13:31.679" v="289" actId="1036"/>
        <pc:sldMkLst>
          <pc:docMk/>
          <pc:sldMk cId="1197482809" sldId="418"/>
        </pc:sldMkLst>
      </pc:sldChg>
      <pc:sldChg chg="add del modNotes">
        <pc:chgData name="Karine Bethenod" userId="04466676c41cf3b0" providerId="LiveId" clId="{DA245F0A-CF99-4105-B1D6-DA16CAC1EA4F}" dt="2025-02-01T11:14:37.328" v="290" actId="1076"/>
        <pc:sldMkLst>
          <pc:docMk/>
          <pc:sldMk cId="2516766610" sldId="419"/>
        </pc:sldMkLst>
      </pc:sldChg>
      <pc:sldChg chg="add del">
        <pc:chgData name="Karine Bethenod" userId="04466676c41cf3b0" providerId="LiveId" clId="{DA245F0A-CF99-4105-B1D6-DA16CAC1EA4F}" dt="2025-01-28T09:25:21.762" v="73" actId="47"/>
        <pc:sldMkLst>
          <pc:docMk/>
          <pc:sldMk cId="828543865" sldId="420"/>
        </pc:sldMkLst>
      </pc:sldChg>
      <pc:sldChg chg="add del">
        <pc:chgData name="Karine Bethenod" userId="04466676c41cf3b0" providerId="LiveId" clId="{DA245F0A-CF99-4105-B1D6-DA16CAC1EA4F}" dt="2025-01-28T09:25:21.762" v="73" actId="47"/>
        <pc:sldMkLst>
          <pc:docMk/>
          <pc:sldMk cId="1253639390" sldId="421"/>
        </pc:sldMkLst>
      </pc:sldChg>
      <pc:sldChg chg="add del">
        <pc:chgData name="Karine Bethenod" userId="04466676c41cf3b0" providerId="LiveId" clId="{DA245F0A-CF99-4105-B1D6-DA16CAC1EA4F}" dt="2025-01-28T09:25:21.762" v="73" actId="47"/>
        <pc:sldMkLst>
          <pc:docMk/>
          <pc:sldMk cId="1747284234" sldId="422"/>
        </pc:sldMkLst>
      </pc:sldChg>
      <pc:sldChg chg="add del modNotesTx">
        <pc:chgData name="Karine Bethenod" userId="04466676c41cf3b0" providerId="LiveId" clId="{DA245F0A-CF99-4105-B1D6-DA16CAC1EA4F}" dt="2025-01-28T09:25:21.762" v="73" actId="47"/>
        <pc:sldMkLst>
          <pc:docMk/>
          <pc:sldMk cId="860500631" sldId="423"/>
        </pc:sldMkLst>
      </pc:sldChg>
      <pc:sldChg chg="add del">
        <pc:chgData name="Karine Bethenod" userId="04466676c41cf3b0" providerId="LiveId" clId="{DA245F0A-CF99-4105-B1D6-DA16CAC1EA4F}" dt="2025-01-28T09:25:21.762" v="73" actId="47"/>
        <pc:sldMkLst>
          <pc:docMk/>
          <pc:sldMk cId="2437765136" sldId="424"/>
        </pc:sldMkLst>
      </pc:sldChg>
      <pc:sldChg chg="add del modNotesTx">
        <pc:chgData name="Karine Bethenod" userId="04466676c41cf3b0" providerId="LiveId" clId="{DA245F0A-CF99-4105-B1D6-DA16CAC1EA4F}" dt="2025-01-28T09:25:21.762" v="73" actId="47"/>
        <pc:sldMkLst>
          <pc:docMk/>
          <pc:sldMk cId="2728653423" sldId="425"/>
        </pc:sldMkLst>
      </pc:sldChg>
      <pc:sldChg chg="add del modNotesTx">
        <pc:chgData name="Karine Bethenod" userId="04466676c41cf3b0" providerId="LiveId" clId="{DA245F0A-CF99-4105-B1D6-DA16CAC1EA4F}" dt="2025-01-28T09:25:21.762" v="73" actId="47"/>
        <pc:sldMkLst>
          <pc:docMk/>
          <pc:sldMk cId="3758745314" sldId="426"/>
        </pc:sldMkLst>
      </pc:sldChg>
      <pc:sldChg chg="add del modNotesTx">
        <pc:chgData name="Karine Bethenod" userId="04466676c41cf3b0" providerId="LiveId" clId="{DA245F0A-CF99-4105-B1D6-DA16CAC1EA4F}" dt="2025-01-28T09:25:21.762" v="73" actId="47"/>
        <pc:sldMkLst>
          <pc:docMk/>
          <pc:sldMk cId="3791691873" sldId="427"/>
        </pc:sldMkLst>
      </pc:sldChg>
      <pc:sldChg chg="add del modNotesTx">
        <pc:chgData name="Karine Bethenod" userId="04466676c41cf3b0" providerId="LiveId" clId="{DA245F0A-CF99-4105-B1D6-DA16CAC1EA4F}" dt="2025-01-28T09:25:21.762" v="73" actId="47"/>
        <pc:sldMkLst>
          <pc:docMk/>
          <pc:sldMk cId="1107701734" sldId="430"/>
        </pc:sldMkLst>
      </pc:sldChg>
      <pc:sldChg chg="add del modNotesTx">
        <pc:chgData name="Karine Bethenod" userId="04466676c41cf3b0" providerId="LiveId" clId="{DA245F0A-CF99-4105-B1D6-DA16CAC1EA4F}" dt="2025-01-28T09:25:21.762" v="73" actId="47"/>
        <pc:sldMkLst>
          <pc:docMk/>
          <pc:sldMk cId="3847988369" sldId="431"/>
        </pc:sldMkLst>
      </pc:sldChg>
      <pc:sldChg chg="add del">
        <pc:chgData name="Karine Bethenod" userId="04466676c41cf3b0" providerId="LiveId" clId="{DA245F0A-CF99-4105-B1D6-DA16CAC1EA4F}" dt="2025-01-28T09:25:21.762" v="73" actId="47"/>
        <pc:sldMkLst>
          <pc:docMk/>
          <pc:sldMk cId="1127224882" sldId="432"/>
        </pc:sldMkLst>
      </pc:sldChg>
      <pc:sldChg chg="add del">
        <pc:chgData name="Karine Bethenod" userId="04466676c41cf3b0" providerId="LiveId" clId="{DA245F0A-CF99-4105-B1D6-DA16CAC1EA4F}" dt="2025-01-28T09:25:21.762" v="73" actId="47"/>
        <pc:sldMkLst>
          <pc:docMk/>
          <pc:sldMk cId="1776135544" sldId="433"/>
        </pc:sldMkLst>
      </pc:sldChg>
      <pc:sldMasterChg chg="addSldLayout delSldLayout">
        <pc:chgData name="Karine Bethenod" userId="04466676c41cf3b0" providerId="LiveId" clId="{DA245F0A-CF99-4105-B1D6-DA16CAC1EA4F}" dt="2025-01-28T09:25:21.762" v="73" actId="47"/>
        <pc:sldMasterMkLst>
          <pc:docMk/>
          <pc:sldMasterMk cId="0" sldId="2147483648"/>
        </pc:sldMasterMkLst>
        <pc:sldLayoutChg chg="add del">
          <pc:chgData name="Karine Bethenod" userId="04466676c41cf3b0" providerId="LiveId" clId="{DA245F0A-CF99-4105-B1D6-DA16CAC1EA4F}" dt="2025-01-28T09:25:21.762" v="73" actId="47"/>
          <pc:sldLayoutMkLst>
            <pc:docMk/>
            <pc:sldMasterMk cId="0" sldId="2147483648"/>
            <pc:sldLayoutMk cId="0" sldId="2147483649"/>
          </pc:sldLayoutMkLst>
        </pc:sldLayoutChg>
        <pc:sldLayoutChg chg="add del">
          <pc:chgData name="Karine Bethenod" userId="04466676c41cf3b0" providerId="LiveId" clId="{DA245F0A-CF99-4105-B1D6-DA16CAC1EA4F}" dt="2025-01-28T09:25:21.762" v="73" actId="47"/>
          <pc:sldLayoutMkLst>
            <pc:docMk/>
            <pc:sldMasterMk cId="0" sldId="2147483648"/>
            <pc:sldLayoutMk cId="0" sldId="2147483652"/>
          </pc:sldLayoutMkLst>
        </pc:sldLayoutChg>
        <pc:sldLayoutChg chg="add del">
          <pc:chgData name="Karine Bethenod" userId="04466676c41cf3b0" providerId="LiveId" clId="{DA245F0A-CF99-4105-B1D6-DA16CAC1EA4F}" dt="2025-01-28T09:25:21.762" v="73" actId="47"/>
          <pc:sldLayoutMkLst>
            <pc:docMk/>
            <pc:sldMasterMk cId="0" sldId="2147483648"/>
            <pc:sldLayoutMk cId="0" sldId="2147483655"/>
          </pc:sldLayoutMkLst>
        </pc:sldLayoutChg>
        <pc:sldLayoutChg chg="add del">
          <pc:chgData name="Karine Bethenod" userId="04466676c41cf3b0" providerId="LiveId" clId="{DA245F0A-CF99-4105-B1D6-DA16CAC1EA4F}" dt="2025-01-28T09:25:21.762" v="73" actId="47"/>
          <pc:sldLayoutMkLst>
            <pc:docMk/>
            <pc:sldMasterMk cId="0" sldId="2147483648"/>
            <pc:sldLayoutMk cId="0" sldId="2147483669"/>
          </pc:sldLayoutMkLst>
        </pc:sldLayoutChg>
        <pc:sldLayoutChg chg="add del">
          <pc:chgData name="Karine Bethenod" userId="04466676c41cf3b0" providerId="LiveId" clId="{DA245F0A-CF99-4105-B1D6-DA16CAC1EA4F}" dt="2025-01-28T09:25:21.762" v="73" actId="47"/>
          <pc:sldLayoutMkLst>
            <pc:docMk/>
            <pc:sldMasterMk cId="0" sldId="2147483648"/>
            <pc:sldLayoutMk cId="0" sldId="2147483688"/>
          </pc:sldLayoutMkLst>
        </pc:sldLayoutChg>
        <pc:sldLayoutChg chg="add del">
          <pc:chgData name="Karine Bethenod" userId="04466676c41cf3b0" providerId="LiveId" clId="{DA245F0A-CF99-4105-B1D6-DA16CAC1EA4F}" dt="2025-01-28T09:25:21.762" v="73" actId="47"/>
          <pc:sldLayoutMkLst>
            <pc:docMk/>
            <pc:sldMasterMk cId="0" sldId="2147483648"/>
            <pc:sldLayoutMk cId="1664587090" sldId="2147483690"/>
          </pc:sldLayoutMkLst>
        </pc:sldLayoutChg>
        <pc:sldLayoutChg chg="add del">
          <pc:chgData name="Karine Bethenod" userId="04466676c41cf3b0" providerId="LiveId" clId="{DA245F0A-CF99-4105-B1D6-DA16CAC1EA4F}" dt="2025-01-28T09:25:21.762" v="73" actId="47"/>
          <pc:sldLayoutMkLst>
            <pc:docMk/>
            <pc:sldMasterMk cId="0" sldId="2147483648"/>
            <pc:sldLayoutMk cId="1311787511" sldId="2147483691"/>
          </pc:sldLayoutMkLst>
        </pc:sldLayoutChg>
        <pc:sldLayoutChg chg="add del">
          <pc:chgData name="Karine Bethenod" userId="04466676c41cf3b0" providerId="LiveId" clId="{DA245F0A-CF99-4105-B1D6-DA16CAC1EA4F}" dt="2025-01-28T09:25:21.762" v="73" actId="47"/>
          <pc:sldLayoutMkLst>
            <pc:docMk/>
            <pc:sldMasterMk cId="0" sldId="2147483648"/>
            <pc:sldLayoutMk cId="134494807" sldId="2147483692"/>
          </pc:sldLayoutMkLst>
        </pc:sldLayoutChg>
        <pc:sldLayoutChg chg="add del">
          <pc:chgData name="Karine Bethenod" userId="04466676c41cf3b0" providerId="LiveId" clId="{DA245F0A-CF99-4105-B1D6-DA16CAC1EA4F}" dt="2025-01-28T09:25:21.762" v="73" actId="47"/>
          <pc:sldLayoutMkLst>
            <pc:docMk/>
            <pc:sldMasterMk cId="0" sldId="2147483648"/>
            <pc:sldLayoutMk cId="3791990021" sldId="214748369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a:solidFill>
                  <a:srgbClr val="002060"/>
                </a:solidFill>
                <a:latin typeface="Myriad Pro"/>
              </a:rPr>
              <a:t>Part des moyens de </a:t>
            </a:r>
          </a:p>
          <a:p>
            <a:pPr>
              <a:defRPr sz="1400">
                <a:solidFill>
                  <a:srgbClr val="002060"/>
                </a:solidFill>
                <a:latin typeface="Myriad Pro"/>
              </a:defRPr>
            </a:pPr>
            <a:r>
              <a:rPr lang="en-US" sz="1400" b="1" baseline="0" dirty="0">
                <a:solidFill>
                  <a:srgbClr val="002060"/>
                </a:solidFill>
                <a:latin typeface="Myriad Pro"/>
              </a:rPr>
              <a:t>paiement scripturaux</a:t>
            </a:r>
          </a:p>
          <a:p>
            <a:pPr>
              <a:defRPr sz="1400">
                <a:solidFill>
                  <a:srgbClr val="002060"/>
                </a:solidFill>
                <a:latin typeface="Myriad Pro"/>
              </a:defRPr>
            </a:pPr>
            <a:r>
              <a:rPr lang="en-US" sz="1400" b="1" baseline="0" dirty="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88.png"/></Relationships>
</file>

<file path=ppt/drawings/drawing1.xml><?xml version="1.0" encoding="utf-8"?>
<c:userShapes xmlns:c="http://schemas.openxmlformats.org/drawingml/2006/chart">
  <cdr:relSizeAnchor xmlns:cdr="http://schemas.openxmlformats.org/drawingml/2006/chartDrawing">
    <cdr:from>
      <cdr:x>0.00607</cdr:x>
      <cdr:y>0.00389</cdr:y>
    </cdr:from>
    <cdr:to>
      <cdr:x>0.95764</cdr:x>
      <cdr:y>1</cdr:y>
    </cdr:to>
    <cdr:pic>
      <cdr:nvPicPr>
        <cdr:cNvPr id="2" name="chart">
          <a:extLst xmlns:a="http://schemas.openxmlformats.org/drawingml/2006/main">
            <a:ext uri="{FF2B5EF4-FFF2-40B4-BE49-F238E27FC236}">
              <a16:creationId xmlns:a16="http://schemas.microsoft.com/office/drawing/2014/main" id="{9ABB4179-BD61-27A1-3F6C-E7C0F70A8EC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harpenSoften amount="25000"/>
                  </a14:imgEffect>
                </a14:imgLayer>
              </a14:imgProps>
            </a:ext>
          </a:extLst>
        </a:blip>
        <a:stretch xmlns:a="http://schemas.openxmlformats.org/drawingml/2006/main">
          <a:fillRect/>
        </a:stretch>
      </cdr:blipFill>
      <cdr:spPr>
        <a:xfrm xmlns:a="http://schemas.openxmlformats.org/drawingml/2006/main">
          <a:off x="42198" y="15276"/>
          <a:ext cx="6611765" cy="391184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8CC6E8B-B28E-43AC-9C0C-424EE69B8056}" type="datetimeFigureOut">
              <a:rPr lang="fr-FR" smtClean="0"/>
              <a:pPr/>
              <a:t>01/02/2025</a:t>
            </a:fld>
            <a:endParaRPr lang="fr-FR" dirty="0"/>
          </a:p>
        </p:txBody>
      </p:sp>
      <p:sp>
        <p:nvSpPr>
          <p:cNvPr id="4" name="Espace réservé du pied de page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9CA2D577-1DA1-4C0A-BDBD-EB72EFAF10A6}" type="slidenum">
              <a:rPr lang="fr-FR" smtClean="0"/>
              <a:pPr/>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47738" y="744538"/>
            <a:ext cx="4962525" cy="3722687"/>
          </a:xfrm>
          <a:prstGeom prst="rect">
            <a:avLst/>
          </a:prstGeom>
        </p:spPr>
        <p:txBody>
          <a:bodyPr/>
          <a:lstStyle/>
          <a:p>
            <a:endParaRPr dirty="0"/>
          </a:p>
        </p:txBody>
      </p:sp>
      <p:sp>
        <p:nvSpPr>
          <p:cNvPr id="377" name="Shape 377"/>
          <p:cNvSpPr>
            <a:spLocks noGrp="1"/>
          </p:cNvSpPr>
          <p:nvPr>
            <p:ph type="body" sz="quarter" idx="1"/>
          </p:nvPr>
        </p:nvSpPr>
        <p:spPr>
          <a:xfrm>
            <a:off x="914400" y="4715153"/>
            <a:ext cx="5029200" cy="4466987"/>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w.genially.com/6447ebd6d35d6e0012de9b3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squestionsdargent.fr/budget/applications-pilote-budget-et-pilote-depens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eWW2-NssaxM"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youtube.com/watch?v=4jVbp9f5uRM" TargetMode="External"/><Relationship Id="rId4" Type="http://schemas.openxmlformats.org/officeDocument/2006/relationships/hyperlink" Target="https://podeduc.apps.education.fr/video/68258-le-compte-bancair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S7R23pyCAV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S7R23pyCAV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qMGNe2Rbnsc&amp;list=PL5s7tS3YwHhbtl8w-YaJfBxtWZjVbiQe9&amp;index=23"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podeduc.apps.education.fr/video/68260-lepargn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esquestionsdargent.fr/"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mesquestionsdargent.fr/budget/methode-enveloppes-budgetair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919Ez9fEWV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odeduc.apps.education.fr/video/68256-la-gestion-budgetaire/"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view.genially.com/61f7c78e07d9ad001971cee9/interactive-content-infographie-produits-depargne-en-fonction-du-risqu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8KWY33PTLUQ"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podeduc.apps.education.fr/video/68269-le-taux-dinteret/"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youtube.com/watch?v=igz5xdjyaeU"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podeduc.apps.education.fr/video/68265-le-credit/"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odeduc.apps.education.fr/video/68287-les-moyens-de-paiemen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youtube.com/watch?v=ZSjQuW0v5c8"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youtube.com/watch?v=yEuZCgp3Qi4"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youtube.com/watch?v=uGfJTJzUzJw"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v=5OACJ9dWWfQ&amp;list=PL5s7tS3YwHhbtl8w-YaJfBxtWZjVbiQe9&amp;index=5"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podeduc.apps.education.fr/video/68267-les-arnaques/"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youtube.com/watch?v=QE-eNeJd8OY"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2492375" y="744538"/>
            <a:ext cx="3417888" cy="2563812"/>
          </a:xfrm>
          <a:prstGeom prst="rect">
            <a:avLst/>
          </a:prstGeom>
        </p:spPr>
        <p:txBody>
          <a:bodyPr/>
          <a:lstStyle/>
          <a:p>
            <a:endParaRPr dirty="0"/>
          </a:p>
        </p:txBody>
      </p:sp>
      <p:sp>
        <p:nvSpPr>
          <p:cNvPr id="392" name="Shape 392"/>
          <p:cNvSpPr>
            <a:spLocks noGrp="1"/>
          </p:cNvSpPr>
          <p:nvPr>
            <p:ph type="body" sz="quarter" idx="1"/>
          </p:nvPr>
        </p:nvSpPr>
        <p:spPr>
          <a:xfrm>
            <a:off x="332656" y="3379143"/>
            <a:ext cx="6192688" cy="4466987"/>
          </a:xfrm>
          <a:prstGeom prst="rect">
            <a:avLst/>
          </a:prstGeom>
        </p:spPr>
        <p:txBody>
          <a:bodyPr/>
          <a:lstStyle>
            <a:lvl1pPr algn="just">
              <a:spcBef>
                <a:spcPts val="0"/>
              </a:spcBef>
            </a:lvl1p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Ce diaporama est la version académique (Grenoble) 2025 du Passeport </a:t>
            </a:r>
            <a:r>
              <a:rPr lang="fr-FR" dirty="0" err="1">
                <a:solidFill>
                  <a:srgbClr val="000000"/>
                </a:solidFill>
                <a:latin typeface="Arial" panose="020B0604020202020204" pitchFamily="34" charset="0"/>
              </a:rPr>
              <a:t>Educfi</a:t>
            </a:r>
            <a:r>
              <a:rPr lang="fr-FR" dirty="0">
                <a:solidFill>
                  <a:srgbClr val="000000"/>
                </a:solidFill>
                <a:latin typeface="Arial" panose="020B0604020202020204" pitchFamily="34" charset="0"/>
              </a:rPr>
              <a:t> collège. Les notes des diapos contiennent des suggestions de mise en œuvre pédagogique. Bien entendu, chaque enseignant reste libre de la mise en œuvre en classe.</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p:cNvSpPr>
          <p:nvPr>
            <p:ph type="body" sz="quarter" idx="1"/>
          </p:nvPr>
        </p:nvSpPr>
        <p:spPr>
          <a:xfrm>
            <a:off x="914400" y="4744804"/>
            <a:ext cx="5029200" cy="4466987"/>
          </a:xfrm>
          <a:prstGeom prst="rect">
            <a:avLst/>
          </a:prstGeom>
        </p:spPr>
        <p:txBody>
          <a:bodyPr/>
          <a:lstStyle/>
          <a:p>
            <a:pPr algn="just">
              <a:spcBef>
                <a:spcPts val="0"/>
              </a:spcBef>
              <a:defRPr b="1"/>
            </a:pPr>
            <a:r>
              <a:rPr lang="fr-FR" noProof="0" dirty="0"/>
              <a:t>La correction de la diapo précédente.</a:t>
            </a:r>
            <a:endParaRPr lang="fr-FR" baseline="0" dirty="0"/>
          </a:p>
          <a:p>
            <a:pPr marL="0" indent="0" algn="just">
              <a:spcBef>
                <a:spcPts val="0"/>
              </a:spcBef>
              <a:buSzPct val="100000"/>
              <a:buFont typeface="Arial"/>
              <a:buNone/>
              <a:defRPr b="1"/>
            </a:pPr>
            <a:endParaRPr lang="fr-FR" dirty="0"/>
          </a:p>
        </p:txBody>
      </p:sp>
      <p:sp>
        <p:nvSpPr>
          <p:cNvPr id="474" name="Shape 474"/>
          <p:cNvSpPr>
            <a:spLocks noGrp="1" noRot="1" noChangeAspect="1"/>
          </p:cNvSpPr>
          <p:nvPr>
            <p:ph type="sldImg"/>
          </p:nvPr>
        </p:nvSpPr>
        <p:spPr>
          <a:prstGeom prst="rect">
            <a:avLst/>
          </a:prstGeom>
        </p:spPr>
        <p:txBody>
          <a:bodyPr/>
          <a:lstStyle/>
          <a:p>
            <a:endParaRPr dirty="0"/>
          </a:p>
        </p:txBody>
      </p:sp>
    </p:spTree>
    <p:extLst>
      <p:ext uri="{BB962C8B-B14F-4D97-AF65-F5344CB8AC3E}">
        <p14:creationId xmlns:p14="http://schemas.microsoft.com/office/powerpoint/2010/main" val="39848128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ce type de message est un faux. Une banque ne demanderait pas à son client de</a:t>
            </a:r>
            <a:br>
              <a:rPr lang="fr-FR" sz="1200" b="1" i="0" dirty="0">
                <a:latin typeface="+mn-lt"/>
                <a:ea typeface="+mn-ea"/>
                <a:cs typeface="+mn-cs"/>
                <a:sym typeface="Calibri"/>
              </a:rPr>
            </a:br>
            <a:r>
              <a:rPr lang="fr-FR" sz="1200" b="1" i="0" dirty="0">
                <a:latin typeface="+mn-lt"/>
                <a:ea typeface="+mn-ea"/>
                <a:cs typeface="+mn-cs"/>
                <a:sym typeface="Calibri"/>
              </a:rPr>
              <a:t>saisir les coordonnées de sa carte bancaire sur internet. Il s’agit d’une escroquerie pour</a:t>
            </a:r>
            <a:br>
              <a:rPr lang="fr-FR" sz="1200" b="1" i="0" dirty="0">
                <a:latin typeface="+mn-lt"/>
                <a:ea typeface="+mn-ea"/>
                <a:cs typeface="+mn-cs"/>
                <a:sym typeface="Calibri"/>
              </a:rPr>
            </a:br>
            <a:r>
              <a:rPr lang="fr-FR" sz="1200" b="1" i="0" dirty="0">
                <a:latin typeface="+mn-lt"/>
                <a:ea typeface="+mn-ea"/>
                <a:cs typeface="+mn-cs"/>
                <a:sym typeface="Calibri"/>
              </a:rPr>
              <a:t>récupérer les informations relatives à la carte et s’en servir de façon frauduleuse.</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100</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101</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marL="0" indent="0" algn="just">
              <a:spcBef>
                <a:spcPts val="0"/>
              </a:spcBef>
              <a:buSzPct val="100000"/>
              <a:buFont typeface="Arial"/>
              <a:buNone/>
              <a:defRPr b="1"/>
            </a:pPr>
            <a:endParaRPr lang="fr-FR" dirty="0"/>
          </a:p>
          <a:p>
            <a:pPr marL="0" indent="0" algn="just">
              <a:spcBef>
                <a:spcPts val="0"/>
              </a:spcBef>
              <a:buSzPct val="100000"/>
              <a:buFont typeface="Arial"/>
              <a:buNone/>
              <a:defRPr b="1"/>
            </a:pPr>
            <a:endParaRPr lang="fr-FR"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indent="-171450" algn="just">
              <a:spcBef>
                <a:spcPts val="0"/>
              </a:spcBef>
              <a:buSzPct val="100000"/>
              <a:buFont typeface="Arial"/>
              <a:buChar char="•"/>
            </a:pPr>
            <a:r>
              <a:rPr lang="fr-FR" noProof="0" dirty="0"/>
              <a:t>Loisirs</a:t>
            </a:r>
          </a:p>
          <a:p>
            <a:pPr marL="171450" indent="-171450" algn="just">
              <a:spcBef>
                <a:spcPts val="0"/>
              </a:spcBef>
              <a:buSzPct val="100000"/>
              <a:buFont typeface="Arial"/>
              <a:buChar char="•"/>
            </a:pPr>
            <a:r>
              <a:rPr lang="fr-FR" noProof="0" dirty="0"/>
              <a:t>Alimentation</a:t>
            </a:r>
          </a:p>
          <a:p>
            <a:pPr marL="171450" indent="-171450" algn="just">
              <a:spcBef>
                <a:spcPts val="0"/>
              </a:spcBef>
              <a:buSzPct val="100000"/>
              <a:buFont typeface="Arial"/>
              <a:buChar char="•"/>
            </a:pPr>
            <a:r>
              <a:rPr lang="fr-FR" noProof="0" dirty="0"/>
              <a:t>Cadeaux</a:t>
            </a:r>
          </a:p>
          <a:p>
            <a:pPr marL="171450" indent="-171450" algn="just">
              <a:spcBef>
                <a:spcPts val="0"/>
              </a:spcBef>
              <a:buSzPct val="100000"/>
              <a:buFont typeface="Arial"/>
              <a:buChar char="•"/>
            </a:pPr>
            <a:r>
              <a:rPr lang="fr-FR" noProof="0" dirty="0"/>
              <a:t>Eau</a:t>
            </a:r>
          </a:p>
          <a:p>
            <a:pPr marL="171450" indent="-171450" algn="just">
              <a:spcBef>
                <a:spcPts val="0"/>
              </a:spcBef>
              <a:buSzPct val="100000"/>
              <a:buFont typeface="Arial"/>
              <a:buChar char="•"/>
            </a:pPr>
            <a:r>
              <a:rPr lang="fr-FR" noProof="0" dirty="0"/>
              <a:t>Vêtements – chaussures</a:t>
            </a:r>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sur le loyer, l’assurance, les transports et bien sûr les impôts. Mais naturellement, il y a des limites : certaines de ces dépenses ne peuvent pas être supprimées ni même forcément beaucoup réduites. </a:t>
            </a:r>
          </a:p>
          <a:p>
            <a:pPr marL="0" indent="0" algn="just">
              <a:spcBef>
                <a:spcPts val="0"/>
              </a:spcBef>
              <a:buSzPct val="100000"/>
              <a:buFont typeface="Arial"/>
              <a:buNone/>
              <a:defRPr b="1"/>
            </a:pPr>
            <a:endParaRPr lang="fr-FR" dirty="0"/>
          </a:p>
          <a:p>
            <a:pPr marL="0" indent="0" algn="just">
              <a:spcBef>
                <a:spcPts val="0"/>
              </a:spcBef>
              <a:buSzPct val="100000"/>
              <a:buFont typeface="Arial"/>
              <a:buNone/>
              <a:defRPr b="1"/>
            </a:pPr>
            <a:endParaRPr lang="fr-FR" dirty="0"/>
          </a:p>
          <a:p>
            <a:pPr marL="0" indent="0" algn="just">
              <a:spcBef>
                <a:spcPts val="0"/>
              </a:spcBef>
              <a:buSzPct val="100000"/>
              <a:buFont typeface="Arial"/>
              <a:buNone/>
              <a:defRPr b="1"/>
            </a:pP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2708275" y="138113"/>
            <a:ext cx="2770188" cy="2078037"/>
          </a:xfrm>
          <a:prstGeom prst="rect">
            <a:avLst/>
          </a:prstGeom>
        </p:spPr>
        <p:txBody>
          <a:bodyPr/>
          <a:lstStyle/>
          <a:p>
            <a:endParaRPr sz="1050" dirty="0"/>
          </a:p>
        </p:txBody>
      </p:sp>
      <p:sp>
        <p:nvSpPr>
          <p:cNvPr id="851" name="Shape 851"/>
          <p:cNvSpPr>
            <a:spLocks noGrp="1"/>
          </p:cNvSpPr>
          <p:nvPr>
            <p:ph type="body" sz="quarter" idx="1"/>
          </p:nvPr>
        </p:nvSpPr>
        <p:spPr>
          <a:xfrm>
            <a:off x="548680" y="354807"/>
            <a:ext cx="5760640" cy="4466987"/>
          </a:xfrm>
          <a:prstGeom prst="rect">
            <a:avLst/>
          </a:prstGeom>
        </p:spPr>
        <p:txBody>
          <a:bodyPr/>
          <a:lstStyle/>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sz="800" dirty="0">
                <a:latin typeface="Arial" panose="020B0604020202020204" pitchFamily="34" charset="0"/>
                <a:ea typeface="Calibri" panose="020F0502020204030204" pitchFamily="34" charset="0"/>
                <a:cs typeface="Arial" panose="020B0604020202020204" pitchFamily="34" charset="0"/>
              </a:rPr>
              <a:t>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Identifier des actions simples pour réduire ses dépenses.</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b="1" dirty="0">
                <a:latin typeface="Arial" panose="020B0604020202020204" pitchFamily="34" charset="0"/>
                <a:ea typeface="Calibri" panose="020F0502020204030204" pitchFamily="34" charset="0"/>
                <a:cs typeface="Arial" panose="020B0604020202020204" pitchFamily="34" charset="0"/>
              </a:rPr>
              <a:t>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L’essentiel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Certaines dépenses peuvent être plus facilement réduites que d’autres, comme le loyer, l’assurance, les transports et les impôts. Mais naturellement, il y a des limites (il faut manger par exemple). Assez souvent, les comportements permettant de limiter les dépenses sont également bons pour la planète.</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b="1" dirty="0">
                <a:latin typeface="Arial" panose="020B0604020202020204" pitchFamily="34" charset="0"/>
                <a:ea typeface="Calibri" panose="020F0502020204030204" pitchFamily="34" charset="0"/>
                <a:cs typeface="Arial" panose="020B0604020202020204" pitchFamily="34" charset="0"/>
              </a:rPr>
              <a:t>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800" dirty="0">
                <a:latin typeface="Arial" panose="020B0604020202020204" pitchFamily="34" charset="0"/>
                <a:ea typeface="Calibri" panose="020F0502020204030204" pitchFamily="34" charset="0"/>
                <a:cs typeface="Arial" panose="020B0604020202020204" pitchFamily="34" charset="0"/>
              </a:rPr>
              <a:t>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Constituer des groupes de 2/3 élèves et leur distribuer des post-it.</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Les dépenses s’affichent les unes après les autres dans le diaporama. Pour chaque dépense, chaque groupe propose sur 1 post-it un comportement permettant de réduire la dépense affichée. La mise en commun des propositions permet d’identifier plusieurs pistes pour chaque dépense. Des propositions de réponses sont données à la fin de ce commentaire.</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Cette activité Quiz peut se faire aussi via un </a:t>
            </a:r>
            <a:r>
              <a:rPr lang="fr-FR" sz="800" dirty="0" err="1">
                <a:latin typeface="Arial" panose="020B0604020202020204" pitchFamily="34" charset="0"/>
                <a:ea typeface="Calibri" panose="020F0502020204030204" pitchFamily="34" charset="0"/>
                <a:cs typeface="Arial" panose="020B0604020202020204" pitchFamily="34" charset="0"/>
              </a:rPr>
              <a:t>wooclap</a:t>
            </a:r>
            <a:r>
              <a:rPr lang="fr-FR" sz="800" dirty="0">
                <a:latin typeface="Arial" panose="020B0604020202020204" pitchFamily="34" charset="0"/>
                <a:ea typeface="Calibri" panose="020F0502020204030204" pitchFamily="34" charset="0"/>
                <a:cs typeface="Arial" panose="020B0604020202020204" pitchFamily="34" charset="0"/>
              </a:rPr>
              <a:t> (nuage de mots) par exemple, ou à main levée (les trois premières propositions sont retenues par exemple).</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sz="800"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1</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Électricité. </a:t>
            </a:r>
            <a:r>
              <a:rPr lang="fr-FR" sz="800"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Éteindre la lumière systématiquement lorsque je sors d’une pièce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Utiliser des ampoules basse consommation ou des LED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Éteindre complètement les appareils audiovisuels et informatiques plutôt que les laisser en mode veille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Penser à détartrer régulièrement les appareils électriques (cafetière, bouilloire, etc.) car le tartre endommage les résistances et augmente le temps de chauffe.</a:t>
            </a: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2</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Chauffage. </a:t>
            </a:r>
            <a:r>
              <a:rPr lang="fr-FR" sz="800"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Ne pas trop chauffer : 19 degrés recommandés dans les pièces de vie – salon, cuisine… - et 17 degrés dans les chambres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Préférer mettre des pantoufles, un pull.</a:t>
            </a: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3</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Loisirs – sorties - cadeaux. </a:t>
            </a:r>
            <a:r>
              <a:rPr lang="fr-FR" sz="800"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Préférer des cadeaux d’occasion ou fabriqués main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Choisir des sorties/loisirs gratuits ou à tarifs privilégiés.</a:t>
            </a: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4</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Alimentation. </a:t>
            </a:r>
            <a:r>
              <a:rPr lang="fr-FR" sz="800" dirty="0">
                <a:latin typeface="Arial" panose="020B0604020202020204" pitchFamily="34" charset="0"/>
                <a:ea typeface="Calibri" panose="020F0502020204030204" pitchFamily="34" charset="0"/>
                <a:cs typeface="Arial" panose="020B0604020202020204" pitchFamily="34" charset="0"/>
              </a:rPr>
              <a:t>Exemple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Lutter contre le gaspillage alimentaire (économie sur l’alimentation).</a:t>
            </a:r>
          </a:p>
          <a:p>
            <a:pPr>
              <a:spcAft>
                <a:spcPts val="0"/>
              </a:spcAft>
            </a:pPr>
            <a:endParaRPr lang="fr-FR" sz="800"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5</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Transports. </a:t>
            </a:r>
            <a:r>
              <a:rPr lang="fr-FR" sz="800"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Prendre le vélo plutôt que la voiture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Profiter des aides proposées par les communes, les départements ou les régions.</a:t>
            </a:r>
          </a:p>
          <a:p>
            <a:pPr>
              <a:spcAft>
                <a:spcPts val="0"/>
              </a:spcAft>
            </a:pPr>
            <a:endParaRPr lang="fr-FR" sz="800"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6</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Forfait téléphonique. </a:t>
            </a:r>
            <a:r>
              <a:rPr lang="fr-FR" sz="800"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Faire jouer la concurrence en changeant d’opérateur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Choisir un forfait adapté à sa consommation ou le forfait famille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Privilégier les téléphones portables reconditionnés /d’occasion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Renégocier très régulièrement vos contrats afin de faire jouer la concurrence, même si l’accès à une offre commerciale est généralement conditionné à une durée minimale d’abonnement.</a:t>
            </a:r>
          </a:p>
          <a:p>
            <a:pPr>
              <a:spcAft>
                <a:spcPts val="0"/>
              </a:spcAft>
            </a:pPr>
            <a:endParaRPr lang="fr-FR" sz="800"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7</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Énergie. </a:t>
            </a:r>
            <a:r>
              <a:rPr lang="fr-FR" sz="800"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Utiliser les programmes économiques “éco” ou “demi-charge” du lave-linge ou du lave-vaisselle ;</a:t>
            </a: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Privilégier les achats d’électroménager classés A.</a:t>
            </a:r>
          </a:p>
          <a:p>
            <a:pPr>
              <a:spcAft>
                <a:spcPts val="0"/>
              </a:spcAft>
            </a:pPr>
            <a:endParaRPr lang="fr-FR" sz="800"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8</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Vêtements - chaussures. </a:t>
            </a:r>
            <a:r>
              <a:rPr lang="fr-FR" sz="800" dirty="0">
                <a:latin typeface="Arial" panose="020B0604020202020204" pitchFamily="34" charset="0"/>
                <a:ea typeface="Calibri" panose="020F0502020204030204" pitchFamily="34" charset="0"/>
                <a:cs typeface="Arial" panose="020B0604020202020204" pitchFamily="34" charset="0"/>
              </a:rPr>
              <a:t>Exemple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Acheter moins ou d’occasion.</a:t>
            </a:r>
          </a:p>
          <a:p>
            <a:pPr marL="342900" lvl="0" indent="-342900">
              <a:spcAft>
                <a:spcPts val="0"/>
              </a:spcAft>
              <a:buFont typeface="Times New Roman" panose="02020603050405020304" pitchFamily="18" charset="0"/>
              <a:buChar char="-"/>
            </a:pPr>
            <a:endParaRPr lang="fr-FR" sz="8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Animation 9</a:t>
            </a:r>
            <a:r>
              <a:rPr lang="fr-FR" sz="800" dirty="0">
                <a:latin typeface="Arial" panose="020B0604020202020204" pitchFamily="34" charset="0"/>
                <a:ea typeface="Calibri" panose="020F0502020204030204" pitchFamily="34" charset="0"/>
                <a:cs typeface="Arial" panose="020B0604020202020204" pitchFamily="34" charset="0"/>
              </a:rPr>
              <a:t> : </a:t>
            </a:r>
            <a:r>
              <a:rPr lang="fr-FR" sz="800" b="1" dirty="0">
                <a:latin typeface="Arial" panose="020B0604020202020204" pitchFamily="34" charset="0"/>
                <a:ea typeface="Calibri" panose="020F0502020204030204" pitchFamily="34" charset="0"/>
                <a:cs typeface="Arial" panose="020B0604020202020204" pitchFamily="34" charset="0"/>
              </a:rPr>
              <a:t>Eau. </a:t>
            </a:r>
            <a:r>
              <a:rPr lang="fr-FR" sz="800" dirty="0">
                <a:latin typeface="Arial" panose="020B0604020202020204" pitchFamily="34" charset="0"/>
                <a:ea typeface="Calibri" panose="020F0502020204030204" pitchFamily="34" charset="0"/>
                <a:cs typeface="Arial" panose="020B0604020202020204" pitchFamily="34" charset="0"/>
              </a:rPr>
              <a:t>Exemple de comportement permettant de limiter les dépenses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800" dirty="0">
                <a:latin typeface="Arial" panose="020B0604020202020204" pitchFamily="34" charset="0"/>
                <a:ea typeface="Times New Roman" panose="02020603050405020304" pitchFamily="18" charset="0"/>
                <a:cs typeface="Times New Roman" panose="02020603050405020304" pitchFamily="18" charset="0"/>
              </a:rPr>
              <a:t>Prendre des douches plutôt que des bains.</a:t>
            </a:r>
          </a:p>
          <a:p>
            <a:pPr marL="0" lvl="0" indent="0">
              <a:spcAft>
                <a:spcPts val="0"/>
              </a:spcAft>
              <a:buFont typeface="Times New Roman" panose="02020603050405020304" pitchFamily="18" charset="0"/>
              <a:buNone/>
            </a:pPr>
            <a:endParaRPr lang="fr-FR" sz="8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b="1" u="sng" dirty="0">
                <a:latin typeface="Arial" panose="020B0604020202020204" pitchFamily="34" charset="0"/>
                <a:ea typeface="Calibri" panose="020F0502020204030204" pitchFamily="34" charset="0"/>
                <a:cs typeface="Arial" panose="020B0604020202020204" pitchFamily="34" charset="0"/>
              </a:rPr>
              <a:t>Pour aller plus loin</a:t>
            </a:r>
            <a:r>
              <a:rPr lang="fr-FR" sz="800" dirty="0">
                <a:latin typeface="Arial" panose="020B0604020202020204" pitchFamily="34" charset="0"/>
                <a:ea typeface="Calibri" panose="020F0502020204030204" pitchFamily="34" charset="0"/>
                <a:cs typeface="Arial" panose="020B0604020202020204" pitchFamily="34" charset="0"/>
              </a:rPr>
              <a:t> :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dirty="0">
                <a:latin typeface="Arial" panose="020B0604020202020204" pitchFamily="34" charset="0"/>
                <a:ea typeface="Calibri" panose="020F0502020204030204" pitchFamily="34" charset="0"/>
                <a:cs typeface="Arial" panose="020B0604020202020204" pitchFamily="34" charset="0"/>
              </a:rPr>
              <a:t>Une animation créée par la Banque de France : « 83 astuces pour faire des économies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https://view.genially.com/6447ebd6d35d6e0012de9b32</a:t>
            </a:r>
            <a:r>
              <a:rPr lang="fr-FR" sz="800" dirty="0">
                <a:latin typeface="Arial" panose="020B0604020202020204" pitchFamily="34" charset="0"/>
                <a:ea typeface="Calibri" panose="020F0502020204030204" pitchFamily="34" charset="0"/>
                <a:cs typeface="Arial" panose="020B0604020202020204" pitchFamily="34" charset="0"/>
              </a:rPr>
              <a:t> </a:t>
            </a:r>
            <a:endParaRPr lang="fr-FR" sz="800" dirty="0">
              <a:latin typeface="Arial" panose="020B0604020202020204" pitchFamily="34" charset="0"/>
              <a:ea typeface="Calibri" panose="020F0502020204030204" pitchFamily="34" charset="0"/>
              <a:cs typeface="Times New Roman" panose="02020603050405020304" pitchFamily="18" charset="0"/>
            </a:endParaRP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sz="800"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sz="800" baseline="0" noProof="0" dirty="0"/>
          </a:p>
        </p:txBody>
      </p:sp>
    </p:spTree>
    <p:extLst>
      <p:ext uri="{BB962C8B-B14F-4D97-AF65-F5344CB8AC3E}">
        <p14:creationId xmlns:p14="http://schemas.microsoft.com/office/powerpoint/2010/main" val="339870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p:cNvSpPr>
          <p:nvPr>
            <p:ph type="body" sz="quarter" idx="1"/>
          </p:nvPr>
        </p:nvSpPr>
        <p:spPr>
          <a:xfrm>
            <a:off x="332656" y="4168740"/>
            <a:ext cx="6048672" cy="4466987"/>
          </a:xfrm>
          <a:prstGeom prst="rect">
            <a:avLst/>
          </a:prstGeom>
        </p:spPr>
        <p:txBody>
          <a:bodyPr/>
          <a:lstStyle/>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Constituer des groupes de 2/3 élèves et leur distribuer des post-it.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Les dépenses s’affichent les unes après les autres dans le diaporama. Pour chaque dépense, chaque groupe propose sur 1 post-it un comportement permettant de réduire la dépense affichée. La mise en commun des propositions permet d’identifier plusieurs pistes pour chaque dépense. Des propositions de réponses sont données à la fin de ce commentaire.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Cette activité Quiz peut se faire aussi via un </a:t>
            </a:r>
            <a:r>
              <a:rPr lang="fr-FR" dirty="0" err="1">
                <a:latin typeface="Arial" panose="020B0604020202020204" pitchFamily="34" charset="0"/>
                <a:ea typeface="Calibri" panose="020F0502020204030204" pitchFamily="34" charset="0"/>
                <a:cs typeface="Arial" panose="020B0604020202020204" pitchFamily="34" charset="0"/>
              </a:rPr>
              <a:t>wooclap</a:t>
            </a:r>
            <a:r>
              <a:rPr lang="fr-FR" dirty="0">
                <a:latin typeface="Arial" panose="020B0604020202020204" pitchFamily="34" charset="0"/>
                <a:ea typeface="Calibri" panose="020F0502020204030204" pitchFamily="34" charset="0"/>
                <a:cs typeface="Arial" panose="020B0604020202020204" pitchFamily="34" charset="0"/>
              </a:rPr>
              <a:t> (nuage de mots) par exemple, ou à main levée (les trois premières propositions sont retenues par exemple).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Électricité. </a:t>
            </a:r>
            <a:r>
              <a:rPr lang="fr-FR"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Éteindre la lumière systématiquement lorsque je sors d’une pièce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Utiliser des ampoules basse consommation ou des LED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Éteindre complètement les appareils audiovisuels et informatiques plutôt que les laisser en mode veille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Penser à détartrer régulièrement les appareils électriques (cafetière, bouilloire, etc.) car le tartre endommage les résistances et augmente le temps de chauffe.</a:t>
            </a:r>
          </a:p>
          <a:p>
            <a:pPr algn="just">
              <a:spcBef>
                <a:spcPts val="0"/>
              </a:spcBef>
              <a:defRPr b="1"/>
            </a:pPr>
            <a:endParaRPr lang="fr-FR" noProof="0" dirty="0"/>
          </a:p>
          <a:p>
            <a:pPr algn="just">
              <a:spcBef>
                <a:spcPts val="0"/>
              </a:spcBef>
              <a:defRPr b="1"/>
            </a:pPr>
            <a:endParaRPr lang="fr-FR" noProof="0" dirty="0"/>
          </a:p>
        </p:txBody>
      </p:sp>
      <p:sp>
        <p:nvSpPr>
          <p:cNvPr id="850" name="Shape 850"/>
          <p:cNvSpPr>
            <a:spLocks noGrp="1" noRot="1" noChangeAspect="1"/>
          </p:cNvSpPr>
          <p:nvPr>
            <p:ph type="sldImg"/>
          </p:nvPr>
        </p:nvSpPr>
        <p:spPr>
          <a:xfrm>
            <a:off x="3284538" y="282575"/>
            <a:ext cx="2592387" cy="1944688"/>
          </a:xfrm>
          <a:prstGeom prst="rect">
            <a:avLst/>
          </a:prstGeom>
        </p:spPr>
        <p:txBody>
          <a:bodyPr/>
          <a:lstStyle/>
          <a:p>
            <a:endParaRPr dirty="0"/>
          </a:p>
        </p:txBody>
      </p:sp>
    </p:spTree>
    <p:extLst>
      <p:ext uri="{BB962C8B-B14F-4D97-AF65-F5344CB8AC3E}">
        <p14:creationId xmlns:p14="http://schemas.microsoft.com/office/powerpoint/2010/main" val="326390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3644900" y="282575"/>
            <a:ext cx="2225675" cy="1670050"/>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Chauffage. </a:t>
            </a:r>
            <a:r>
              <a:rPr lang="fr-FR"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pas trop chauffer : 19 degrés recommandés dans les pièces de vie – salon, cuisine… - et 17 degrés dans les chambres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Préférer mettre des pantoufles, un pull.</a:t>
            </a:r>
          </a:p>
          <a:p>
            <a:pPr algn="just">
              <a:spcBef>
                <a:spcPts val="0"/>
              </a:spcBef>
              <a:defRPr b="1"/>
            </a:pPr>
            <a:endParaRPr lang="fr-FR" noProof="0" dirty="0"/>
          </a:p>
        </p:txBody>
      </p:sp>
    </p:spTree>
    <p:extLst>
      <p:ext uri="{BB962C8B-B14F-4D97-AF65-F5344CB8AC3E}">
        <p14:creationId xmlns:p14="http://schemas.microsoft.com/office/powerpoint/2010/main" val="2888676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Loisirs – sorties - cadeaux. </a:t>
            </a:r>
            <a:r>
              <a:rPr lang="fr-FR"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Préférer des cadeaux d’occasion ou fabriqués main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Choisir des sorties/loisirs gratuits ou à tarifs privilégiés.</a:t>
            </a:r>
          </a:p>
          <a:p>
            <a:pPr algn="just">
              <a:spcBef>
                <a:spcPts val="0"/>
              </a:spcBef>
              <a:defRPr b="1"/>
            </a:pPr>
            <a:endParaRPr lang="fr-FR" noProof="0" dirty="0"/>
          </a:p>
        </p:txBody>
      </p:sp>
    </p:spTree>
    <p:extLst>
      <p:ext uri="{BB962C8B-B14F-4D97-AF65-F5344CB8AC3E}">
        <p14:creationId xmlns:p14="http://schemas.microsoft.com/office/powerpoint/2010/main" val="335382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Alimentation. </a:t>
            </a:r>
            <a:r>
              <a:rPr lang="fr-FR" dirty="0">
                <a:latin typeface="Arial" panose="020B0604020202020204" pitchFamily="34" charset="0"/>
                <a:ea typeface="Calibri" panose="020F0502020204030204" pitchFamily="34" charset="0"/>
                <a:cs typeface="Arial" panose="020B0604020202020204" pitchFamily="34" charset="0"/>
              </a:rPr>
              <a:t>Exemple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Lutter contre le gaspillage alimentaire (économie sur l’alimentation).</a:t>
            </a:r>
          </a:p>
          <a:p>
            <a:pPr algn="just">
              <a:spcBef>
                <a:spcPts val="0"/>
              </a:spcBef>
              <a:defRPr b="1"/>
            </a:pPr>
            <a:endParaRPr lang="fr-FR" noProof="0" dirty="0"/>
          </a:p>
        </p:txBody>
      </p:sp>
    </p:spTree>
    <p:extLst>
      <p:ext uri="{BB962C8B-B14F-4D97-AF65-F5344CB8AC3E}">
        <p14:creationId xmlns:p14="http://schemas.microsoft.com/office/powerpoint/2010/main" val="317718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5</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Transports. </a:t>
            </a:r>
            <a:r>
              <a:rPr lang="fr-FR"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Prendre le vélo plutôt que la voiture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Profiter des aides proposées par les communes, les départements ou les régions.</a:t>
            </a:r>
          </a:p>
          <a:p>
            <a:endParaRPr lang="fr-FR" dirty="0"/>
          </a:p>
          <a:p>
            <a:pPr algn="just">
              <a:spcBef>
                <a:spcPts val="0"/>
              </a:spcBef>
              <a:defRPr b="1"/>
            </a:pPr>
            <a:endParaRPr lang="fr-FR" noProof="0" dirty="0"/>
          </a:p>
        </p:txBody>
      </p:sp>
    </p:spTree>
    <p:extLst>
      <p:ext uri="{BB962C8B-B14F-4D97-AF65-F5344CB8AC3E}">
        <p14:creationId xmlns:p14="http://schemas.microsoft.com/office/powerpoint/2010/main" val="113076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6</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Forfait téléphonique. </a:t>
            </a:r>
            <a:r>
              <a:rPr lang="fr-FR"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Faire jouer la concurrence en changeant d’opérateur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Choisir un forfait adapté à sa consommation ou le forfait famille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Privilégier les téléphones portables reconditionnés /d’occasion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Renégocier très régulièrement vos contrats afin de faire jouer la concurrence, même si l’accès à une offre commerciale est généralement conditionné à une durée minimale d’abonnement.</a:t>
            </a:r>
          </a:p>
          <a:p>
            <a:pPr algn="just">
              <a:spcBef>
                <a:spcPts val="0"/>
              </a:spcBef>
              <a:defRPr b="1"/>
            </a:pPr>
            <a:endParaRPr lang="fr-FR" noProof="0" dirty="0"/>
          </a:p>
        </p:txBody>
      </p:sp>
    </p:spTree>
    <p:extLst>
      <p:ext uri="{BB962C8B-B14F-4D97-AF65-F5344CB8AC3E}">
        <p14:creationId xmlns:p14="http://schemas.microsoft.com/office/powerpoint/2010/main" val="64220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7</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Énergie. </a:t>
            </a:r>
            <a:r>
              <a:rPr lang="fr-FR" dirty="0">
                <a:latin typeface="Arial" panose="020B0604020202020204" pitchFamily="34" charset="0"/>
                <a:ea typeface="Calibri" panose="020F0502020204030204" pitchFamily="34" charset="0"/>
                <a:cs typeface="Arial" panose="020B0604020202020204" pitchFamily="34" charset="0"/>
              </a:rPr>
              <a:t>Exemples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Utiliser les programmes économiques “éco” ou “demi-charge” du lave-linge ou du lave-vaisselle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Privilégier les achats d’électroménager classés A.</a:t>
            </a:r>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pPr algn="just">
              <a:spcBef>
                <a:spcPts val="0"/>
              </a:spcBef>
              <a:defRPr b="1"/>
            </a:pPr>
            <a:endParaRPr lang="fr-FR" noProof="0" dirty="0"/>
          </a:p>
        </p:txBody>
      </p:sp>
    </p:spTree>
    <p:extLst>
      <p:ext uri="{BB962C8B-B14F-4D97-AF65-F5344CB8AC3E}">
        <p14:creationId xmlns:p14="http://schemas.microsoft.com/office/powerpoint/2010/main" val="25768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2</a:t>
            </a:fld>
            <a:endParaRPr lang="fr-FR" dirty="0"/>
          </a:p>
        </p:txBody>
      </p:sp>
      <p:sp>
        <p:nvSpPr>
          <p:cNvPr id="5" name="Espace réservé des notes 4"/>
          <p:cNvSpPr>
            <a:spLocks noGrp="1"/>
          </p:cNvSpPr>
          <p:nvPr>
            <p:ph type="body" sz="quarter" idx="11"/>
          </p:nvPr>
        </p:nvSpPr>
        <p:spPr>
          <a:xfrm>
            <a:off x="215901" y="4324865"/>
            <a:ext cx="6451600" cy="5314434"/>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Présenter les différents thèmes du passeport collège.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 passeport est structuré en 2 parties et 6 thèmes.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r>
              <a:rPr lang="fr-FR" dirty="0">
                <a:solidFill>
                  <a:srgbClr val="000000"/>
                </a:solidFill>
                <a:latin typeface="Arial" panose="020B0604020202020204" pitchFamily="34" charset="0"/>
                <a:ea typeface="Calibri" panose="020F0502020204030204" pitchFamily="34" charset="0"/>
              </a:rPr>
              <a:t>Tous les éléments de la diapositive s’affichent en une fois. Il est possible de cliquer sur les libellés de chaque thème pour se positionner directement sur la première diapositive du thème.</a:t>
            </a:r>
          </a:p>
          <a:p>
            <a:endParaRPr lang="fr-FR" dirty="0">
              <a:solidFill>
                <a:srgbClr val="000000"/>
              </a:solidFill>
              <a:latin typeface="Arial" panose="020B0604020202020204" pitchFamily="34" charset="0"/>
              <a:ea typeface="Calibri" panose="020F0502020204030204" pitchFamily="34" charset="0"/>
            </a:endParaRPr>
          </a:p>
          <a:p>
            <a:endParaRPr lang="fr-FR" dirty="0">
              <a:solidFill>
                <a:srgbClr val="000000"/>
              </a:solidFill>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La maison qui symbolise</a:t>
            </a:r>
            <a:r>
              <a:rPr lang="fr-FR" baseline="0" dirty="0">
                <a:solidFill>
                  <a:srgbClr val="000000"/>
                </a:solidFill>
                <a:latin typeface="Arial" panose="020B0604020202020204" pitchFamily="34" charset="0"/>
              </a:rPr>
              <a:t> le sommaire </a:t>
            </a:r>
            <a:r>
              <a:rPr lang="fr-FR" dirty="0">
                <a:solidFill>
                  <a:srgbClr val="000000"/>
                </a:solidFill>
                <a:latin typeface="Arial" panose="020B0604020202020204" pitchFamily="34" charset="0"/>
              </a:rPr>
              <a:t>est présente</a:t>
            </a:r>
            <a:r>
              <a:rPr lang="fr-FR" baseline="0" dirty="0">
                <a:solidFill>
                  <a:srgbClr val="000000"/>
                </a:solidFill>
                <a:latin typeface="Arial" panose="020B0604020202020204" pitchFamily="34" charset="0"/>
              </a:rPr>
              <a:t> sur la dernière diapositive de chaque thème. Lorsque vous cliquez dessus, vous revenez sur le sommaire directement.	</a:t>
            </a:r>
            <a:endParaRPr lang="fr-FR" dirty="0"/>
          </a:p>
          <a:p>
            <a:endParaRPr lang="fr-FR" dirty="0">
              <a:solidFill>
                <a:srgbClr val="000000"/>
              </a:solidFill>
              <a:latin typeface="Arial" panose="020B0604020202020204" pitchFamily="34" charset="0"/>
              <a:ea typeface="Calibri" panose="020F0502020204030204" pitchFamily="34" charset="0"/>
            </a:endParaRPr>
          </a:p>
          <a:p>
            <a:endParaRPr lang="fr-FR" dirty="0">
              <a:solidFill>
                <a:srgbClr val="000000"/>
              </a:solidFill>
              <a:latin typeface="Arial" panose="020B0604020202020204" pitchFamily="34" charset="0"/>
            </a:endParaRPr>
          </a:p>
          <a:p>
            <a:endParaRPr lang="fr-FR" dirty="0"/>
          </a:p>
          <a:p>
            <a:endParaRPr lang="fr-FR" dirty="0"/>
          </a:p>
          <a:p>
            <a:endParaRPr lang="fr-FR" dirty="0"/>
          </a:p>
        </p:txBody>
      </p:sp>
      <p:sp>
        <p:nvSpPr>
          <p:cNvPr id="6" name="Espace réservé des notes 5"/>
          <p:cNvSpPr>
            <a:spLocks noGrp="1"/>
          </p:cNvSpPr>
          <p:nvPr>
            <p:ph type="body" idx="1"/>
          </p:nvPr>
        </p:nvSpPr>
        <p:spPr>
          <a:xfrm>
            <a:off x="215901" y="2159000"/>
            <a:ext cx="6451600" cy="2165864"/>
          </a:xfrm>
        </p:spPr>
        <p:txBody>
          <a:bodyPr/>
          <a:lstStyle/>
          <a:p>
            <a:pPr>
              <a:spcAft>
                <a:spcPts val="0"/>
              </a:spcAft>
            </a:pPr>
            <a:r>
              <a:rPr lang="fr-FR" sz="1200" b="1" u="sng" dirty="0">
                <a:effectLst/>
                <a:latin typeface="Arial" panose="020B0604020202020204" pitchFamily="34" charset="0"/>
                <a:ea typeface="Calibri" panose="020F0502020204030204" pitchFamily="34" charset="0"/>
                <a:cs typeface="Arial" panose="020B0604020202020204" pitchFamily="34" charset="0"/>
              </a:rPr>
              <a:t>Objectif de la diapositive</a:t>
            </a:r>
            <a:r>
              <a:rPr lang="fr-FR" sz="1200" dirty="0">
                <a:effectLst/>
                <a:latin typeface="Arial" panose="020B0604020202020204" pitchFamily="34" charset="0"/>
                <a:ea typeface="Calibri" panose="020F0502020204030204" pitchFamily="34"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200" dirty="0">
                <a:effectLst/>
                <a:latin typeface="Arial" panose="020B0604020202020204" pitchFamily="34" charset="0"/>
                <a:ea typeface="Calibri" panose="020F0502020204030204" pitchFamily="34" charset="0"/>
                <a:cs typeface="Arial" panose="020B0604020202020204" pitchFamily="34" charset="0"/>
              </a:rPr>
              <a:t>Présenter les différents thèmes du passeport collège.</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200" dirty="0">
                <a:effectLst/>
                <a:latin typeface="Arial" panose="020B0604020202020204" pitchFamily="34" charset="0"/>
                <a:ea typeface="Calibri" panose="020F0502020204030204" pitchFamily="34"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200" b="1" u="sng" dirty="0">
                <a:effectLst/>
                <a:latin typeface="Arial" panose="020B0604020202020204" pitchFamily="34" charset="0"/>
                <a:ea typeface="Calibri" panose="020F0502020204030204" pitchFamily="34" charset="0"/>
                <a:cs typeface="Arial" panose="020B0604020202020204" pitchFamily="34" charset="0"/>
              </a:rPr>
              <a:t>L’essentiel</a:t>
            </a:r>
            <a:r>
              <a:rPr lang="fr-FR" sz="1200" dirty="0">
                <a:effectLst/>
                <a:latin typeface="Arial" panose="020B0604020202020204" pitchFamily="34" charset="0"/>
                <a:ea typeface="Calibri" panose="020F0502020204030204" pitchFamily="34" charset="0"/>
                <a:cs typeface="Arial" panose="020B0604020202020204" pitchFamily="34" charset="0"/>
              </a:rPr>
              <a:t> :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200" dirty="0">
                <a:effectLst/>
                <a:latin typeface="Arial" panose="020B0604020202020204" pitchFamily="34" charset="0"/>
                <a:ea typeface="Calibri" panose="020F0502020204030204" pitchFamily="34" charset="0"/>
                <a:cs typeface="Arial" panose="020B0604020202020204" pitchFamily="34" charset="0"/>
              </a:rPr>
              <a:t>Le passeport est structuré en 8 thèmes avec une progression logique. Il est toutefois possible de dérouler les thèmes dans un ordre différent.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200" dirty="0">
                <a:effectLst/>
                <a:latin typeface="Arial" panose="020B0604020202020204" pitchFamily="34" charset="0"/>
                <a:ea typeface="Calibri" panose="020F0502020204030204" pitchFamily="34"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200" b="1" u="sng" dirty="0">
                <a:effectLst/>
                <a:latin typeface="Arial" panose="020B0604020202020204" pitchFamily="34" charset="0"/>
                <a:ea typeface="Calibri" panose="020F0502020204030204" pitchFamily="34" charset="0"/>
                <a:cs typeface="Arial" panose="020B0604020202020204" pitchFamily="34" charset="0"/>
              </a:rPr>
              <a:t>Fonctionnement de la diapositive</a:t>
            </a:r>
            <a:r>
              <a:rPr lang="fr-FR" sz="1200" dirty="0">
                <a:effectLst/>
                <a:latin typeface="Arial" panose="020B0604020202020204" pitchFamily="34" charset="0"/>
                <a:ea typeface="Calibri" panose="020F0502020204030204" pitchFamily="34"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r>
              <a:rPr lang="fr-FR" sz="1200" dirty="0">
                <a:solidFill>
                  <a:srgbClr val="000000"/>
                </a:solidFill>
                <a:effectLst/>
                <a:latin typeface="Arial" panose="020B0604020202020204" pitchFamily="34" charset="0"/>
                <a:ea typeface="Calibri" panose="020F0502020204030204" pitchFamily="34" charset="0"/>
              </a:rPr>
              <a:t>Tous les éléments de la diapositive s’affichent en une fois. Il est possible de cliquer sur les libellés de chaque thème pour se positionner directement sur la première diapositive du thème.</a:t>
            </a:r>
            <a:endParaRPr lang="fr-FR" dirty="0"/>
          </a:p>
        </p:txBody>
      </p:sp>
    </p:spTree>
    <p:extLst>
      <p:ext uri="{BB962C8B-B14F-4D97-AF65-F5344CB8AC3E}">
        <p14:creationId xmlns:p14="http://schemas.microsoft.com/office/powerpoint/2010/main" val="926546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8</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Vêtements - chaussures. </a:t>
            </a:r>
            <a:r>
              <a:rPr lang="fr-FR" dirty="0">
                <a:latin typeface="Arial" panose="020B0604020202020204" pitchFamily="34" charset="0"/>
                <a:ea typeface="Calibri" panose="020F0502020204030204" pitchFamily="34" charset="0"/>
                <a:cs typeface="Arial" panose="020B0604020202020204" pitchFamily="34" charset="0"/>
              </a:rPr>
              <a:t>Exemple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Acheter moins ou d’occasion.</a:t>
            </a:r>
          </a:p>
        </p:txBody>
      </p:sp>
    </p:spTree>
    <p:extLst>
      <p:ext uri="{BB962C8B-B14F-4D97-AF65-F5344CB8AC3E}">
        <p14:creationId xmlns:p14="http://schemas.microsoft.com/office/powerpoint/2010/main" val="61547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908050" y="282575"/>
            <a:ext cx="4962525" cy="3722688"/>
          </a:xfrm>
          <a:prstGeom prst="rect">
            <a:avLst/>
          </a:prstGeom>
        </p:spPr>
        <p:txBody>
          <a:bodyPr/>
          <a:lstStyle/>
          <a:p>
            <a:endParaRPr dirty="0"/>
          </a:p>
        </p:txBody>
      </p:sp>
      <p:sp>
        <p:nvSpPr>
          <p:cNvPr id="851" name="Shape 851"/>
          <p:cNvSpPr>
            <a:spLocks noGrp="1"/>
          </p:cNvSpPr>
          <p:nvPr>
            <p:ph type="body" sz="quarter" idx="1"/>
          </p:nvPr>
        </p:nvSpPr>
        <p:spPr>
          <a:xfrm>
            <a:off x="332656" y="4099223"/>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9</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Eau. </a:t>
            </a:r>
            <a:r>
              <a:rPr lang="fr-FR" dirty="0">
                <a:latin typeface="Arial" panose="020B0604020202020204" pitchFamily="34" charset="0"/>
                <a:ea typeface="Calibri" panose="020F0502020204030204" pitchFamily="34" charset="0"/>
                <a:cs typeface="Arial" panose="020B0604020202020204" pitchFamily="34" charset="0"/>
              </a:rPr>
              <a:t>Exemple de comportement permettant de limiter les dépenses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Prendre des douches plutôt que des bains.</a:t>
            </a:r>
          </a:p>
          <a:p>
            <a:pPr algn="just">
              <a:spcBef>
                <a:spcPts val="0"/>
              </a:spcBef>
              <a:defRPr b="1"/>
            </a:pPr>
            <a:endParaRPr lang="fr-FR" noProof="0" dirty="0"/>
          </a:p>
        </p:txBody>
      </p:sp>
    </p:spTree>
    <p:extLst>
      <p:ext uri="{BB962C8B-B14F-4D97-AF65-F5344CB8AC3E}">
        <p14:creationId xmlns:p14="http://schemas.microsoft.com/office/powerpoint/2010/main" val="1875002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4046538" y="282575"/>
            <a:ext cx="1824037" cy="1368425"/>
          </a:xfrm>
          <a:prstGeom prst="rect">
            <a:avLst/>
          </a:prstGeom>
        </p:spPr>
        <p:txBody>
          <a:bodyPr/>
          <a:lstStyle/>
          <a:p>
            <a:endParaRPr dirty="0"/>
          </a:p>
        </p:txBody>
      </p:sp>
      <p:sp>
        <p:nvSpPr>
          <p:cNvPr id="851" name="Shape 851"/>
          <p:cNvSpPr>
            <a:spLocks noGrp="1"/>
          </p:cNvSpPr>
          <p:nvPr>
            <p:ph type="body" sz="quarter" idx="1"/>
          </p:nvPr>
        </p:nvSpPr>
        <p:spPr>
          <a:xfrm>
            <a:off x="404664" y="1651000"/>
            <a:ext cx="6048672" cy="4466987"/>
          </a:xfrm>
          <a:prstGeom prst="rect">
            <a:avLst/>
          </a:prstGeom>
        </p:spPr>
        <p:txBody>
          <a:bodyPr/>
          <a:lstStyle/>
          <a:p>
            <a:r>
              <a:rPr lang="fr-FR" sz="1000" b="1" dirty="0">
                <a:latin typeface="+mn-lt"/>
                <a:ea typeface="+mn-ea"/>
                <a:cs typeface="+mn-cs"/>
                <a:sym typeface="Calibri"/>
              </a:rPr>
              <a:t>Jeu : </a:t>
            </a:r>
          </a:p>
          <a:p>
            <a:r>
              <a:rPr lang="fr-FR" sz="1000" baseline="0" dirty="0">
                <a:latin typeface="+mn-lt"/>
                <a:ea typeface="+mn-ea"/>
                <a:cs typeface="+mn-cs"/>
                <a:sym typeface="Calibri"/>
              </a:rPr>
              <a:t>Constituer des groupes de 2/3 joueurs avec 1 jeu de post-it par groupe.</a:t>
            </a:r>
          </a:p>
          <a:p>
            <a:r>
              <a:rPr lang="fr-FR" sz="1000" baseline="0" dirty="0">
                <a:latin typeface="+mn-lt"/>
                <a:ea typeface="+mn-ea"/>
                <a:cs typeface="+mn-cs"/>
                <a:sym typeface="Calibri"/>
              </a:rPr>
              <a:t>2 post-it : un par rubrique avec un choix maximum pour chaque.</a:t>
            </a:r>
          </a:p>
          <a:p>
            <a:r>
              <a:rPr lang="fr-FR" sz="1000" baseline="0" dirty="0">
                <a:latin typeface="+mn-lt"/>
                <a:ea typeface="+mn-ea"/>
                <a:cs typeface="+mn-cs"/>
                <a:sym typeface="Calibri"/>
              </a:rPr>
              <a:t>Ce jeu peut également se faire à main levée par les participants.</a:t>
            </a:r>
          </a:p>
          <a:p>
            <a:endParaRPr lang="fr-FR" sz="1000" baseline="0" dirty="0">
              <a:latin typeface="+mn-lt"/>
              <a:ea typeface="+mn-ea"/>
              <a:cs typeface="+mn-cs"/>
              <a:sym typeface="Calibri"/>
            </a:endParaRPr>
          </a:p>
          <a:p>
            <a:r>
              <a:rPr lang="fr-FR" sz="1000" u="sng" baseline="0" dirty="0">
                <a:latin typeface="+mn-lt"/>
                <a:ea typeface="+mn-ea"/>
                <a:cs typeface="+mn-cs"/>
                <a:sym typeface="Calibri"/>
              </a:rPr>
              <a:t>Réponses : </a:t>
            </a:r>
            <a:r>
              <a:rPr lang="fr-FR" sz="1000" baseline="0" dirty="0">
                <a:latin typeface="+mn-lt"/>
                <a:ea typeface="+mn-ea"/>
                <a:cs typeface="+mn-cs"/>
                <a:sym typeface="Calibri"/>
              </a:rPr>
              <a:t>Électricité    ; Chauffage</a:t>
            </a:r>
            <a:r>
              <a:rPr lang="fr-FR" sz="1000" dirty="0">
                <a:latin typeface="+mn-lt"/>
                <a:ea typeface="+mn-ea"/>
                <a:cs typeface="+mn-cs"/>
                <a:sym typeface="Calibri"/>
              </a:rPr>
              <a:t>  ;  </a:t>
            </a:r>
            <a:r>
              <a:rPr lang="fr-FR" sz="1000" baseline="0" dirty="0">
                <a:latin typeface="+mn-lt"/>
                <a:ea typeface="+mn-ea"/>
                <a:cs typeface="+mn-cs"/>
                <a:sym typeface="Calibri"/>
              </a:rPr>
              <a:t>Loisirs – sorties – Cadeaux  ; Alimentation</a:t>
            </a:r>
          </a:p>
          <a:p>
            <a:r>
              <a:rPr lang="fr-FR" sz="1000" baseline="0" dirty="0">
                <a:latin typeface="+mn-lt"/>
                <a:ea typeface="+mn-ea"/>
                <a:cs typeface="+mn-cs"/>
                <a:sym typeface="Calibri"/>
              </a:rPr>
              <a:t>Forfait téléphonique  ; Transports  ; Eau  ; Vêtements – chaussures   ; Énergie</a:t>
            </a:r>
          </a:p>
          <a:p>
            <a:endParaRPr lang="fr-FR" sz="1000" baseline="0" dirty="0">
              <a:latin typeface="+mn-lt"/>
              <a:ea typeface="+mn-ea"/>
              <a:cs typeface="+mn-cs"/>
              <a:sym typeface="Calibri"/>
            </a:endParaRPr>
          </a:p>
          <a:p>
            <a:r>
              <a:rPr lang="fr-FR" sz="1000" baseline="0" dirty="0">
                <a:latin typeface="+mn-lt"/>
                <a:ea typeface="+mn-ea"/>
                <a:cs typeface="+mn-cs"/>
                <a:sym typeface="Calibri"/>
              </a:rPr>
              <a:t>Agir sur ces dépenses est plus facile que d’agir sur le loyer, l’assurance, ou encore les impôts. Mais naturellement, il y a des limites : certaines de ces dépenses ne peuvent pas être supprimées ni même forcément beaucoup réduites. </a:t>
            </a:r>
          </a:p>
          <a:p>
            <a:endParaRPr lang="fr-FR" sz="1000" baseline="0" dirty="0">
              <a:latin typeface="+mn-lt"/>
              <a:ea typeface="+mn-ea"/>
              <a:cs typeface="+mn-cs"/>
              <a:sym typeface="Calibri"/>
            </a:endParaRPr>
          </a:p>
          <a:p>
            <a:r>
              <a:rPr lang="fr-FR" sz="1000" b="1" baseline="0" dirty="0">
                <a:latin typeface="+mn-lt"/>
                <a:ea typeface="+mn-ea"/>
                <a:cs typeface="+mn-cs"/>
                <a:sym typeface="Calibri"/>
              </a:rPr>
              <a:t>Demander aux élèves comment limiter ses dépenses en adoptant des comportements de consommation responsable et durable en matière d’eau et d’énergie, par exemple :</a:t>
            </a:r>
          </a:p>
          <a:p>
            <a:r>
              <a:rPr lang="fr-FR" sz="1000" b="1" baseline="0" dirty="0">
                <a:latin typeface="+mn-lt"/>
                <a:ea typeface="+mn-ea"/>
                <a:cs typeface="+mn-cs"/>
                <a:sym typeface="Calibri"/>
              </a:rPr>
              <a:t> </a:t>
            </a:r>
          </a:p>
          <a:p>
            <a:r>
              <a:rPr lang="fr-FR" sz="1000" baseline="0" dirty="0">
                <a:latin typeface="+mn-lt"/>
                <a:ea typeface="+mn-ea"/>
                <a:cs typeface="+mn-cs"/>
                <a:sym typeface="Calibri"/>
              </a:rPr>
              <a:t>Éteindre la lumière systématiquement lorsque je sors d’une pièce (économie d’électricité)</a:t>
            </a:r>
          </a:p>
          <a:p>
            <a:r>
              <a:rPr lang="fr-FR" sz="1000" baseline="0" dirty="0">
                <a:latin typeface="+mn-lt"/>
                <a:ea typeface="+mn-ea"/>
                <a:cs typeface="+mn-cs"/>
                <a:sym typeface="Calibri"/>
              </a:rPr>
              <a:t>Utiliser des ampoules basse consommation ou des LED (économie d’électricité)</a:t>
            </a:r>
          </a:p>
          <a:p>
            <a:r>
              <a:rPr lang="fr-FR" sz="1000" baseline="0" dirty="0">
                <a:latin typeface="+mn-lt"/>
                <a:ea typeface="+mn-ea"/>
                <a:cs typeface="+mn-cs"/>
                <a:sym typeface="Calibri"/>
              </a:rPr>
              <a:t>Éteindre complètement les appareils audiovisuels et informatiques  plutôt que les laisser en mode veille (économie d’électricité)</a:t>
            </a:r>
          </a:p>
          <a:p>
            <a:r>
              <a:rPr lang="fr-FR" sz="1000" baseline="0" dirty="0">
                <a:latin typeface="+mn-lt"/>
                <a:ea typeface="+mn-ea"/>
                <a:cs typeface="+mn-cs"/>
                <a:sym typeface="Calibri"/>
              </a:rPr>
              <a:t>Prendre des douches plutôt que des bains (économie d’eau et d’énergie)</a:t>
            </a:r>
          </a:p>
          <a:p>
            <a:r>
              <a:rPr lang="fr-FR" sz="1000" baseline="0" dirty="0">
                <a:latin typeface="+mn-lt"/>
                <a:ea typeface="+mn-ea"/>
                <a:cs typeface="+mn-cs"/>
                <a:sym typeface="Calibri"/>
              </a:rPr>
              <a:t>Ne pas trop chauffer (19 degrés recommandés dans les pièces de vie – salon, cuisine… - et 17 degrés dans les chambres.  Préférer mettre des pantoufles, un pull… (économie de chauffage)</a:t>
            </a:r>
          </a:p>
          <a:p>
            <a:r>
              <a:rPr lang="fr-FR" sz="1000" baseline="0" dirty="0">
                <a:latin typeface="+mn-lt"/>
                <a:ea typeface="+mn-ea"/>
                <a:cs typeface="+mn-cs"/>
                <a:sym typeface="Calibri"/>
              </a:rPr>
              <a:t>Prendre le vélo plutôt que la voiture (économie de carburant)</a:t>
            </a:r>
          </a:p>
          <a:p>
            <a:r>
              <a:rPr lang="fr-FR" sz="1000" baseline="0" dirty="0">
                <a:latin typeface="+mn-lt"/>
                <a:ea typeface="+mn-ea"/>
                <a:cs typeface="+mn-cs"/>
                <a:sym typeface="Calibri"/>
              </a:rPr>
              <a:t>Utiliser les programmes économiques “éco” ou “demi charge” du lave-linge ou du lave-vaisselle (économie d’énergie)</a:t>
            </a:r>
          </a:p>
          <a:p>
            <a:r>
              <a:rPr lang="fr-FR" sz="1000" baseline="0" dirty="0">
                <a:latin typeface="+mn-lt"/>
                <a:ea typeface="+mn-ea"/>
                <a:cs typeface="+mn-cs"/>
                <a:sym typeface="Calibri"/>
              </a:rPr>
              <a:t>Penser à détartrer régulièrement les appareils électriques, car le tartre endommage les résistances (cafetière, bouilloire, etc...) et augmente le temps de chauffe</a:t>
            </a:r>
            <a:r>
              <a:rPr lang="fr-FR" sz="1000" b="1" baseline="0" dirty="0">
                <a:latin typeface="+mn-lt"/>
                <a:ea typeface="+mn-ea"/>
                <a:cs typeface="+mn-cs"/>
                <a:sym typeface="Calibri"/>
              </a:rPr>
              <a:t> (économie d’électricité)</a:t>
            </a:r>
          </a:p>
          <a:p>
            <a:endParaRPr lang="fr-FR" sz="1000" baseline="0" dirty="0">
              <a:latin typeface="+mn-lt"/>
              <a:ea typeface="+mn-ea"/>
              <a:cs typeface="+mn-cs"/>
              <a:sym typeface="Calibri"/>
            </a:endParaRPr>
          </a:p>
          <a:p>
            <a:r>
              <a:rPr lang="fr-FR" sz="1000" b="1" u="sng" baseline="0" dirty="0">
                <a:latin typeface="+mn-lt"/>
                <a:ea typeface="+mn-ea"/>
                <a:cs typeface="+mn-cs"/>
                <a:sym typeface="Calibri"/>
              </a:rPr>
              <a:t>Pour aller plus loin :</a:t>
            </a:r>
          </a:p>
          <a:p>
            <a:endParaRPr lang="fr-FR" sz="1000" baseline="0" dirty="0">
              <a:latin typeface="+mn-lt"/>
              <a:ea typeface="+mn-ea"/>
              <a:cs typeface="+mn-cs"/>
              <a:sym typeface="Calibri"/>
            </a:endParaRPr>
          </a:p>
          <a:p>
            <a:r>
              <a:rPr lang="fr-FR" sz="1000" baseline="0" dirty="0">
                <a:latin typeface="+mn-lt"/>
                <a:ea typeface="+mn-ea"/>
                <a:cs typeface="+mn-cs"/>
                <a:sym typeface="Calibri"/>
              </a:rPr>
              <a:t>Exemples cités par l’ Institut National de la Consommation (INC) : </a:t>
            </a:r>
          </a:p>
          <a:p>
            <a:endParaRPr lang="fr-FR" sz="1000" baseline="0" dirty="0">
              <a:latin typeface="+mn-lt"/>
              <a:ea typeface="+mn-ea"/>
              <a:cs typeface="+mn-cs"/>
              <a:sym typeface="Calibri"/>
            </a:endParaRPr>
          </a:p>
          <a:p>
            <a:r>
              <a:rPr lang="fr-FR" sz="1000" u="sng" baseline="0" dirty="0">
                <a:latin typeface="+mn-lt"/>
                <a:ea typeface="+mn-ea"/>
                <a:cs typeface="+mn-cs"/>
                <a:sym typeface="Calibri"/>
              </a:rPr>
              <a:t>Téléphonie : Si tous les membres de la famille ont un téléphone, c’est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Renégociez très régulièrement vos contrats afin de faire jouer la concurrence, même si l’accès à une offre commerciale est généralement conditionné à une durée minimale d’abonnement. Certains opérateurs proposent de prendre à leur charge le changement d’opérateur pour augmenter leur clientèle. </a:t>
            </a:r>
          </a:p>
          <a:p>
            <a:endParaRPr lang="fr-FR" sz="1000" baseline="0" dirty="0">
              <a:latin typeface="+mn-lt"/>
              <a:ea typeface="+mn-ea"/>
              <a:cs typeface="+mn-cs"/>
              <a:sym typeface="Calibri"/>
            </a:endParaRPr>
          </a:p>
          <a:p>
            <a:r>
              <a:rPr lang="fr-FR" sz="1000" baseline="0" dirty="0">
                <a:latin typeface="+mn-lt"/>
                <a:ea typeface="+mn-ea"/>
                <a:cs typeface="+mn-cs"/>
                <a:sym typeface="Calibri"/>
              </a:rPr>
              <a:t>Faire attention à la consommation d’énergie lorsque l’on achète de l’</a:t>
            </a:r>
            <a:r>
              <a:rPr lang="fr-FR" sz="1000" u="sng" baseline="0" dirty="0">
                <a:latin typeface="+mn-lt"/>
                <a:ea typeface="+mn-ea"/>
                <a:cs typeface="+mn-cs"/>
                <a:sym typeface="Calibri"/>
              </a:rPr>
              <a:t>électroménager (étiquette énergie: les appareils classés A) . </a:t>
            </a:r>
          </a:p>
          <a:p>
            <a:endParaRPr lang="fr-FR" sz="1000" baseline="0" dirty="0">
              <a:latin typeface="+mn-lt"/>
              <a:ea typeface="+mn-ea"/>
              <a:cs typeface="+mn-cs"/>
              <a:sym typeface="Calibri"/>
            </a:endParaRPr>
          </a:p>
          <a:p>
            <a:r>
              <a:rPr lang="fr-FR" sz="1000" baseline="0" dirty="0">
                <a:latin typeface="+mn-lt"/>
                <a:ea typeface="+mn-ea"/>
                <a:cs typeface="+mn-cs"/>
                <a:sym typeface="Calibri"/>
              </a:rPr>
              <a:t>Faire attention au gaspillage dans les </a:t>
            </a:r>
            <a:r>
              <a:rPr lang="fr-FR" sz="1000" u="sng" baseline="0" dirty="0">
                <a:latin typeface="+mn-lt"/>
                <a:ea typeface="+mn-ea"/>
                <a:cs typeface="+mn-cs"/>
                <a:sym typeface="Calibri"/>
              </a:rPr>
              <a:t>achats alimentaires </a:t>
            </a:r>
          </a:p>
          <a:p>
            <a:endParaRPr lang="fr-FR" sz="1000" baseline="0" dirty="0">
              <a:latin typeface="+mn-lt"/>
              <a:ea typeface="+mn-ea"/>
              <a:cs typeface="+mn-cs"/>
              <a:sym typeface="Calibri"/>
            </a:endParaRPr>
          </a:p>
          <a:p>
            <a:r>
              <a:rPr lang="fr-FR" sz="1000" b="1" baseline="0" dirty="0">
                <a:latin typeface="+mn-lt"/>
                <a:ea typeface="+mn-ea"/>
                <a:cs typeface="+mn-cs"/>
                <a:sym typeface="Calibri"/>
              </a:rPr>
              <a:t>Ces gestes font faire des économies à la personne et sont également bons pour la planète. </a:t>
            </a:r>
          </a:p>
          <a:p>
            <a:pPr algn="just">
              <a:spcBef>
                <a:spcPts val="0"/>
              </a:spcBef>
              <a:defRPr b="1"/>
            </a:pPr>
            <a:endParaRPr lang="fr-FR" sz="1000" noProof="0" dirty="0"/>
          </a:p>
          <a:p>
            <a:pPr algn="just">
              <a:spcBef>
                <a:spcPts val="0"/>
              </a:spcBef>
              <a:defRPr b="1"/>
            </a:pPr>
            <a:endParaRPr lang="fr-FR" sz="1000" noProof="0" dirty="0"/>
          </a:p>
          <a:p>
            <a:pPr algn="just">
              <a:spcBef>
                <a:spcPts val="0"/>
              </a:spcBef>
              <a:defRPr b="1"/>
            </a:pPr>
            <a:endParaRPr lang="fr-FR" sz="1000" noProof="0" dirty="0"/>
          </a:p>
        </p:txBody>
      </p:sp>
    </p:spTree>
    <p:extLst>
      <p:ext uri="{BB962C8B-B14F-4D97-AF65-F5344CB8AC3E}">
        <p14:creationId xmlns:p14="http://schemas.microsoft.com/office/powerpoint/2010/main" val="222232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Diapo pour introduire l’exercice que l’on va proposer aux élèves après : </a:t>
            </a:r>
            <a:r>
              <a:rPr lang="fr-FR" i="0" noProof="0" dirty="0"/>
              <a:t>Calculer</a:t>
            </a:r>
            <a:r>
              <a:rPr lang="fr-FR" i="0" baseline="0" noProof="0" dirty="0"/>
              <a:t> l’argent disponible sur un mois  en prenant en compte toutes les dépenses et les ressources.</a:t>
            </a:r>
          </a:p>
          <a:p>
            <a:pPr algn="just">
              <a:spcBef>
                <a:spcPts val="0"/>
              </a:spcBef>
              <a:defRPr i="1"/>
            </a:pPr>
            <a:endParaRPr lang="fr-FR" i="0" baseline="0" noProof="0" dirty="0"/>
          </a:p>
          <a:p>
            <a:pPr algn="just">
              <a:lnSpc>
                <a:spcPct val="100000"/>
              </a:lnSpc>
              <a:buNone/>
              <a:tabLst>
                <a:tab pos="0" algn="l"/>
              </a:tabLst>
            </a:pPr>
            <a:r>
              <a:rPr lang="fr-FR" sz="1200" b="0" i="1" strike="noStrike" spc="-1" dirty="0">
                <a:solidFill>
                  <a:srgbClr val="000000"/>
                </a:solidFill>
                <a:latin typeface="Calibri"/>
              </a:rPr>
              <a:t>Situation fictive d’un couple avec deux enfants  de  6 à 13 ans.</a:t>
            </a:r>
            <a:endParaRPr lang="fr-FR" sz="1200" b="0" strike="noStrike" spc="-1" dirty="0">
              <a:solidFill>
                <a:srgbClr val="000000"/>
              </a:solidFill>
              <a:latin typeface="Calibri"/>
            </a:endParaRPr>
          </a:p>
          <a:p>
            <a:pPr algn="just">
              <a:lnSpc>
                <a:spcPct val="100000"/>
              </a:lnSpc>
              <a:buNone/>
              <a:tabLst>
                <a:tab pos="0" algn="l"/>
              </a:tabLst>
            </a:pPr>
            <a:r>
              <a:rPr lang="fr-FR" sz="1200" b="0" i="1" strike="noStrike" spc="-1" dirty="0">
                <a:solidFill>
                  <a:srgbClr val="000000"/>
                </a:solidFill>
                <a:latin typeface="Calibri"/>
              </a:rPr>
              <a:t>Il s’agit d’un budget simplifié, inspiré d’un budget type établi par l’UNAF. Selon les territoires et selon les habitudes de consommation, le budget réel peut fortement s’éloigner de ce budget type. Le poste santé comprend notamment  les frais de mutuelle (mise à jour </a:t>
            </a:r>
            <a:r>
              <a:rPr lang="fr-FR" sz="1200" b="0" i="1" strike="noStrike" spc="-1" dirty="0" err="1">
                <a:solidFill>
                  <a:srgbClr val="000000"/>
                </a:solidFill>
                <a:latin typeface="Calibri"/>
              </a:rPr>
              <a:t>barême</a:t>
            </a:r>
            <a:r>
              <a:rPr lang="fr-FR" sz="1200" b="0" i="1" strike="noStrike" spc="-1" dirty="0">
                <a:solidFill>
                  <a:srgbClr val="000000"/>
                </a:solidFill>
                <a:latin typeface="Calibri"/>
              </a:rPr>
              <a:t> UNAF Août 2023)</a:t>
            </a:r>
            <a:endParaRPr lang="fr-FR" sz="1200" b="0" strike="noStrike" spc="-1" dirty="0">
              <a:solidFill>
                <a:srgbClr val="000000"/>
              </a:solidFill>
              <a:latin typeface="Calibri"/>
            </a:endParaRPr>
          </a:p>
          <a:p>
            <a:pPr algn="just">
              <a:lnSpc>
                <a:spcPct val="100000"/>
              </a:lnSpc>
              <a:buNone/>
              <a:tabLst>
                <a:tab pos="0" algn="l"/>
              </a:tabLst>
            </a:pPr>
            <a:r>
              <a:rPr lang="fr-FR" sz="1200" b="0" i="1" strike="noStrike" spc="-1" dirty="0">
                <a:solidFill>
                  <a:srgbClr val="000000"/>
                </a:solidFill>
                <a:latin typeface="Calibri"/>
              </a:rPr>
              <a:t>Allocations familiales : </a:t>
            </a:r>
            <a:r>
              <a:rPr lang="fr-FR" sz="900" b="0" strike="noStrike" spc="-1" dirty="0">
                <a:solidFill>
                  <a:srgbClr val="000000"/>
                </a:solidFill>
                <a:latin typeface="+mn-lt"/>
                <a:ea typeface="+mn-ea"/>
              </a:rPr>
              <a:t>plafonds en vigueur du 1er janvier au 31 décembre 2023</a:t>
            </a:r>
            <a:endParaRPr lang="fr-FR" sz="900" b="0" strike="noStrike" spc="-1" dirty="0">
              <a:solidFill>
                <a:srgbClr val="000000"/>
              </a:solidFill>
              <a:latin typeface="Calibri"/>
            </a:endParaRPr>
          </a:p>
          <a:p>
            <a:pPr algn="just">
              <a:spcBef>
                <a:spcPts val="0"/>
              </a:spcBef>
              <a:defRPr i="1"/>
            </a:pPr>
            <a:endParaRPr lang="fr-FR" i="0" baseline="0" noProof="0" dirty="0"/>
          </a:p>
          <a:p>
            <a:pPr algn="just">
              <a:spcBef>
                <a:spcPts val="0"/>
              </a:spcBef>
              <a:defRPr i="1"/>
            </a:pPr>
            <a:endParaRPr lang="fr-FR" i="0" baseline="0" noProof="0" dirty="0"/>
          </a:p>
        </p:txBody>
      </p:sp>
    </p:spTree>
    <p:extLst>
      <p:ext uri="{BB962C8B-B14F-4D97-AF65-F5344CB8AC3E}">
        <p14:creationId xmlns:p14="http://schemas.microsoft.com/office/powerpoint/2010/main" val="417615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xfrm>
            <a:off x="2420938" y="211138"/>
            <a:ext cx="3705225" cy="2779712"/>
          </a:xfrm>
          <a:prstGeom prst="rect">
            <a:avLst/>
          </a:prstGeom>
        </p:spPr>
        <p:txBody>
          <a:bodyPr/>
          <a:lstStyle/>
          <a:p>
            <a:endParaRPr dirty="0"/>
          </a:p>
        </p:txBody>
      </p:sp>
      <p:sp>
        <p:nvSpPr>
          <p:cNvPr id="862" name="Shape 862"/>
          <p:cNvSpPr>
            <a:spLocks noGrp="1"/>
          </p:cNvSpPr>
          <p:nvPr>
            <p:ph type="body" sz="quarter" idx="1"/>
          </p:nvPr>
        </p:nvSpPr>
        <p:spPr>
          <a:xfrm>
            <a:off x="260648" y="4744804"/>
            <a:ext cx="6336704"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Calculer le budget d’une famille à partir de dépenses et de ressources type.</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i="1"/>
            </a:pPr>
            <a:endParaRPr lang="fr-FR" b="1" i="0" noProof="0" dirty="0"/>
          </a:p>
          <a:p>
            <a:pPr marL="0" marR="0" indent="0" algn="just" defTabSz="914400" eaLnBrk="1" fontAlgn="auto" latinLnBrk="0" hangingPunct="1">
              <a:lnSpc>
                <a:spcPct val="100000"/>
              </a:lnSpc>
              <a:spcBef>
                <a:spcPts val="0"/>
              </a:spcBef>
              <a:spcAft>
                <a:spcPts val="0"/>
              </a:spcAft>
              <a:buClrTx/>
              <a:buSzTx/>
              <a:buFontTx/>
              <a:buNone/>
              <a:tabLst/>
              <a:defRPr i="1"/>
            </a:pPr>
            <a:r>
              <a:rPr lang="fr-FR" b="1" i="0" noProof="0" dirty="0"/>
              <a:t>Attention ! </a:t>
            </a:r>
            <a:r>
              <a:rPr lang="fr-FR" dirty="0"/>
              <a:t>le salaire de 3 949 euros concerne un couple.</a:t>
            </a:r>
          </a:p>
          <a:p>
            <a:pPr marL="0" marR="0" indent="0" algn="just" defTabSz="914400" eaLnBrk="1" fontAlgn="auto" latinLnBrk="0" hangingPunct="1">
              <a:lnSpc>
                <a:spcPct val="100000"/>
              </a:lnSpc>
              <a:spcBef>
                <a:spcPts val="0"/>
              </a:spcBef>
              <a:spcAft>
                <a:spcPts val="0"/>
              </a:spcAft>
              <a:buClrTx/>
              <a:buSzTx/>
              <a:buFontTx/>
              <a:buNone/>
              <a:tabLst/>
              <a:defRPr i="1"/>
            </a:pPr>
            <a:endParaRPr lang="fr-FR" b="1" i="0" noProof="0" dirty="0"/>
          </a:p>
          <a:p>
            <a:pPr marL="0" marR="0" indent="0" algn="just" defTabSz="914400" eaLnBrk="1" fontAlgn="auto" latinLnBrk="0" hangingPunct="1">
              <a:lnSpc>
                <a:spcPct val="100000"/>
              </a:lnSpc>
              <a:spcBef>
                <a:spcPts val="0"/>
              </a:spcBef>
              <a:spcAft>
                <a:spcPts val="0"/>
              </a:spcAft>
              <a:buClrTx/>
              <a:buSzTx/>
              <a:buFontTx/>
              <a:buNone/>
              <a:tabLst/>
              <a:defRPr i="1"/>
            </a:pPr>
            <a:r>
              <a:rPr lang="fr-FR" b="1" i="0" noProof="0" dirty="0"/>
              <a:t>Exercice à faire avec les élèves </a:t>
            </a:r>
            <a:r>
              <a:rPr lang="fr-FR" i="0" noProof="0" dirty="0"/>
              <a:t>:   </a:t>
            </a:r>
            <a:r>
              <a:rPr lang="fr-FR" b="1" i="0" u="sng" noProof="0" dirty="0"/>
              <a:t> (correction détaillée dans la diapo qui suit)</a:t>
            </a:r>
          </a:p>
          <a:p>
            <a:pPr algn="just">
              <a:spcBef>
                <a:spcPts val="0"/>
              </a:spcBef>
              <a:defRPr i="1"/>
            </a:pPr>
            <a:endParaRPr lang="fr-FR" i="0" noProof="0" dirty="0"/>
          </a:p>
          <a:p>
            <a:pPr algn="just">
              <a:spcBef>
                <a:spcPts val="0"/>
              </a:spcBef>
              <a:buFont typeface="Arial" pitchFamily="34" charset="0"/>
              <a:buChar char="•"/>
              <a:defRPr i="1"/>
            </a:pPr>
            <a:r>
              <a:rPr lang="fr-FR" i="0" noProof="0" dirty="0"/>
              <a:t>Calculer</a:t>
            </a:r>
            <a:r>
              <a:rPr lang="fr-FR" i="0" baseline="0" noProof="0" dirty="0"/>
              <a:t> l’argent disponible sur un mois  en prenant en compte toutes les dépenses et les ressources.</a:t>
            </a:r>
          </a:p>
          <a:p>
            <a:pPr algn="just">
              <a:spcBef>
                <a:spcPts val="0"/>
              </a:spcBef>
              <a:buFont typeface="Arial" pitchFamily="34" charset="0"/>
              <a:buChar char="•"/>
              <a:defRPr i="1"/>
            </a:pPr>
            <a:r>
              <a:rPr lang="fr-FR" i="0" u="sng" baseline="0" noProof="0" dirty="0"/>
              <a:t>Distribuer aux élèves le support papier.</a:t>
            </a:r>
          </a:p>
          <a:p>
            <a:pPr algn="just">
              <a:spcBef>
                <a:spcPts val="0"/>
              </a:spcBef>
              <a:defRPr i="1"/>
            </a:pPr>
            <a:endParaRPr lang="fr-FR" i="0" u="sng" baseline="0" noProof="0" dirty="0"/>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marL="0" marR="0" indent="0" algn="just" defTabSz="914400" eaLnBrk="1" fontAlgn="auto" latinLnBrk="0" hangingPunct="1">
              <a:lnSpc>
                <a:spcPct val="100000"/>
              </a:lnSpc>
              <a:spcBef>
                <a:spcPts val="0"/>
              </a:spcBef>
              <a:spcAft>
                <a:spcPts val="0"/>
              </a:spcAft>
              <a:buClrTx/>
              <a:buSzTx/>
              <a:buFontTx/>
              <a:buNone/>
              <a:tabLst/>
              <a:defRPr i="1"/>
            </a:pPr>
            <a:r>
              <a:rPr lang="fr-FR" b="1" i="0" u="sng" baseline="0" noProof="0" dirty="0"/>
              <a:t>Attention ! Le poste de dépense « vêtements » est annuel. Il faut donc diviser par 12 pour le ramener sur une base mensuelle. 2136</a:t>
            </a:r>
            <a:r>
              <a:rPr lang="fr-FR" b="1" baseline="0" dirty="0"/>
              <a:t>€ par an cela revient à 2136 : 12 = 178€ par mois</a:t>
            </a:r>
            <a:endParaRPr lang="fr-FR" b="1" dirty="0"/>
          </a:p>
          <a:p>
            <a:pPr algn="just">
              <a:spcBef>
                <a:spcPts val="0"/>
              </a:spcBef>
              <a:defRPr i="1"/>
            </a:pPr>
            <a:endParaRPr lang="fr-FR" b="1" i="0" u="sng" baseline="0" noProof="0" dirty="0"/>
          </a:p>
          <a:p>
            <a:pPr algn="just">
              <a:spcBef>
                <a:spcPts val="0"/>
              </a:spcBef>
              <a:defRPr i="1"/>
            </a:pPr>
            <a:r>
              <a:rPr lang="fr-FR" i="0" baseline="0" noProof="0" dirty="0"/>
              <a:t> </a:t>
            </a: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Les données utilisées sont inspirées d’un budget type établi par l’UNAF (Union Nationale des Associations Familiales) pour un couple avec deux enfants de 6 à 13 ans.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Selon les territoires et selon les habitudes de consommation, le budget réel peut fortement s’éloigner de ce budget type.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 poste Santé comprend notamment les frais de mutuelle (mise à jour du barème de l’UNAF : août 2023).</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Allocations familiales : plafonds en vigueur du 1er janvier au 31 décembre 2023.</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defRPr i="1"/>
            </a:pPr>
            <a:endParaRPr lang="fr-FR" noProof="0" dirty="0"/>
          </a:p>
          <a:p>
            <a:pPr algn="just">
              <a:spcBef>
                <a:spcPts val="0"/>
              </a:spcBef>
              <a:defRPr i="1"/>
            </a:pPr>
            <a:endParaRPr lang="fr-FR" noProof="0" dirty="0"/>
          </a:p>
          <a:p>
            <a:pPr algn="just">
              <a:spcBef>
                <a:spcPts val="0"/>
              </a:spcBef>
              <a:defRPr i="1"/>
            </a:pPr>
            <a:endParaRPr lang="fr-FR" noProof="0" dirty="0"/>
          </a:p>
          <a:p>
            <a:pPr algn="just">
              <a:spcBef>
                <a:spcPts val="0"/>
              </a:spcBef>
              <a:defRPr i="1"/>
            </a:pPr>
            <a:endParaRPr lang="fr-FR" noProof="0" dirty="0"/>
          </a:p>
        </p:txBody>
      </p:sp>
    </p:spTree>
    <p:extLst>
      <p:ext uri="{BB962C8B-B14F-4D97-AF65-F5344CB8AC3E}">
        <p14:creationId xmlns:p14="http://schemas.microsoft.com/office/powerpoint/2010/main" val="4176153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25</a:t>
            </a:fld>
            <a:endParaRPr lang="fr-FR" dirty="0"/>
          </a:p>
        </p:txBody>
      </p:sp>
      <p:sp>
        <p:nvSpPr>
          <p:cNvPr id="5" name="Espace réservé des notes 4"/>
          <p:cNvSpPr>
            <a:spLocks noGrp="1"/>
          </p:cNvSpPr>
          <p:nvPr>
            <p:ph type="body" sz="quarter" idx="11"/>
          </p:nvPr>
        </p:nvSpPr>
        <p:spPr>
          <a:xfrm>
            <a:off x="764704" y="2729825"/>
            <a:ext cx="5029200"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 Corriger l’exercice de la diapositive 9.</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Une fois son budget mensuel planifié, il est utile de faire le suivi des dépenses tout au long du mois. En effet, le montant prévu en début de mois peut différer du montant réellement payé. Il peut y avoir des dépenses imprévues, etc…</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Conserver ses reçus et factures est le meilleur moyen de s’assurer que les renseignements sont exacts et que rien n’a été oublié.</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seule la question est présente. L’enseignant peut poser cette question à ses élèves et recueillir leurs réponses. Les moyens de paiement seront très probablement évoqués. Ils sont abordés dans le thème 3.</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du tableau des ressources et d’une case vide pour le montant total des ressources. L’enseignant peut solliciter les collégiens sur le détail du tableau et sur le montant total des ressources.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du total des ressources, permettant de valider les propositions des collégiens.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Affichage du tableau des dépenses et d’une case vide pour le montant total des dépenses. L’enseignant peut solliciter les collégiens sur le détail du tableau et sur le montant total des dépenses. Attention au poste « vêtements » qui est </a:t>
            </a:r>
            <a:r>
              <a:rPr lang="fr-FR" b="1" dirty="0">
                <a:latin typeface="Arial" panose="020B0604020202020204" pitchFamily="34" charset="0"/>
                <a:ea typeface="Calibri" panose="020F0502020204030204" pitchFamily="34" charset="0"/>
                <a:cs typeface="Arial" panose="020B0604020202020204" pitchFamily="34" charset="0"/>
              </a:rPr>
              <a:t>annuel </a:t>
            </a:r>
            <a:r>
              <a:rPr lang="fr-FR" dirty="0">
                <a:latin typeface="Arial" panose="020B0604020202020204" pitchFamily="34" charset="0"/>
                <a:ea typeface="Calibri" panose="020F0502020204030204" pitchFamily="34" charset="0"/>
                <a:cs typeface="Arial" panose="020B0604020202020204" pitchFamily="34" charset="0"/>
              </a:rPr>
              <a:t>et doit donc avoir été divisé par 12 dans le tableau résultant.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Affichage du total des dépenses, permettant de valider les propositions des collégiens.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5</a:t>
            </a:r>
            <a:r>
              <a:rPr lang="fr-FR" dirty="0">
                <a:latin typeface="Arial" panose="020B0604020202020204" pitchFamily="34" charset="0"/>
                <a:ea typeface="Calibri" panose="020F0502020204030204" pitchFamily="34" charset="0"/>
                <a:cs typeface="Arial" panose="020B0604020202020204" pitchFamily="34" charset="0"/>
              </a:rPr>
              <a:t> : Affichage d’une case vide pour le montant de l’argent disponible. L’enseignant peut solliciter les collégiens sur ce montant.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6</a:t>
            </a:r>
            <a:r>
              <a:rPr lang="fr-FR" dirty="0">
                <a:latin typeface="Arial" panose="020B0604020202020204" pitchFamily="34" charset="0"/>
                <a:ea typeface="Calibri" panose="020F0502020204030204" pitchFamily="34" charset="0"/>
                <a:cs typeface="Arial" panose="020B0604020202020204" pitchFamily="34" charset="0"/>
              </a:rPr>
              <a:t> : Affichage du montant de l’argent disponible, permettant de valider les propositions des collégiens.</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Tree>
    <p:extLst>
      <p:ext uri="{BB962C8B-B14F-4D97-AF65-F5344CB8AC3E}">
        <p14:creationId xmlns:p14="http://schemas.microsoft.com/office/powerpoint/2010/main" val="3263643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26</a:t>
            </a:fld>
            <a:endParaRPr lang="fr-FR" dirty="0"/>
          </a:p>
        </p:txBody>
      </p:sp>
      <p:sp>
        <p:nvSpPr>
          <p:cNvPr id="5" name="Espace réservé des notes 4"/>
          <p:cNvSpPr>
            <a:spLocks noGrp="1"/>
          </p:cNvSpPr>
          <p:nvPr>
            <p:ph type="body" sz="quarter" idx="1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Faire une synthèse des notions clé à retenir sur le budget.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Vocabulaire : </a:t>
            </a:r>
            <a:r>
              <a:rPr lang="fr-FR" dirty="0">
                <a:latin typeface="Arial" panose="020B0604020202020204" pitchFamily="34" charset="0"/>
                <a:ea typeface="Calibri" panose="020F0502020204030204" pitchFamily="34" charset="0"/>
                <a:cs typeface="Arial" panose="020B0604020202020204" pitchFamily="34" charset="0"/>
              </a:rPr>
              <a:t>les principaux mots / expressions employées dans la gestion budgétaire.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Bonnes pratiques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Mettre à jour son budget très régulièrement, sans oublier les dépenses connues à venir.</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Catégoriser chaque dépense pour mieux connaitre la répartition des dépenses et ainsi mieux identifier les dépenses futures.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Réduire au maximum les dépenses régulières (forfait de téléphone par exemple).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Toujours s’interroger sur l’utilité d’une dépense occasionnelle.</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Utiliser des outils</a:t>
            </a:r>
            <a:r>
              <a:rPr lang="fr-FR" dirty="0">
                <a:latin typeface="Arial" panose="020B0604020202020204" pitchFamily="34" charset="0"/>
                <a:ea typeface="Calibri" panose="020F0502020204030204" pitchFamily="34" charset="0"/>
                <a:cs typeface="Arial" panose="020B0604020202020204" pitchFamily="34" charset="0"/>
              </a:rPr>
              <a:t> pour faciliter la tenue d’un budget : les applications gratuites Pilote Budget et Pilote Dépenses par exemple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https://www.mesquestionsdargent.fr/budget/applications-pilote-budget-et-pilote-depenses</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tous les éléments sont affichés.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Tree>
    <p:extLst>
      <p:ext uri="{BB962C8B-B14F-4D97-AF65-F5344CB8AC3E}">
        <p14:creationId xmlns:p14="http://schemas.microsoft.com/office/powerpoint/2010/main" val="168979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27</a:t>
            </a:fld>
            <a:endParaRPr lang="fr-FR" dirty="0"/>
          </a:p>
        </p:txBody>
      </p:sp>
      <p:sp>
        <p:nvSpPr>
          <p:cNvPr id="5" name="Espace réservé des notes 4"/>
          <p:cNvSpPr>
            <a:spLocks noGrp="1"/>
          </p:cNvSpPr>
          <p:nvPr>
            <p:ph type="body" sz="quarter" idx="1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Cliquer sur la flèche pour lancer la vidéo.</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Celle-ci permet d’introduire la thématique.</a:t>
            </a:r>
            <a:r>
              <a:rPr lang="fr-FR" b="1" u="sng"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de 15 secondes « Alors, tu gères ? : le compte bancaire » sur la chaine YouTube EDUCFI Banque de France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https://www.youtube.com/watch?v=eWW2-NssaxM</a:t>
            </a:r>
            <a:r>
              <a:rPr lang="fr-FR"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Times New Roman" panose="02020603050405020304" pitchFamily="18" charset="0"/>
              </a:rPr>
              <a:t>ou sur</a:t>
            </a:r>
            <a:r>
              <a:rPr lang="fr-FR" baseline="0" dirty="0">
                <a:latin typeface="Arial" panose="020B0604020202020204" pitchFamily="34" charset="0"/>
                <a:ea typeface="Calibri" panose="020F0502020204030204" pitchFamily="34" charset="0"/>
                <a:cs typeface="Times New Roman" panose="02020603050405020304" pitchFamily="18" charset="0"/>
              </a:rPr>
              <a:t> la plateforme </a:t>
            </a:r>
            <a:r>
              <a:rPr lang="fr-FR" baseline="0" dirty="0" err="1">
                <a:latin typeface="Arial" panose="020B0604020202020204" pitchFamily="34" charset="0"/>
                <a:ea typeface="Calibri" panose="020F0502020204030204" pitchFamily="34" charset="0"/>
                <a:cs typeface="Times New Roman" panose="02020603050405020304" pitchFamily="18" charset="0"/>
              </a:rPr>
              <a:t>PodEduc</a:t>
            </a:r>
            <a:r>
              <a:rPr lang="fr-FR" baseline="0" dirty="0">
                <a:latin typeface="Arial" panose="020B0604020202020204" pitchFamily="34" charset="0"/>
                <a:ea typeface="Calibri" panose="020F0502020204030204" pitchFamily="34" charset="0"/>
                <a:cs typeface="Times New Roman" panose="02020603050405020304" pitchFamily="18" charset="0"/>
              </a:rPr>
              <a:t> (pour les agents de l’Education nationale) : </a:t>
            </a:r>
            <a:r>
              <a:rPr lang="fr-FR" sz="1200" i="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https://podeduc.apps.education.fr/video/68258-le-compte-bancaire/</a:t>
            </a:r>
            <a:endParaRPr lang="fr-FR" i="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 La gestion du compte bancaire » sur la chaine YouTube de La finance pour tous (IEFP)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5"/>
              </a:rPr>
              <a:t>https://www.youtube.com/watch?v=4jVbp9f5uRM</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4149355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xfrm>
            <a:off x="3838575" y="744538"/>
            <a:ext cx="2071688" cy="1554162"/>
          </a:xfrm>
          <a:prstGeom prst="rect">
            <a:avLst/>
          </a:prstGeom>
        </p:spPr>
        <p:txBody>
          <a:bodyPr/>
          <a:lstStyle/>
          <a:p>
            <a:endParaRPr dirty="0"/>
          </a:p>
        </p:txBody>
      </p:sp>
      <p:sp>
        <p:nvSpPr>
          <p:cNvPr id="555" name="Shape 555"/>
          <p:cNvSpPr>
            <a:spLocks noGrp="1"/>
          </p:cNvSpPr>
          <p:nvPr>
            <p:ph type="body" sz="quarter" idx="1"/>
          </p:nvPr>
        </p:nvSpPr>
        <p:spPr>
          <a:xfrm>
            <a:off x="260648" y="2313087"/>
            <a:ext cx="6336704" cy="4466987"/>
          </a:xfrm>
          <a:prstGeom prst="rect">
            <a:avLst/>
          </a:prstGeom>
        </p:spPr>
        <p:txBody>
          <a:bodyPr/>
          <a:lstStyle/>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Comprendre à quoi sert un compte bancaire.</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L’essentiel</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Un compte bancaire sert à gérer son argent au quotidien, à faire des paiements et à y recevoir de l’argent.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Il est possible d’avoir plusieurs comptes bancaires par personne.</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Il est possible pour un mineur de ne pas avoir de compte. Pour une personne adulte en revanche, il est aujourd’hui très difficile de s’en passer pour payer des factures, recevoir un salaire, déposer des chèques, etc.</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À l’affichage de la diapositive, seule la question est présente. L’enseignant peut poser cette question à ses élèves et recueillir leurs réponses. Les moyens de paiement seront très probablement évoqués. Ils sont abordés dans le thème 3.</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1</a:t>
            </a:r>
            <a:r>
              <a:rPr lang="fr-FR" sz="1000" dirty="0">
                <a:latin typeface="Arial" panose="020B0604020202020204" pitchFamily="34" charset="0"/>
                <a:ea typeface="Calibri" panose="020F0502020204030204" pitchFamily="34" charset="0"/>
                <a:cs typeface="Arial" panose="020B0604020202020204" pitchFamily="34" charset="0"/>
              </a:rPr>
              <a:t> : L’enseignant affiche l’icône « recettes » et invite les élèves à réfléchir à des exemples ; il peut ensuite afficher les réponses proposées dans la diapositive et les comparer avec celles des élèves. </a:t>
            </a: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2</a:t>
            </a:r>
            <a:r>
              <a:rPr lang="fr-FR" sz="1000" dirty="0">
                <a:latin typeface="Arial" panose="020B0604020202020204" pitchFamily="34" charset="0"/>
                <a:ea typeface="Calibri" panose="020F0502020204030204" pitchFamily="34" charset="0"/>
                <a:cs typeface="Arial" panose="020B0604020202020204" pitchFamily="34" charset="0"/>
              </a:rPr>
              <a:t> : L’enseignant affiche l’icône « dépenses » et invite les élèves à réfléchir à des exemples ; il peut ensuite afficher les réponses proposées dans la diapositive et les comparer avec celles des élèves.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000" dirty="0">
                <a:latin typeface="Arial" panose="020B0604020202020204" pitchFamily="34" charset="0"/>
                <a:ea typeface="Calibri" panose="020F0502020204030204" pitchFamily="34" charset="0"/>
                <a:cs typeface="Arial" panose="020B0604020202020204" pitchFamily="34" charset="0"/>
              </a:rPr>
              <a:t> Il peut aussi afficher tout de suite les propositions et initier un dialogue avec ses élèves sur chacune des 4 propositions.</a:t>
            </a:r>
          </a:p>
          <a:p>
            <a:pPr>
              <a:spcAft>
                <a:spcPts val="0"/>
              </a:spcAft>
            </a:pP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Pour aller plus loin</a:t>
            </a:r>
            <a:r>
              <a:rPr lang="fr-FR" sz="1000" dirty="0">
                <a:latin typeface="Arial" panose="020B0604020202020204" pitchFamily="34" charset="0"/>
                <a:ea typeface="Calibri" panose="020F0502020204030204" pitchFamily="34" charset="0"/>
                <a:cs typeface="Arial" panose="020B0604020202020204" pitchFamily="34" charset="0"/>
              </a:rPr>
              <a:t> :</a:t>
            </a:r>
            <a:r>
              <a:rPr lang="fr-FR"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Que se passe-t-il si une personne adulte n’arrive pas à se faire ouvrir un compte auprès d’une banque ?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Dans l’immense majorité des cas, une personne adulte ouvre un compte dans une banque sans difficulté particulière. Lorsqu’elle n’arrive pas à se faire ouvrir un compte dans une banque, elle peut demander à bénéficier de la procédure du « </a:t>
            </a:r>
            <a:r>
              <a:rPr lang="fr-FR" sz="1000" b="1" dirty="0">
                <a:latin typeface="Arial" panose="020B0604020202020204" pitchFamily="34" charset="0"/>
                <a:ea typeface="Calibri" panose="020F0502020204030204" pitchFamily="34" charset="0"/>
                <a:cs typeface="Arial" panose="020B0604020202020204" pitchFamily="34" charset="0"/>
              </a:rPr>
              <a:t>droit au compte</a:t>
            </a:r>
            <a:r>
              <a:rPr lang="fr-FR" sz="1000" dirty="0">
                <a:latin typeface="Arial" panose="020B0604020202020204" pitchFamily="34" charset="0"/>
                <a:ea typeface="Calibri" panose="020F0502020204030204" pitchFamily="34" charset="0"/>
                <a:cs typeface="Arial" panose="020B0604020202020204" pitchFamily="34" charset="0"/>
              </a:rPr>
              <a:t> ». La Banque de France va alors désigner une banque pour qu’elle ouvre un compte à la personne. La banque désignée sera obligée d’ouvrir un compte à la personne, avec des services bancaires de base (limités).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À quel âge peut-on ouvrir un compte bancaire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Principe : à la majorité. Un enfant peut cependant, à partir de 16 ans, ouvrir un compte bancaire avec l’accord de ses parents et il pourra disposer librement des sommes inscrites sur ce compte. </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À noter qu’avant 16 ans, l’enfant est libre de déposer de l’argent sur un compte (livret jeune) et d’en retirer avec la permission de ses parents mais le montant et la fréquence des opérations peuvent être limités. </a:t>
            </a:r>
          </a:p>
          <a:p>
            <a:pPr algn="just">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En droit, on parle de « compte de paiement ». Qu’est-ce que c’est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 mais il peut délivrer une carte de paiement.</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endParaRPr lang="fr-FR" sz="1000" dirty="0"/>
          </a:p>
          <a:p>
            <a:endParaRPr lang="fr-FR" sz="1000" dirty="0"/>
          </a:p>
          <a:p>
            <a:pPr algn="just">
              <a:spcBef>
                <a:spcPts val="0"/>
              </a:spcBef>
            </a:pPr>
            <a:endParaRPr lang="en-US" sz="1000" i="1" noProof="1"/>
          </a:p>
          <a:p>
            <a:pPr algn="just">
              <a:spcBef>
                <a:spcPts val="0"/>
              </a:spcBef>
            </a:pPr>
            <a:endParaRPr lang="en-US" sz="1000" i="1" noProof="1"/>
          </a:p>
        </p:txBody>
      </p:sp>
    </p:spTree>
    <p:extLst>
      <p:ext uri="{BB962C8B-B14F-4D97-AF65-F5344CB8AC3E}">
        <p14:creationId xmlns:p14="http://schemas.microsoft.com/office/powerpoint/2010/main" val="3407086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xfrm>
            <a:off x="1484313" y="282575"/>
            <a:ext cx="3705225" cy="2779713"/>
          </a:xfrm>
          <a:prstGeom prst="rect">
            <a:avLst/>
          </a:prstGeom>
        </p:spPr>
        <p:txBody>
          <a:bodyPr/>
          <a:lstStyle/>
          <a:p>
            <a:endParaRPr dirty="0"/>
          </a:p>
        </p:txBody>
      </p:sp>
      <p:sp>
        <p:nvSpPr>
          <p:cNvPr id="555" name="Shape 555"/>
          <p:cNvSpPr>
            <a:spLocks noGrp="1"/>
          </p:cNvSpPr>
          <p:nvPr>
            <p:ph type="body" sz="quarter" idx="1"/>
          </p:nvPr>
        </p:nvSpPr>
        <p:spPr>
          <a:xfrm>
            <a:off x="260648" y="3163119"/>
            <a:ext cx="6192688" cy="4466987"/>
          </a:xfrm>
          <a:prstGeom prst="rect">
            <a:avLst/>
          </a:prstGeom>
        </p:spPr>
        <p:txBody>
          <a:bodyPr/>
          <a:lstStyle/>
          <a:p>
            <a:pPr algn="just">
              <a:spcBef>
                <a:spcPts val="0"/>
              </a:spcBef>
            </a:pPr>
            <a:endParaRPr lang="en-US" baseline="0" noProof="1"/>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r>
              <a:rPr lang="fr-FR"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Que se passe-t-il si une personne adulte n’arrive pas à se faire ouvrir un compte auprès d’une banque ?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Dans l’immense majorité des cas, une personne adulte ouvre un compte dans une banque sans difficulté particulière. Lorsqu’elle n’arrive pas à se faire ouvrir un compte dans une banque, elle peut demander à bénéficier de la procédure du « </a:t>
            </a:r>
            <a:r>
              <a:rPr lang="fr-FR" b="1" dirty="0">
                <a:latin typeface="Arial" panose="020B0604020202020204" pitchFamily="34" charset="0"/>
                <a:ea typeface="Calibri" panose="020F0502020204030204" pitchFamily="34" charset="0"/>
                <a:cs typeface="Arial" panose="020B0604020202020204" pitchFamily="34" charset="0"/>
              </a:rPr>
              <a:t>droit au compte</a:t>
            </a:r>
            <a:r>
              <a:rPr lang="fr-FR" dirty="0">
                <a:latin typeface="Arial" panose="020B0604020202020204" pitchFamily="34" charset="0"/>
                <a:ea typeface="Calibri" panose="020F0502020204030204" pitchFamily="34" charset="0"/>
                <a:cs typeface="Arial" panose="020B0604020202020204" pitchFamily="34" charset="0"/>
              </a:rPr>
              <a:t> ». La Banque de France va alors désigner une banque pour qu’elle ouvre un compte à la personne. La banque désignée sera obligée d’ouvrir un compte à la personne, avec des services bancaires de base (limités).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latin typeface="Arial" panose="020B0604020202020204" pitchFamily="34" charset="0"/>
                <a:ea typeface="Calibri" panose="020F0502020204030204" pitchFamily="34" charset="0"/>
                <a:cs typeface="Arial" panose="020B0604020202020204" pitchFamily="34" charset="0"/>
              </a:rPr>
              <a:t>À quel âge peut-on ouvrir un compte bancaire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Principe : à la majorité. Un enfant peut cependant, à partir de 16 ans, ouvrir un compte bancaire avec l’accord de ses parents et il pourra disposer librement des sommes inscrites sur ce compte.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À noter qu’avant 16 ans, l’enfant est libre de déposer de l’argent sur un compte (livret jeune) et d’en retirer avec la permission de ses parents mais le montant et la fréquence des opérations peuvent être limités. </a:t>
            </a:r>
          </a:p>
          <a:p>
            <a:pPr algn="just">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latin typeface="Arial" panose="020B0604020202020204" pitchFamily="34" charset="0"/>
                <a:ea typeface="Calibri" panose="020F0502020204030204" pitchFamily="34" charset="0"/>
                <a:cs typeface="Arial" panose="020B0604020202020204" pitchFamily="34" charset="0"/>
              </a:rPr>
              <a:t>En droit, on parle de « compte de paiement ». Qu’est-ce que c’est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 mais il peut délivrer une carte de paiement.</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pPr algn="just">
              <a:spcBef>
                <a:spcPts val="0"/>
              </a:spcBef>
            </a:pPr>
            <a:endParaRPr lang="en-US" i="1" noProof="1"/>
          </a:p>
          <a:p>
            <a:pPr algn="just">
              <a:spcBef>
                <a:spcPts val="0"/>
              </a:spcBef>
            </a:pPr>
            <a:endParaRPr lang="en-US" i="1" noProof="1"/>
          </a:p>
        </p:txBody>
      </p:sp>
    </p:spTree>
    <p:extLst>
      <p:ext uri="{BB962C8B-B14F-4D97-AF65-F5344CB8AC3E}">
        <p14:creationId xmlns:p14="http://schemas.microsoft.com/office/powerpoint/2010/main" val="340708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Présenter les différents thèmes du passeport collège.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 passeport est structuré en 2 parties et 6 thèmes.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r>
              <a:rPr lang="fr-FR" dirty="0">
                <a:solidFill>
                  <a:srgbClr val="000000"/>
                </a:solidFill>
                <a:latin typeface="Arial" panose="020B0604020202020204" pitchFamily="34" charset="0"/>
                <a:ea typeface="Calibri" panose="020F0502020204030204" pitchFamily="34" charset="0"/>
              </a:rPr>
              <a:t>Tous les éléments de la diapositive s’affichent en une fois. Il est possible de cliquer sur les libellés de chaque thème pour se positionner directement sur la première diapositive du thème.</a:t>
            </a:r>
          </a:p>
          <a:p>
            <a:endParaRPr lang="fr-FR" dirty="0">
              <a:solidFill>
                <a:srgbClr val="000000"/>
              </a:solidFill>
              <a:latin typeface="Arial" panose="020B0604020202020204" pitchFamily="34" charset="0"/>
              <a:ea typeface="Calibri" panose="020F0502020204030204" pitchFamily="34" charset="0"/>
            </a:endParaRPr>
          </a:p>
          <a:p>
            <a:endParaRPr lang="fr-FR" dirty="0">
              <a:solidFill>
                <a:srgbClr val="000000"/>
              </a:solidFill>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La maison qui symbolise</a:t>
            </a:r>
            <a:r>
              <a:rPr lang="fr-FR" baseline="0" dirty="0">
                <a:solidFill>
                  <a:srgbClr val="000000"/>
                </a:solidFill>
                <a:latin typeface="Arial" panose="020B0604020202020204" pitchFamily="34" charset="0"/>
              </a:rPr>
              <a:t> le sommaire </a:t>
            </a:r>
            <a:r>
              <a:rPr lang="fr-FR" dirty="0">
                <a:solidFill>
                  <a:srgbClr val="000000"/>
                </a:solidFill>
                <a:latin typeface="Arial" panose="020B0604020202020204" pitchFamily="34" charset="0"/>
              </a:rPr>
              <a:t>est présente</a:t>
            </a:r>
            <a:r>
              <a:rPr lang="fr-FR" baseline="0" dirty="0">
                <a:solidFill>
                  <a:srgbClr val="000000"/>
                </a:solidFill>
                <a:latin typeface="Arial" panose="020B0604020202020204" pitchFamily="34" charset="0"/>
              </a:rPr>
              <a:t> sur la dernière diapositive de chaque thème. Lorsque vous cliquez dessus, vous revenez sur le sommaire directement.	</a:t>
            </a:r>
            <a:endParaRPr lang="fr-FR" dirty="0"/>
          </a:p>
          <a:p>
            <a:endParaRPr lang="fr-FR" dirty="0">
              <a:solidFill>
                <a:srgbClr val="000000"/>
              </a:solidFill>
              <a:latin typeface="Arial" panose="020B0604020202020204" pitchFamily="34" charset="0"/>
              <a:ea typeface="Calibri" panose="020F0502020204030204" pitchFamily="34" charset="0"/>
            </a:endParaRPr>
          </a:p>
          <a:p>
            <a:endParaRPr lang="fr-FR" dirty="0">
              <a:solidFill>
                <a:srgbClr val="000000"/>
              </a:solidFill>
              <a:latin typeface="Arial" panose="020B0604020202020204" pitchFamily="34" charset="0"/>
            </a:endParaRPr>
          </a:p>
          <a:p>
            <a:endParaRPr lang="fr-FR" dirty="0"/>
          </a:p>
          <a:p>
            <a:endParaRPr lang="fr-FR" dirty="0"/>
          </a:p>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549650" y="744538"/>
            <a:ext cx="2360613" cy="1770062"/>
          </a:xfrm>
          <a:prstGeom prst="rect">
            <a:avLst/>
          </a:prstGeom>
        </p:spPr>
        <p:txBody>
          <a:bodyPr/>
          <a:lstStyle/>
          <a:p>
            <a:endParaRPr dirty="0"/>
          </a:p>
        </p:txBody>
      </p:sp>
      <p:sp>
        <p:nvSpPr>
          <p:cNvPr id="443" name="Shape 443"/>
          <p:cNvSpPr>
            <a:spLocks noGrp="1"/>
          </p:cNvSpPr>
          <p:nvPr>
            <p:ph type="body" sz="quarter" idx="1"/>
          </p:nvPr>
        </p:nvSpPr>
        <p:spPr>
          <a:xfrm>
            <a:off x="476672" y="2728580"/>
            <a:ext cx="5976664" cy="4466987"/>
          </a:xfrm>
          <a:prstGeom prst="rect">
            <a:avLst/>
          </a:prstGeom>
        </p:spPr>
        <p:txBody>
          <a:bodyPr/>
          <a:lstStyle/>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Objectifs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Matérialiser le lien entre le compte bancaire et le budget.</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Faire comprendre l’importance de ne pas être à découvert.</a:t>
            </a: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Times New Roman" panose="02020603050405020304" pitchFamily="18" charset="0"/>
              </a:rPr>
              <a:t>L’essentiel</a:t>
            </a:r>
            <a:r>
              <a:rPr lang="fr-FR" sz="1000" dirty="0">
                <a:latin typeface="Arial" panose="020B0604020202020204" pitchFamily="34" charset="0"/>
                <a:ea typeface="Times New Roman" panose="02020603050405020304" pitchFamily="18" charset="0"/>
              </a:rPr>
              <a:t> : </a:t>
            </a:r>
            <a:endParaRPr lang="fr-FR" sz="1000" dirty="0">
              <a:latin typeface="Times New Roman" panose="02020603050405020304" pitchFamily="18" charset="0"/>
              <a:ea typeface="Times New Roman" panose="02020603050405020304" pitchFamily="18" charset="0"/>
            </a:endParaRPr>
          </a:p>
          <a:p>
            <a:pPr>
              <a:spcAft>
                <a:spcPts val="0"/>
              </a:spcAft>
            </a:pPr>
            <a:r>
              <a:rPr lang="fr-FR" sz="1000" dirty="0">
                <a:solidFill>
                  <a:srgbClr val="000000"/>
                </a:solidFill>
                <a:latin typeface="Arial" panose="020B0604020202020204" pitchFamily="34" charset="0"/>
              </a:rPr>
              <a:t>Lorsqu’on vous donne de l’argent en espèces (argent de poche, anniversaire…) et que vous dépensez tout, votre porte-monnaie est vide et vous ne pouvez plus rien dépenser. C’est le même principe avec un compte bancaire qui est donc une sorte de porte-monnaie dématérialisé.</a:t>
            </a:r>
            <a:endParaRPr lang="fr-FR" sz="1000" dirty="0">
              <a:latin typeface="Times New Roman" panose="02020603050405020304" pitchFamily="18" charset="0"/>
              <a:ea typeface="Times New Roman" panose="02020603050405020304" pitchFamily="18" charset="0"/>
            </a:endParaRPr>
          </a:p>
          <a:p>
            <a:pPr algn="just">
              <a:spcAft>
                <a:spcPts val="0"/>
              </a:spcAft>
            </a:pPr>
            <a:r>
              <a:rPr lang="fr-FR" sz="1000" dirty="0">
                <a:solidFill>
                  <a:srgbClr val="000000"/>
                </a:solidFill>
                <a:latin typeface="Arial" panose="020B0604020202020204" pitchFamily="34" charset="0"/>
                <a:cs typeface="Arial" panose="020B0604020202020204" pitchFamily="34" charset="0"/>
              </a:rPr>
              <a:t>Le compte bancaire est l’endroit où « arrivent » les revenus (ressources) et d’où « partent » les dépenses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cs typeface="Times New Roman" panose="02020603050405020304" pitchFamily="18" charset="0"/>
              </a:rPr>
              <a:t>Les ressources viennent s’ajouter sur le compte : on dit que le compte est crédité ou que les sommes sont mises au crédit du compte.</a:t>
            </a:r>
            <a:endParaRPr lang="fr-FR" sz="1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cs typeface="Times New Roman" panose="02020603050405020304" pitchFamily="18" charset="0"/>
              </a:rPr>
              <a:t>Les dépenses sont retirées du compte : on dit que le compte est débité ou que les sommes sont mise au </a:t>
            </a:r>
            <a:r>
              <a:rPr lang="fr-FR" sz="1000" dirty="0" err="1">
                <a:latin typeface="Arial" panose="020B0604020202020204" pitchFamily="34" charset="0"/>
                <a:cs typeface="Times New Roman" panose="02020603050405020304" pitchFamily="18" charset="0"/>
              </a:rPr>
              <a:t>debit</a:t>
            </a:r>
            <a:r>
              <a:rPr lang="fr-FR" sz="1000" dirty="0">
                <a:latin typeface="Arial" panose="020B0604020202020204" pitchFamily="34" charset="0"/>
                <a:cs typeface="Times New Roman" panose="02020603050405020304" pitchFamily="18" charset="0"/>
              </a:rPr>
              <a:t> du compte.</a:t>
            </a:r>
            <a:endParaRPr lang="fr-FR"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Un </a:t>
            </a:r>
            <a:r>
              <a:rPr lang="fr-FR" sz="1000" b="1" dirty="0">
                <a:latin typeface="Arial" panose="020B0604020202020204" pitchFamily="34" charset="0"/>
                <a:ea typeface="Calibri" panose="020F0502020204030204" pitchFamily="34" charset="0"/>
                <a:cs typeface="Arial" panose="020B0604020202020204" pitchFamily="34" charset="0"/>
              </a:rPr>
              <a:t>découvert</a:t>
            </a:r>
            <a:r>
              <a:rPr lang="fr-FR" sz="1000" dirty="0">
                <a:latin typeface="Arial" panose="020B0604020202020204" pitchFamily="34" charset="0"/>
                <a:ea typeface="Calibri" panose="020F0502020204030204" pitchFamily="34" charset="0"/>
                <a:cs typeface="Arial" panose="020B0604020202020204" pitchFamily="34" charset="0"/>
              </a:rPr>
              <a:t> est un </a:t>
            </a:r>
            <a:r>
              <a:rPr lang="fr-FR" sz="1000" b="1" dirty="0">
                <a:latin typeface="Arial" panose="020B0604020202020204" pitchFamily="34" charset="0"/>
                <a:ea typeface="Calibri" panose="020F0502020204030204" pitchFamily="34" charset="0"/>
                <a:cs typeface="Arial" panose="020B0604020202020204" pitchFamily="34" charset="0"/>
              </a:rPr>
              <a:t>prêt d’argent</a:t>
            </a:r>
            <a:r>
              <a:rPr lang="fr-FR" sz="1000" dirty="0">
                <a:latin typeface="Arial" panose="020B0604020202020204" pitchFamily="34" charset="0"/>
                <a:ea typeface="Calibri" panose="020F0502020204030204" pitchFamily="34" charset="0"/>
                <a:cs typeface="Arial" panose="020B0604020202020204" pitchFamily="34" charset="0"/>
              </a:rPr>
              <a:t> par la banque qui génère des frais (notamment des intérêts qu’on appelle des agios) en contrepartie. Le découvert n’est pas un droit. Il faut prévoir une autorisation de découvert avec sa banque. Celle-ci n’est pas obligée de l’accorder.</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Sur certains comptes bancaires, être à découvert n’est pas autorisé. En cas de dépassement du découvert autorisé, les frais facturés par la banque sont encore plus importants.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Un prêt d’argent</a:t>
            </a:r>
            <a:r>
              <a:rPr lang="fr-FR" sz="1000" dirty="0">
                <a:latin typeface="Arial" panose="020B0604020202020204" pitchFamily="34" charset="0"/>
                <a:ea typeface="Calibri" panose="020F0502020204030204" pitchFamily="34" charset="0"/>
                <a:cs typeface="Arial" panose="020B0604020202020204" pitchFamily="34" charset="0"/>
              </a:rPr>
              <a:t> s’appelle aussi un </a:t>
            </a:r>
            <a:r>
              <a:rPr lang="fr-FR" sz="1000" b="1" dirty="0">
                <a:latin typeface="Arial" panose="020B0604020202020204" pitchFamily="34" charset="0"/>
                <a:ea typeface="Calibri" panose="020F0502020204030204" pitchFamily="34" charset="0"/>
                <a:cs typeface="Arial" panose="020B0604020202020204" pitchFamily="34" charset="0"/>
              </a:rPr>
              <a:t>crédit</a:t>
            </a:r>
            <a:r>
              <a:rPr lang="fr-FR" sz="1000" dirty="0">
                <a:latin typeface="Arial" panose="020B0604020202020204" pitchFamily="34" charset="0"/>
                <a:ea typeface="Calibri" panose="020F0502020204030204" pitchFamily="34" charset="0"/>
                <a:cs typeface="Arial" panose="020B0604020202020204" pitchFamily="34" charset="0"/>
              </a:rPr>
              <a:t> (cf. thème 7 dans la présentation). Il ne faut donc pas le confondre avec le mot « crédit » signifiant « ressources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À l’affichage de la diapositive, seule la question est présente. L’enseignant peut poser cette question à ses élèves et recueillir leurs réponses. Les autres éléments s’affichent en 3 temps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1</a:t>
            </a:r>
            <a:r>
              <a:rPr lang="fr-FR" sz="1000" dirty="0">
                <a:latin typeface="Arial" panose="020B0604020202020204" pitchFamily="34" charset="0"/>
                <a:ea typeface="Calibri" panose="020F0502020204030204" pitchFamily="34" charset="0"/>
                <a:cs typeface="Arial" panose="020B0604020202020204" pitchFamily="34" charset="0"/>
              </a:rPr>
              <a:t> : L’opération </a:t>
            </a:r>
            <a:r>
              <a:rPr lang="fr-FR" sz="1000" u="sng" dirty="0">
                <a:latin typeface="Arial" panose="020B0604020202020204" pitchFamily="34" charset="0"/>
                <a:ea typeface="Calibri" panose="020F0502020204030204" pitchFamily="34" charset="0"/>
                <a:cs typeface="Arial" panose="020B0604020202020204" pitchFamily="34" charset="0"/>
              </a:rPr>
              <a:t>Ressources-Dépenses=Solde</a:t>
            </a:r>
            <a:r>
              <a:rPr lang="fr-FR" sz="1000" dirty="0">
                <a:latin typeface="Arial" panose="020B0604020202020204" pitchFamily="34" charset="0"/>
                <a:ea typeface="Calibri" panose="020F0502020204030204" pitchFamily="34" charset="0"/>
                <a:cs typeface="Arial" panose="020B0604020202020204" pitchFamily="34" charset="0"/>
              </a:rPr>
              <a:t> s’affiche. Un premier parallèle avec le budget peut être établi. Pour une introduction aux moyens de paiement (cf. thème 3) l’enseignant peut poser la question suivante en complément : « </a:t>
            </a:r>
            <a:r>
              <a:rPr lang="fr-FR" sz="1000" b="1" dirty="0">
                <a:latin typeface="Arial" panose="020B0604020202020204" pitchFamily="34" charset="0"/>
                <a:ea typeface="Calibri" panose="020F0502020204030204" pitchFamily="34" charset="0"/>
                <a:cs typeface="Arial" panose="020B0604020202020204" pitchFamily="34" charset="0"/>
              </a:rPr>
              <a:t>Comment arrive l’argent qui est crédité sur le compte ?</a:t>
            </a:r>
            <a:r>
              <a:rPr lang="fr-FR" sz="1000" dirty="0">
                <a:latin typeface="Arial" panose="020B0604020202020204" pitchFamily="34" charset="0"/>
                <a:ea typeface="Calibri" panose="020F0502020204030204" pitchFamily="34" charset="0"/>
                <a:cs typeface="Arial" panose="020B0604020202020204" pitchFamily="34" charset="0"/>
              </a:rPr>
              <a:t> ». Plusieurs réponses sont possibles, par exemple : par dépôts d’espèces (billets et pièces), remises de chèques, virements, etc.</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2</a:t>
            </a:r>
            <a:r>
              <a:rPr lang="fr-FR" sz="1000" dirty="0">
                <a:latin typeface="Arial" panose="020B0604020202020204" pitchFamily="34" charset="0"/>
                <a:ea typeface="Calibri" panose="020F0502020204030204" pitchFamily="34" charset="0"/>
                <a:cs typeface="Arial" panose="020B0604020202020204" pitchFamily="34" charset="0"/>
              </a:rPr>
              <a:t> : Exemple d’un solde bancaire positif (ou créditeur). Faire le parallèle avec le budget.</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3</a:t>
            </a:r>
            <a:r>
              <a:rPr lang="fr-FR" sz="1000" dirty="0">
                <a:latin typeface="Arial" panose="020B0604020202020204" pitchFamily="34" charset="0"/>
                <a:ea typeface="Calibri" panose="020F0502020204030204" pitchFamily="34" charset="0"/>
                <a:cs typeface="Arial" panose="020B0604020202020204" pitchFamily="34" charset="0"/>
              </a:rPr>
              <a:t> : Exemple d’un solde bancaire négatif (ou débiteur). Faire le parallèle avec le budget. Une icône « Découvert » est affiché afin de lancer une discussion sur ce qu’est un découvert (cf. L’essentiel).</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Pour aller plus loin</a:t>
            </a:r>
            <a:r>
              <a:rPr lang="fr-FR" sz="1000" dirty="0">
                <a:latin typeface="Arial" panose="020B0604020202020204" pitchFamily="34" charset="0"/>
                <a:ea typeface="Calibri" panose="020F0502020204030204" pitchFamily="34" charset="0"/>
                <a:cs typeface="Arial" panose="020B0604020202020204" pitchFamily="34" charset="0"/>
              </a:rPr>
              <a:t> :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Lien vers la vidéo « Un découvert bancaire, c'est quoi ?» sur la chaine YouTube de l’association CRESUS </a:t>
            </a:r>
            <a:r>
              <a:rPr lang="fr-FR" sz="1000" b="1"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https://www.youtube.com/watch?v=S7R23pyCAV4</a:t>
            </a:r>
            <a:r>
              <a:rPr lang="fr-FR" sz="1000" b="1" dirty="0">
                <a:latin typeface="Arial" panose="020B0604020202020204" pitchFamily="34" charset="0"/>
                <a:ea typeface="Calibri" panose="020F0502020204030204" pitchFamily="34" charset="0"/>
                <a:cs typeface="Arial" panose="020B0604020202020204" pitchFamily="34" charset="0"/>
              </a:rPr>
              <a:t>.</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pPr>
            <a:endParaRPr lang="fr-FR" sz="1000" u="none" noProof="0" dirty="0"/>
          </a:p>
          <a:p>
            <a:pPr>
              <a:spcBef>
                <a:spcPts val="0"/>
              </a:spcBef>
            </a:pPr>
            <a:endParaRPr lang="fr-FR" sz="1000" u="none" noProof="0" dirty="0"/>
          </a:p>
        </p:txBody>
      </p:sp>
    </p:spTree>
    <p:extLst>
      <p:ext uri="{BB962C8B-B14F-4D97-AF65-F5344CB8AC3E}">
        <p14:creationId xmlns:p14="http://schemas.microsoft.com/office/powerpoint/2010/main" val="3405422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b="1"/>
            </a:pPr>
            <a:endParaRPr kumimoji="0" lang="fr-FR" sz="1200" b="1" i="0" u="none" strike="noStrike" kern="0" cap="none" spc="0" normalizeH="0" baseline="0" noProof="0" dirty="0">
              <a:ln>
                <a:noFill/>
              </a:ln>
              <a:solidFill>
                <a:sysClr val="windowText" lastClr="000000"/>
              </a:solidFill>
              <a:effectLst/>
              <a:uLnTx/>
              <a:uFillTx/>
              <a:latin typeface="+mn-lt"/>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a:t>
            </a:r>
          </a:p>
          <a:p>
            <a:pPr>
              <a:spcBef>
                <a:spcPts val="0"/>
              </a:spcBef>
            </a:pPr>
            <a:r>
              <a:rPr lang="fr-FR" noProof="0" dirty="0"/>
              <a:t>Il faut prévoir une autorisation</a:t>
            </a:r>
            <a:r>
              <a:rPr lang="fr-FR" baseline="0" noProof="0" dirty="0"/>
              <a:t> de découvert avec sa banque ; elle n’est pas obligée de l’accorder. </a:t>
            </a:r>
          </a:p>
          <a:p>
            <a:pPr>
              <a:spcBef>
                <a:spcPts val="0"/>
              </a:spcBef>
            </a:pPr>
            <a:r>
              <a:rPr lang="fr-FR" baseline="0" noProof="0" dirty="0"/>
              <a:t>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 Un découvert bancaire, c'est quoi ?» sur la chaine YouTube de l’association CRESUS </a:t>
            </a:r>
            <a:r>
              <a:rPr lang="fr-FR" b="1"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https://www.youtube.com/watch?v=S7R23pyCAV4</a:t>
            </a:r>
            <a:r>
              <a:rPr lang="fr-FR" b="1"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pPr>
            <a:endParaRPr lang="fr-FR" u="none" noProof="0" dirty="0"/>
          </a:p>
          <a:p>
            <a:pPr>
              <a:spcBef>
                <a:spcPts val="0"/>
              </a:spcBef>
            </a:pPr>
            <a:endParaRPr lang="fr-FR" u="none" noProof="0" dirty="0"/>
          </a:p>
        </p:txBody>
      </p:sp>
    </p:spTree>
    <p:extLst>
      <p:ext uri="{BB962C8B-B14F-4D97-AF65-F5344CB8AC3E}">
        <p14:creationId xmlns:p14="http://schemas.microsoft.com/office/powerpoint/2010/main" val="3405422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xfrm>
            <a:off x="1917700" y="744538"/>
            <a:ext cx="3992563" cy="2994025"/>
          </a:xfrm>
          <a:prstGeom prst="rect">
            <a:avLst/>
          </a:prstGeom>
        </p:spPr>
        <p:txBody>
          <a:bodyPr/>
          <a:lstStyle/>
          <a:p>
            <a:endParaRPr dirty="0"/>
          </a:p>
        </p:txBody>
      </p:sp>
      <p:sp>
        <p:nvSpPr>
          <p:cNvPr id="568" name="Shape 568"/>
          <p:cNvSpPr>
            <a:spLocks noGrp="1"/>
          </p:cNvSpPr>
          <p:nvPr>
            <p:ph type="body" sz="quarter" idx="1"/>
          </p:nvPr>
        </p:nvSpPr>
        <p:spPr>
          <a:xfrm>
            <a:off x="914400" y="4387255"/>
            <a:ext cx="5538936" cy="4466987"/>
          </a:xfrm>
          <a:prstGeom prst="rect">
            <a:avLst/>
          </a:prstGeom>
        </p:spPr>
        <p:txBody>
          <a:bodyPr/>
          <a:lstStyle/>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Retenir les notions essentielles associées à la gestion du compte bancaire.</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L’essentiel</a:t>
            </a:r>
            <a:r>
              <a:rPr lang="fr-FR" sz="1000" dirty="0">
                <a:latin typeface="Arial" panose="020B0604020202020204" pitchFamily="34" charset="0"/>
                <a:ea typeface="Calibri" panose="020F0502020204030204" pitchFamily="34" charset="0"/>
                <a:cs typeface="Arial" panose="020B0604020202020204" pitchFamily="34" charset="0"/>
              </a:rPr>
              <a:t> :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Pour bien gérer son compte, il faut le consulter régulièrement afin d’éviter d’être à découvert et détecter des fraudes ; choisir à chaque fois que cela est possible d’être prélevé automatiquement afin de régler ses dépenses en temps et en heure et donc prévoir la provision nécessaire au paiement.</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Comment consulter régulièrement son compte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Il y a plusieurs façons de consulter ses comptes en fonction de sa banque : par Internet, application mobile, téléphone (application de la banque) ou via un distributeur.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Que se passe-t-il s’il n’y a pas assez d’argent sur le compte pour payer un achat avec la carte ou avec un chèque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Soit la banque va laisser passer l’opération et le compte sera à découvert (cela occasionne des frais…).</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Soit 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sz="1000" b="1" dirty="0">
                <a:latin typeface="Arial" panose="020B0604020202020204" pitchFamily="34" charset="0"/>
                <a:ea typeface="Times New Roman" panose="02020603050405020304" pitchFamily="18" charset="0"/>
                <a:cs typeface="Times New Roman" panose="02020603050405020304" pitchFamily="18" charset="0"/>
              </a:rPr>
              <a:t>D’où l’intérêt d’anticiper</a:t>
            </a:r>
            <a:r>
              <a:rPr lang="fr-FR" sz="1000" dirty="0">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Si vous avez une carte à autorisation systématique, vous ne pourrez tout simplement pas payer. </a:t>
            </a: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À l’affichage de la diapositive, seule la première question est présente. L’enseignant peut poser cette question à ses élèves et recueillir leurs réponses.</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1</a:t>
            </a:r>
            <a:r>
              <a:rPr lang="fr-FR" sz="1000" dirty="0">
                <a:latin typeface="Arial" panose="020B0604020202020204" pitchFamily="34" charset="0"/>
                <a:ea typeface="Calibri" panose="020F0502020204030204" pitchFamily="34" charset="0"/>
                <a:cs typeface="Arial" panose="020B0604020202020204" pitchFamily="34" charset="0"/>
              </a:rPr>
              <a:t> : L’enseignant peut ensuite afficher les réponses proposées dans la diapositive et les comparer avec celles des élèves.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Ces réponses sont disponibles dans « L’essentiel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pPr>
            <a:endParaRPr lang="fr-FR" sz="1000" dirty="0"/>
          </a:p>
          <a:p>
            <a:pPr>
              <a:spcBef>
                <a:spcPts val="0"/>
              </a:spcBef>
            </a:pPr>
            <a:endParaRPr lang="fr-FR" sz="1000" dirty="0"/>
          </a:p>
        </p:txBody>
      </p:sp>
    </p:spTree>
    <p:extLst>
      <p:ext uri="{BB962C8B-B14F-4D97-AF65-F5344CB8AC3E}">
        <p14:creationId xmlns:p14="http://schemas.microsoft.com/office/powerpoint/2010/main" val="3002708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xfrm>
            <a:off x="2781300" y="138113"/>
            <a:ext cx="3128963" cy="2347912"/>
          </a:xfrm>
          <a:prstGeom prst="rect">
            <a:avLst/>
          </a:prstGeom>
        </p:spPr>
        <p:txBody>
          <a:bodyPr/>
          <a:lstStyle/>
          <a:p>
            <a:endParaRPr dirty="0"/>
          </a:p>
        </p:txBody>
      </p:sp>
      <p:sp>
        <p:nvSpPr>
          <p:cNvPr id="568" name="Shape 568"/>
          <p:cNvSpPr>
            <a:spLocks noGrp="1"/>
          </p:cNvSpPr>
          <p:nvPr>
            <p:ph type="body" sz="quarter" idx="1"/>
          </p:nvPr>
        </p:nvSpPr>
        <p:spPr>
          <a:xfrm>
            <a:off x="260648" y="3091111"/>
            <a:ext cx="6120680" cy="4466987"/>
          </a:xfrm>
          <a:prstGeom prst="rect">
            <a:avLst/>
          </a:prstGeom>
        </p:spPr>
        <p:txBody>
          <a:bodyPr/>
          <a:lstStyle/>
          <a:p>
            <a:pPr>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Que se passe-t-il s’il n’y a pas assez d’argent sur le compte pour payer un achat avec la carte ou avec un chèque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Soit la banque va laisser passer l’opération et le compte sera à découvert (cela occasionne des frais…).</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Soit 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sz="1000" b="1" dirty="0">
                <a:latin typeface="Arial" panose="020B0604020202020204" pitchFamily="34" charset="0"/>
                <a:ea typeface="Times New Roman" panose="02020603050405020304" pitchFamily="18" charset="0"/>
                <a:cs typeface="Times New Roman" panose="02020603050405020304" pitchFamily="18" charset="0"/>
              </a:rPr>
              <a:t>D’où l’intérêt d’anticiper</a:t>
            </a:r>
            <a:r>
              <a:rPr lang="fr-FR" sz="1000" dirty="0">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Si vous avez une carte à autorisation systématique, vous ne pourrez tout simplement pas payer. </a:t>
            </a:r>
          </a:p>
          <a:p>
            <a:pPr algn="just">
              <a:spcAft>
                <a:spcPts val="0"/>
              </a:spcAft>
            </a:pPr>
            <a:endParaRPr lang="fr-FR" sz="1000" b="1" u="sng"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fr-FR" sz="1000"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À l’affichage de la diapositive, seule la première question est présente. L’enseignant peut poser cette question à ses élèves et recueillir leurs réponses.</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1</a:t>
            </a:r>
            <a:r>
              <a:rPr lang="fr-FR" sz="1000" dirty="0">
                <a:latin typeface="Arial" panose="020B0604020202020204" pitchFamily="34" charset="0"/>
                <a:ea typeface="Calibri" panose="020F0502020204030204" pitchFamily="34" charset="0"/>
                <a:cs typeface="Arial" panose="020B0604020202020204" pitchFamily="34" charset="0"/>
              </a:rPr>
              <a:t> : L’enseignant peut ensuite afficher les réponses proposées dans la diapositive et les comparer avec celles des élèves.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Ces réponses sont disponibles dans « L’essentiel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b="1" u="sng"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fr-FR" sz="1000" b="1" u="sng"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Pour aller plus loin</a:t>
            </a:r>
            <a:r>
              <a:rPr lang="fr-FR" sz="1000" dirty="0">
                <a:latin typeface="Arial" panose="020B0604020202020204" pitchFamily="34" charset="0"/>
                <a:ea typeface="Calibri" panose="020F0502020204030204" pitchFamily="34" charset="0"/>
                <a:cs typeface="Arial" panose="020B0604020202020204" pitchFamily="34" charset="0"/>
              </a:rPr>
              <a:t> :</a:t>
            </a:r>
            <a:r>
              <a:rPr lang="fr-FR" sz="1000" dirty="0">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En cas de rejet d’un chèque, il y a un risque d’inscription au </a:t>
            </a:r>
            <a:r>
              <a:rPr lang="fr-FR" sz="1000" b="1" dirty="0">
                <a:latin typeface="Arial" panose="020B0604020202020204" pitchFamily="34" charset="0"/>
                <a:ea typeface="Calibri" panose="020F0502020204030204" pitchFamily="34" charset="0"/>
                <a:cs typeface="Arial" panose="020B0604020202020204" pitchFamily="34" charset="0"/>
              </a:rPr>
              <a:t>Fichier Central des Chèques (FCC)</a:t>
            </a:r>
            <a:r>
              <a:rPr lang="fr-FR" sz="1000" dirty="0">
                <a:latin typeface="Arial" panose="020B0604020202020204" pitchFamily="34" charset="0"/>
                <a:ea typeface="Calibri" panose="020F0502020204030204" pitchFamily="34" charset="0"/>
                <a:cs typeface="Arial" panose="020B0604020202020204" pitchFamily="34" charset="0"/>
              </a:rPr>
              <a:t> par la banque qui gère le compte. Le fichier est géré par la Banque de France. La conséquence est l’interdiction d’émettre des chèques tant que le chèque rejeté n’a pas été régularisé. C’est ce qu’on appelle dans le langage courant être « </a:t>
            </a:r>
            <a:r>
              <a:rPr lang="fr-FR" sz="1000" b="1" dirty="0">
                <a:latin typeface="Arial" panose="020B0604020202020204" pitchFamily="34" charset="0"/>
                <a:ea typeface="Calibri" panose="020F0502020204030204" pitchFamily="34" charset="0"/>
                <a:cs typeface="Arial" panose="020B0604020202020204" pitchFamily="34" charset="0"/>
              </a:rPr>
              <a:t>interdit bancaire</a:t>
            </a:r>
            <a:r>
              <a:rPr lang="fr-FR" sz="1000" dirty="0">
                <a:latin typeface="Arial" panose="020B0604020202020204" pitchFamily="34" charset="0"/>
                <a:ea typeface="Calibri" panose="020F0502020204030204" pitchFamily="34" charset="0"/>
                <a:cs typeface="Arial" panose="020B0604020202020204" pitchFamily="34" charset="0"/>
              </a:rPr>
              <a:t> » (on peut aussi être interdit bancaire pour utilisation abusive de sa carte bancaire).</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Dans ce cas, il y a obligation de restituer son chéquier et/ou sa carte bancaire à la banque, ce qui limite la possibilité de faire des paiements.</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ATTENTION</a:t>
            </a:r>
            <a:r>
              <a:rPr lang="fr-FR" sz="1000" dirty="0">
                <a:latin typeface="Arial" panose="020B0604020202020204" pitchFamily="34" charset="0"/>
                <a:ea typeface="Calibri" panose="020F0502020204030204" pitchFamily="34" charset="0"/>
                <a:cs typeface="Arial" panose="020B0604020202020204" pitchFamily="34" charset="0"/>
              </a:rPr>
              <a:t> : les frais de rejet (de chèque, de prélèvement...) peuvent être très élevés. Par exemple :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Les frais de rejet d’un chèque inférieur à 50 € peuvent aller jusqu’à 30 €. Ceux d’un chèque supérieur à 50 € peuvent aller jusqu’à 50 € (sauf cas particuliers *).</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Les frais de rejet d’un virement ou d’un prélèvement peuvent aller jusqu’à 20 € sans en excéder le montant (sauf cas particulier *).</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Les frais pour dépassement de découvert autorisé peuvent aller jusqu’à 8 € par opération et 80 € par mois (sauf cas particulier *).</a:t>
            </a:r>
          </a:p>
          <a:p>
            <a:pPr algn="just">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Frais d’incident : il existe désormais en France un plafonnement des frais d’incident bancaire pour les personnes en situation de fragilité financière, notamment celles qui sont surendettées ou qui sont inscrites depuis au moins 3 mois au FCC.</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endParaRPr lang="fr-FR" sz="1000" dirty="0"/>
          </a:p>
          <a:p>
            <a:pPr>
              <a:spcBef>
                <a:spcPts val="0"/>
              </a:spcBef>
            </a:pPr>
            <a:endParaRPr lang="fr-FR" sz="1000" dirty="0"/>
          </a:p>
          <a:p>
            <a:pPr>
              <a:spcBef>
                <a:spcPts val="0"/>
              </a:spcBef>
            </a:pPr>
            <a:endParaRPr lang="fr-FR" sz="1000" dirty="0"/>
          </a:p>
        </p:txBody>
      </p:sp>
    </p:spTree>
    <p:extLst>
      <p:ext uri="{BB962C8B-B14F-4D97-AF65-F5344CB8AC3E}">
        <p14:creationId xmlns:p14="http://schemas.microsoft.com/office/powerpoint/2010/main" val="3002708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78CD4AB-E171-4520-A743-174F86F6BA7B}" type="slidenum">
              <a:rPr lang="fr-FR" smtClean="0"/>
              <a:t>34</a:t>
            </a:fld>
            <a:endParaRPr lang="fr-FR" dirty="0"/>
          </a:p>
        </p:txBody>
      </p:sp>
    </p:spTree>
    <p:extLst>
      <p:ext uri="{BB962C8B-B14F-4D97-AF65-F5344CB8AC3E}">
        <p14:creationId xmlns:p14="http://schemas.microsoft.com/office/powerpoint/2010/main" val="2729359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Cliquer sur la flèche pour lancer la vidéo.</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Celle-ci permet d’introduire la thématique.</a:t>
            </a:r>
            <a:r>
              <a:rPr lang="fr-FR" u="sng"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ea typeface="Calibri" panose="020F0502020204030204" pitchFamily="34" charset="0"/>
                <a:cs typeface="Arial" panose="020B0604020202020204" pitchFamily="34" charset="0"/>
              </a:rPr>
              <a:t>Lien vers la vidéo </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La Minute Cash : l‘épargne » sur la chaine YouTube d’EDUCFI Banque de France </a:t>
            </a:r>
            <a:r>
              <a:rPr lang="fr-FR" b="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https://www.youtube.com/watch?v=qMGNe2Rbnsc&amp;list=PL5s7tS3YwHhbtl8w-YaJfBxtWZjVbiQe9&amp;index=23</a:t>
            </a:r>
            <a:r>
              <a:rPr lang="fr-FR" b="0" u="sng" baseline="0" dirty="0">
                <a:solidFill>
                  <a:srgbClr val="0000FF"/>
                </a:solidFill>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b="0" u="sng" baseline="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ea typeface="Calibri" panose="020F0502020204030204" pitchFamily="34" charset="0"/>
                <a:cs typeface="Times New Roman" panose="02020603050405020304" pitchFamily="18" charset="0"/>
              </a:rPr>
              <a:t>ou sur</a:t>
            </a:r>
            <a:r>
              <a:rPr lang="fr-FR" baseline="0" dirty="0">
                <a:latin typeface="Arial" panose="020B0604020202020204" pitchFamily="34" charset="0"/>
                <a:ea typeface="Calibri" panose="020F0502020204030204" pitchFamily="34" charset="0"/>
                <a:cs typeface="Times New Roman" panose="02020603050405020304" pitchFamily="18" charset="0"/>
              </a:rPr>
              <a:t> la plateforme </a:t>
            </a:r>
            <a:r>
              <a:rPr lang="fr-FR" baseline="0" dirty="0" err="1">
                <a:latin typeface="Arial" panose="020B0604020202020204" pitchFamily="34" charset="0"/>
                <a:ea typeface="Calibri" panose="020F0502020204030204" pitchFamily="34" charset="0"/>
                <a:cs typeface="Times New Roman" panose="02020603050405020304" pitchFamily="18" charset="0"/>
              </a:rPr>
              <a:t>PodEduc</a:t>
            </a:r>
            <a:r>
              <a:rPr lang="fr-FR" baseline="0" dirty="0">
                <a:latin typeface="Arial" panose="020B0604020202020204" pitchFamily="34" charset="0"/>
                <a:ea typeface="Calibri" panose="020F0502020204030204" pitchFamily="34" charset="0"/>
                <a:cs typeface="Times New Roman" panose="02020603050405020304" pitchFamily="18" charset="0"/>
              </a:rPr>
              <a:t> (pour les agents de l’Education nationale) : </a:t>
            </a:r>
            <a:r>
              <a:rPr kumimoji="0" lang="fr-FR" sz="12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https://podeduc.apps.education.fr/video/68260-lepargne/</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3054616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Objectifs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ce qu’est l’épargne et l’intérêt d’épargner.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D’autres mots pour « épargner » : économiser, mettre de l’argent de côté.</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L’argent disponible, une fois toutes les dépenses faites, peut constituer de l’épargne. Si on ne le dépense pas, on peut :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garder sur son compte pour de futures dépenses, ou encore dans une tirelire (dans ce cas, il ne rapporte rien),</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Ou le placer pour toucher des intérêts.</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la première question est affichée. Puis l’icône s’affiche ensuite, et en décalé encore s’affiche la recherche de synonyme. L’enseignant peut poser cette question à ses élèves et recueillir leurs réponses. Il peut également leur demander des synonymes du mot « épargner ».</a:t>
            </a:r>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 la réponse à la question. L’enseignant peut rapprocher les réponses des élèves et les propositions de la diapositive.</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defRPr b="1"/>
            </a:pPr>
            <a:endParaRPr lang="fr-FR" noProof="1"/>
          </a:p>
          <a:p>
            <a:pPr algn="just">
              <a:spcBef>
                <a:spcPts val="0"/>
              </a:spcBef>
              <a:defRPr b="1"/>
            </a:pPr>
            <a:endParaRPr lang="fr-FR" noProof="1"/>
          </a:p>
        </p:txBody>
      </p:sp>
    </p:spTree>
    <p:extLst>
      <p:ext uri="{BB962C8B-B14F-4D97-AF65-F5344CB8AC3E}">
        <p14:creationId xmlns:p14="http://schemas.microsoft.com/office/powerpoint/2010/main" val="3054616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xfrm>
            <a:off x="3429000" y="744538"/>
            <a:ext cx="2481263" cy="1862137"/>
          </a:xfrm>
          <a:prstGeom prst="rect">
            <a:avLst/>
          </a:prstGeom>
        </p:spPr>
        <p:txBody>
          <a:bodyPr/>
          <a:lstStyle/>
          <a:p>
            <a:endParaRPr dirty="0"/>
          </a:p>
        </p:txBody>
      </p:sp>
      <p:sp>
        <p:nvSpPr>
          <p:cNvPr id="500" name="Shape 500"/>
          <p:cNvSpPr>
            <a:spLocks noGrp="1"/>
          </p:cNvSpPr>
          <p:nvPr>
            <p:ph type="body" sz="quarter" idx="1"/>
          </p:nvPr>
        </p:nvSpPr>
        <p:spPr>
          <a:xfrm>
            <a:off x="260648" y="3811191"/>
            <a:ext cx="6192688" cy="4466987"/>
          </a:xfrm>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la première question est affichée. L’enseignant peut poser cette question à ses élèves et recueillir leurs réponses.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des propositions (les illustrations arrivent dans la foulée). L’enseignant peut rapprocher les réponses des élèves et les propositions de la diapositive.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Times New Roman" panose="02020603050405020304" pitchFamily="18" charset="0"/>
              </a:rPr>
              <a:t>Pour aller plus loin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La méthode des enveloppes</a:t>
            </a:r>
            <a:r>
              <a:rPr lang="fr-FR" dirty="0">
                <a:latin typeface="Arial" panose="020B0604020202020204" pitchFamily="34" charset="0"/>
                <a:ea typeface="Calibri" panose="020F0502020204030204" pitchFamily="34" charset="0"/>
                <a:cs typeface="Arial" panose="020B0604020202020204" pitchFamily="34" charset="0"/>
              </a:rPr>
              <a:t> : l’icône BONUS en bas à gauche de la diapositive permet d’accéder au </a:t>
            </a:r>
            <a:r>
              <a:rPr lang="fr-FR" dirty="0">
                <a:latin typeface="Arial" panose="020B0604020202020204" pitchFamily="34" charset="0"/>
                <a:ea typeface="Calibri" panose="020F0502020204030204" pitchFamily="34" charset="0"/>
                <a:cs typeface="Times New Roman" panose="02020603050405020304" pitchFamily="18" charset="0"/>
              </a:rPr>
              <a:t>site de la Banque de France </a:t>
            </a:r>
            <a:r>
              <a:rPr lang="fr-FR"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mesquestionsdargent.fr</a:t>
            </a:r>
            <a:r>
              <a:rPr lang="fr-FR" dirty="0">
                <a:latin typeface="Arial" panose="020B0604020202020204" pitchFamily="34" charset="0"/>
                <a:ea typeface="Calibri" panose="020F0502020204030204" pitchFamily="34" charset="0"/>
                <a:cs typeface="Times New Roman" panose="02020603050405020304" pitchFamily="18" charset="0"/>
              </a:rPr>
              <a:t>  où est expliquée la méthode des enveloppes (ou « cash </a:t>
            </a:r>
            <a:r>
              <a:rPr lang="fr-FR" dirty="0" err="1">
                <a:latin typeface="Arial" panose="020B0604020202020204" pitchFamily="34" charset="0"/>
                <a:ea typeface="Calibri" panose="020F0502020204030204" pitchFamily="34" charset="0"/>
                <a:cs typeface="Times New Roman" panose="02020603050405020304" pitchFamily="18" charset="0"/>
              </a:rPr>
              <a:t>stuffing</a:t>
            </a:r>
            <a:r>
              <a:rPr lang="fr-FR" dirty="0">
                <a:latin typeface="Arial" panose="020B0604020202020204" pitchFamily="34" charset="0"/>
                <a:ea typeface="Calibri" panose="020F0502020204030204" pitchFamily="34" charset="0"/>
                <a:cs typeface="Times New Roman" panose="02020603050405020304" pitchFamily="18" charset="0"/>
              </a:rPr>
              <a:t> ») qui est une méthode simple pour mettre de l’argent de côté. </a:t>
            </a:r>
            <a:r>
              <a:rPr lang="fr-FR"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https://www.mesquestionsdargent.fr/budget/methode-enveloppes-budgetaires</a:t>
            </a:r>
            <a:r>
              <a:rPr lang="fr-FR" dirty="0">
                <a:latin typeface="Arial" panose="020B0604020202020204" pitchFamily="34" charset="0"/>
                <a:ea typeface="Calibri" panose="020F0502020204030204" pitchFamily="34" charset="0"/>
                <a:cs typeface="Times New Roman" panose="02020603050405020304" pitchFamily="18" charset="0"/>
              </a:rPr>
              <a:t>.</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Les produits d’épargne</a:t>
            </a:r>
            <a:r>
              <a:rPr lang="fr-FR" dirty="0">
                <a:latin typeface="Arial" panose="020B0604020202020204" pitchFamily="34" charset="0"/>
                <a:ea typeface="Calibri" panose="020F0502020204030204" pitchFamily="34" charset="0"/>
                <a:cs typeface="Times New Roman" panose="02020603050405020304" pitchFamily="18" charset="0"/>
              </a:rPr>
              <a:t> : Les produits d’épargne sont décrits quelques diapositives plus loin. Concrètement, il s’agit des livrets d’épargne, assurance vie, compte épargne, etc. Évoquer les produits d’épargne ici permet de faire le lien avec les diapositives suivantes sur le taux d’intérêt.</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p>
          <a:p>
            <a:endParaRPr lang="fr-FR" dirty="0"/>
          </a:p>
          <a:p>
            <a:pPr algn="just">
              <a:spcBef>
                <a:spcPts val="0"/>
              </a:spcBef>
              <a:defRPr b="1"/>
            </a:pPr>
            <a:endParaRPr lang="fr-FR" noProof="1"/>
          </a:p>
          <a:p>
            <a:pPr algn="just">
              <a:spcBef>
                <a:spcPts val="0"/>
              </a:spcBef>
              <a:defRPr b="1"/>
            </a:pPr>
            <a:endParaRPr lang="fr-FR" noProof="1"/>
          </a:p>
        </p:txBody>
      </p:sp>
    </p:spTree>
    <p:extLst>
      <p:ext uri="{BB962C8B-B14F-4D97-AF65-F5344CB8AC3E}">
        <p14:creationId xmlns:p14="http://schemas.microsoft.com/office/powerpoint/2010/main" val="3054616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endParaRPr lang="fr-FR" noProof="1"/>
          </a:p>
          <a:p>
            <a:pPr algn="just">
              <a:spcBef>
                <a:spcPts val="0"/>
              </a:spcBef>
              <a:defRPr b="1"/>
            </a:pPr>
            <a:r>
              <a:rPr lang="fr-FR" b="0" noProof="1"/>
              <a:t> </a:t>
            </a: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p:txBody>
      </p:sp>
    </p:spTree>
    <p:extLst>
      <p:ext uri="{BB962C8B-B14F-4D97-AF65-F5344CB8AC3E}">
        <p14:creationId xmlns:p14="http://schemas.microsoft.com/office/powerpoint/2010/main" val="3054616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Identifier les caractéristiques des produits d’épargne.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Les trois critères importants pour faire un choix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rendement : ce que ça va rapporter, en % (taux d’intérêt)</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disponibilité de l’argent : est-ce que je peux m’en servir n’importe quand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niveau de risque : est-ce que je suis prêt à perdre une partie voire la totalité de l’argent mis de côté ?</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Avant de choisir, il faut réfléchir à ce dont on a besoin. Cela nécessite de toujours bien se faire expliquer et de bien comprendre le placement proposé avant de se décider.</a:t>
            </a:r>
          </a:p>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187248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Cliquer sur la flèche pour lancer la vidéo.</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Celle-ci permet d’introduire la thématique.</a:t>
            </a:r>
            <a:r>
              <a:rPr lang="fr-FR" u="sng"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ea typeface="Calibri" panose="020F0502020204030204" pitchFamily="34" charset="0"/>
                <a:cs typeface="Arial" panose="020B0604020202020204" pitchFamily="34" charset="0"/>
              </a:rPr>
              <a:t>Lien vers la vidéo « La Minute Cash – Gestion budgétaire » sur la chaine YouTube EDUCFI Banque de France :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https://www.youtube.com/watch?v=919Ez9fEWVM</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Times New Roman" panose="02020603050405020304" pitchFamily="18" charset="0"/>
              </a:rPr>
              <a:t>ou sur</a:t>
            </a:r>
            <a:r>
              <a:rPr lang="fr-FR" baseline="0" dirty="0">
                <a:latin typeface="Arial" panose="020B0604020202020204" pitchFamily="34" charset="0"/>
                <a:ea typeface="Calibri" panose="020F0502020204030204" pitchFamily="34" charset="0"/>
                <a:cs typeface="Times New Roman" panose="02020603050405020304" pitchFamily="18" charset="0"/>
              </a:rPr>
              <a:t> la plateforme </a:t>
            </a:r>
            <a:r>
              <a:rPr lang="fr-FR" baseline="0" dirty="0" err="1">
                <a:latin typeface="Arial" panose="020B0604020202020204" pitchFamily="34" charset="0"/>
                <a:ea typeface="Calibri" panose="020F0502020204030204" pitchFamily="34" charset="0"/>
                <a:cs typeface="Times New Roman" panose="02020603050405020304" pitchFamily="18" charset="0"/>
              </a:rPr>
              <a:t>PodEduc</a:t>
            </a:r>
            <a:r>
              <a:rPr lang="fr-FR" baseline="0" dirty="0">
                <a:latin typeface="Arial" panose="020B0604020202020204" pitchFamily="34" charset="0"/>
                <a:ea typeface="Calibri" panose="020F0502020204030204" pitchFamily="34" charset="0"/>
                <a:cs typeface="Times New Roman" panose="02020603050405020304" pitchFamily="18" charset="0"/>
              </a:rPr>
              <a:t> (pour les agents de l’Education nationale) : </a:t>
            </a:r>
            <a:r>
              <a:rPr kumimoji="0" lang="fr-FR" sz="12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https://podeduc.apps.education.fr/video/68256-la-gestion-budgetaire/</a:t>
            </a:r>
            <a:endParaRPr lang="fr-FR"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722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xfrm>
            <a:off x="4365625" y="138113"/>
            <a:ext cx="1905000" cy="1430337"/>
          </a:xfrm>
          <a:prstGeom prst="rect">
            <a:avLst/>
          </a:prstGeom>
        </p:spPr>
        <p:txBody>
          <a:bodyPr/>
          <a:lstStyle/>
          <a:p>
            <a:endParaRPr dirty="0"/>
          </a:p>
        </p:txBody>
      </p:sp>
      <p:sp>
        <p:nvSpPr>
          <p:cNvPr id="500" name="Shape 500"/>
          <p:cNvSpPr>
            <a:spLocks noGrp="1"/>
          </p:cNvSpPr>
          <p:nvPr>
            <p:ph type="body" sz="quarter" idx="1"/>
          </p:nvPr>
        </p:nvSpPr>
        <p:spPr>
          <a:xfrm>
            <a:off x="404664" y="856372"/>
            <a:ext cx="6192688" cy="4466987"/>
          </a:xfrm>
          <a:prstGeom prst="rect">
            <a:avLst/>
          </a:prstGeom>
        </p:spPr>
        <p:txBody>
          <a:bodyPr/>
          <a:lstStyle/>
          <a:p>
            <a:endParaRPr lang="fr-FR" sz="900" baseline="0" dirty="0">
              <a:latin typeface="+mn-lt"/>
              <a:ea typeface="+mn-ea"/>
              <a:cs typeface="+mn-cs"/>
              <a:sym typeface="Calibri"/>
            </a:endParaRPr>
          </a:p>
          <a:p>
            <a:pPr>
              <a:spcAft>
                <a:spcPts val="0"/>
              </a:spcAft>
            </a:pPr>
            <a:r>
              <a:rPr lang="fr-FR" sz="900"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sz="900" dirty="0">
                <a:latin typeface="Arial" panose="020B0604020202020204" pitchFamily="34" charset="0"/>
                <a:ea typeface="Calibri" panose="020F0502020204030204" pitchFamily="34" charset="0"/>
                <a:cs typeface="Arial" panose="020B0604020202020204" pitchFamily="34" charset="0"/>
              </a:rPr>
              <a:t> :</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900" dirty="0">
                <a:latin typeface="Arial" panose="020B0604020202020204" pitchFamily="34" charset="0"/>
                <a:ea typeface="Calibri" panose="020F0502020204030204" pitchFamily="34" charset="0"/>
                <a:cs typeface="Arial" panose="020B0604020202020204" pitchFamily="34" charset="0"/>
              </a:rPr>
              <a:t>Identifier les caractéristiques des produits d’épargne.</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900" dirty="0">
                <a:latin typeface="Arial" panose="020B0604020202020204" pitchFamily="34" charset="0"/>
                <a:ea typeface="Calibri" panose="020F0502020204030204" pitchFamily="34" charset="0"/>
                <a:cs typeface="Arial" panose="020B0604020202020204" pitchFamily="34" charset="0"/>
              </a:rPr>
              <a:t> </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900" b="1" u="sng" dirty="0">
                <a:latin typeface="Arial" panose="020B0604020202020204" pitchFamily="34" charset="0"/>
                <a:ea typeface="Calibri" panose="020F0502020204030204" pitchFamily="34" charset="0"/>
                <a:cs typeface="Arial" panose="020B0604020202020204" pitchFamily="34" charset="0"/>
              </a:rPr>
              <a:t>L’essentiel</a:t>
            </a:r>
            <a:r>
              <a:rPr lang="fr-FR" sz="900" dirty="0">
                <a:latin typeface="Arial" panose="020B0604020202020204" pitchFamily="34" charset="0"/>
                <a:ea typeface="Calibri" panose="020F0502020204030204" pitchFamily="34" charset="0"/>
                <a:cs typeface="Arial" panose="020B0604020202020204" pitchFamily="34" charset="0"/>
              </a:rPr>
              <a:t> :</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900" b="1" dirty="0">
                <a:latin typeface="Arial" panose="020B0604020202020204" pitchFamily="34" charset="0"/>
                <a:ea typeface="Calibri" panose="020F0502020204030204" pitchFamily="34" charset="0"/>
                <a:cs typeface="Arial" panose="020B0604020202020204" pitchFamily="34" charset="0"/>
              </a:rPr>
              <a:t>Soyez attentif quand vous choisissez un produit financier pour placer votre épargne. </a:t>
            </a:r>
            <a:r>
              <a:rPr lang="fr-FR" sz="900" dirty="0">
                <a:latin typeface="Arial" panose="020B0604020202020204" pitchFamily="34" charset="0"/>
                <a:ea typeface="Calibri" panose="020F0502020204030204" pitchFamily="34" charset="0"/>
                <a:cs typeface="Arial" panose="020B0604020202020204" pitchFamily="34" charset="0"/>
              </a:rPr>
              <a:t>Il existe en effet différentes sortes de produits de placement avec des caractéristiques très diverses : cela va des produits « sûrs » et qui rapportent « un peu » à des produits qui peuvent rapporter « plus » et ne sont pas « garantis ».</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900" b="1" dirty="0">
                <a:latin typeface="Arial" panose="020B0604020202020204" pitchFamily="34" charset="0"/>
                <a:ea typeface="Times New Roman" panose="02020603050405020304" pitchFamily="18" charset="0"/>
                <a:cs typeface="Times New Roman" panose="02020603050405020304" pitchFamily="18" charset="0"/>
              </a:rPr>
              <a:t>Les produits garantis (sûrs) </a:t>
            </a:r>
            <a:r>
              <a:rPr lang="fr-FR" sz="900" dirty="0">
                <a:latin typeface="Arial" panose="020B0604020202020204" pitchFamily="34" charset="0"/>
                <a:ea typeface="Times New Roman" panose="02020603050405020304" pitchFamily="18" charset="0"/>
                <a:cs typeface="Times New Roman" panose="02020603050405020304" pitchFamily="18" charset="0"/>
              </a:rPr>
              <a:t>tels qu’un livret bancaire (ou un Plan Épargne Logement) sont des produits dont les placements (sommes placées) sont garantis. En contrepartie, ces produits rapportent peu. C’est intéressant quand on veut, par exemple, épargner pour avoir de l’argent rapidement disponible en cas d’imprévu ou pour un projet à court terme. </a:t>
            </a:r>
          </a:p>
          <a:p>
            <a:pPr marL="342900" lvl="0" indent="-342900">
              <a:spcAft>
                <a:spcPts val="0"/>
              </a:spcAft>
              <a:buFont typeface="Times New Roman" panose="02020603050405020304" pitchFamily="18" charset="0"/>
              <a:buChar char="-"/>
            </a:pPr>
            <a:r>
              <a:rPr lang="fr-FR" sz="900" b="1" dirty="0">
                <a:latin typeface="Arial" panose="020B0604020202020204" pitchFamily="34" charset="0"/>
                <a:ea typeface="Times New Roman" panose="02020603050405020304" pitchFamily="18" charset="0"/>
                <a:cs typeface="Times New Roman" panose="02020603050405020304" pitchFamily="18" charset="0"/>
              </a:rPr>
              <a:t>Les produits non garantis (risqués) </a:t>
            </a:r>
            <a:r>
              <a:rPr lang="fr-FR" sz="900" dirty="0">
                <a:latin typeface="Arial" panose="020B0604020202020204" pitchFamily="34" charset="0"/>
                <a:ea typeface="Times New Roman" panose="02020603050405020304" pitchFamily="18" charset="0"/>
                <a:cs typeface="Times New Roman" panose="02020603050405020304" pitchFamily="18" charset="0"/>
              </a:rPr>
              <a:t>tels que les actions sont des produits qui peuvent rapporter plus.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 y a des placements plus ou moins risqués.</a:t>
            </a:r>
          </a:p>
          <a:p>
            <a:pPr>
              <a:spcAft>
                <a:spcPts val="0"/>
              </a:spcAft>
            </a:pPr>
            <a:endParaRPr lang="fr-FR" sz="9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900" b="1" u="sng" dirty="0">
                <a:latin typeface="Arial" panose="020B0604020202020204" pitchFamily="34" charset="0"/>
                <a:ea typeface="Calibri" panose="020F0502020204030204" pitchFamily="34" charset="0"/>
                <a:cs typeface="Arial" panose="020B0604020202020204" pitchFamily="34" charset="0"/>
              </a:rPr>
              <a:t>Fonctionnement de la diapositive : </a:t>
            </a:r>
          </a:p>
          <a:p>
            <a:pPr>
              <a:spcAft>
                <a:spcPts val="0"/>
              </a:spcAft>
            </a:pPr>
            <a:r>
              <a:rPr lang="fr-FR" sz="900" dirty="0">
                <a:latin typeface="Arial" panose="020B0604020202020204" pitchFamily="34" charset="0"/>
                <a:ea typeface="Calibri" panose="020F0502020204030204" pitchFamily="34" charset="0"/>
                <a:cs typeface="Arial" panose="020B0604020202020204" pitchFamily="34" charset="0"/>
              </a:rPr>
              <a:t>Animation1 : les produits garantis</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Animation2 : sûrs</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Animation3 : rapportent peu</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Animation4 : disponibles à court terme</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Animation5 : exemples</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Animation6 : les produits non garantis</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Animation7 : risqués</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Animation8 : peuvent rapporter plus </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Animation9 : disponibles à long terme</a:t>
            </a:r>
          </a:p>
          <a:p>
            <a:pPr marL="0" marR="0" lvl="0" indent="0" defTabSz="914400" eaLnBrk="1" fontAlgn="auto" latinLnBrk="0" hangingPunct="1">
              <a:lnSpc>
                <a:spcPct val="100000"/>
              </a:lnSpc>
              <a:spcBef>
                <a:spcPts val="400"/>
              </a:spcBef>
              <a:spcAft>
                <a:spcPts val="0"/>
              </a:spcAft>
              <a:buClrTx/>
              <a:buSzTx/>
              <a:buFontTx/>
              <a:buNone/>
              <a:tabLst/>
              <a:defRPr/>
            </a:pPr>
            <a:r>
              <a:rPr lang="fr-FR" sz="900" dirty="0">
                <a:latin typeface="Arial" panose="020B0604020202020204" pitchFamily="34" charset="0"/>
                <a:ea typeface="Calibri" panose="020F0502020204030204" pitchFamily="34" charset="0"/>
                <a:cs typeface="Arial" panose="020B0604020202020204" pitchFamily="34" charset="0"/>
              </a:rPr>
              <a:t>Animation10 : exemples</a:t>
            </a:r>
          </a:p>
          <a:p>
            <a:pPr marL="0" marR="0" lvl="0" indent="0" defTabSz="914400" eaLnBrk="1" fontAlgn="auto" latinLnBrk="0" hangingPunct="1">
              <a:lnSpc>
                <a:spcPct val="100000"/>
              </a:lnSpc>
              <a:spcBef>
                <a:spcPts val="400"/>
              </a:spcBef>
              <a:spcAft>
                <a:spcPts val="0"/>
              </a:spcAft>
              <a:buClrTx/>
              <a:buSzTx/>
              <a:buFontTx/>
              <a:buNone/>
              <a:tabLst/>
              <a:defRPr/>
            </a:pPr>
            <a:endParaRPr lang="fr-FR" sz="9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900" dirty="0">
                <a:latin typeface="Arial" panose="020B0604020202020204" pitchFamily="34" charset="0"/>
                <a:ea typeface="Calibri" panose="020F0502020204030204" pitchFamily="34" charset="0"/>
                <a:cs typeface="Arial" panose="020B0604020202020204" pitchFamily="34" charset="0"/>
              </a:rPr>
              <a:t>l’icône BONUS en bas à gauche de la diapositive permet d’accéder à une infographie sur les principaux produits d’épargne</a:t>
            </a:r>
            <a:r>
              <a:rPr lang="fr-FR" sz="900" b="1" dirty="0">
                <a:latin typeface="Arial" panose="020B0604020202020204" pitchFamily="34" charset="0"/>
                <a:ea typeface="Calibri" panose="020F0502020204030204" pitchFamily="34" charset="0"/>
                <a:cs typeface="Arial" panose="020B0604020202020204" pitchFamily="34" charset="0"/>
              </a:rPr>
              <a:t> </a:t>
            </a:r>
            <a:r>
              <a:rPr lang="fr-FR" sz="900" dirty="0">
                <a:latin typeface="Arial" panose="020B0604020202020204" pitchFamily="34" charset="0"/>
                <a:ea typeface="Calibri" panose="020F0502020204030204" pitchFamily="34" charset="0"/>
                <a:cs typeface="Arial" panose="020B0604020202020204" pitchFamily="34" charset="0"/>
              </a:rPr>
              <a:t>réalisée par la Banque de France, accessible directement sur la diapositive</a:t>
            </a:r>
            <a:r>
              <a:rPr lang="fr-FR" sz="900" b="1" dirty="0">
                <a:latin typeface="Arial" panose="020B0604020202020204" pitchFamily="34" charset="0"/>
                <a:ea typeface="Calibri" panose="020F0502020204030204" pitchFamily="34" charset="0"/>
                <a:cs typeface="Arial" panose="020B0604020202020204" pitchFamily="34" charset="0"/>
              </a:rPr>
              <a:t> </a:t>
            </a:r>
            <a:r>
              <a:rPr lang="fr-FR" sz="9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https://view.genially.com/61f7c78e07d9ad001971cee9/interactive-content-infographie-produits-depargne-en-fonction-du-risque</a:t>
            </a:r>
            <a:r>
              <a:rPr lang="fr-FR" sz="900" dirty="0">
                <a:latin typeface="Arial" panose="020B0604020202020204" pitchFamily="34" charset="0"/>
                <a:ea typeface="Calibri" panose="020F0502020204030204" pitchFamily="34" charset="0"/>
                <a:cs typeface="Arial" panose="020B0604020202020204" pitchFamily="34" charset="0"/>
              </a:rPr>
              <a:t>, vous donne un aperçu des principaux produits d’épargne positionnés sur une courbe risque-rendement.</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900" b="1" u="sng" dirty="0">
                <a:latin typeface="Arial" panose="020B0604020202020204" pitchFamily="34" charset="0"/>
                <a:ea typeface="Calibri" panose="020F0502020204030204" pitchFamily="34" charset="0"/>
                <a:cs typeface="Times New Roman" panose="02020603050405020304" pitchFamily="18" charset="0"/>
              </a:rPr>
              <a:t>Pour aller plus loin : </a:t>
            </a:r>
            <a:endParaRPr lang="fr-FR"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900" dirty="0">
                <a:latin typeface="Arial" panose="020B0604020202020204" pitchFamily="34" charset="0"/>
                <a:ea typeface="Calibri" panose="020F0502020204030204" pitchFamily="34" charset="0"/>
                <a:cs typeface="Times New Roman" panose="02020603050405020304" pitchFamily="18" charset="0"/>
              </a:rPr>
              <a:t>Le livret d’épargne appartient à la famille des produits garantis. C’est un compte ouvert auprès d’une banque et dont l’argent déposé rapporte des intérêts. L’argent reste disponible, c’est-à-dire qu’on peut à tout moment effectuer des retraits et des dépôts. Il n’est pas possible en revanche de réaliser des paiements avec ce type de compte. </a:t>
            </a:r>
          </a:p>
          <a:p>
            <a:pPr>
              <a:spcAft>
                <a:spcPts val="0"/>
              </a:spcAft>
            </a:pPr>
            <a:r>
              <a:rPr lang="fr-FR" sz="900" dirty="0">
                <a:latin typeface="Arial" panose="020B0604020202020204" pitchFamily="34" charset="0"/>
                <a:ea typeface="Calibri" panose="020F0502020204030204" pitchFamily="34" charset="0"/>
                <a:cs typeface="Times New Roman" panose="02020603050405020304" pitchFamily="18" charset="0"/>
              </a:rPr>
              <a:t>Connaissez-vous des noms de livrets ?</a:t>
            </a:r>
          </a:p>
          <a:p>
            <a:pPr marL="342900" lvl="0" indent="-342900">
              <a:spcAft>
                <a:spcPts val="0"/>
              </a:spcAft>
              <a:buFont typeface="Times New Roman" panose="02020603050405020304" pitchFamily="18" charset="0"/>
              <a:buChar char="-"/>
            </a:pPr>
            <a:r>
              <a:rPr lang="fr-FR" sz="900" dirty="0">
                <a:latin typeface="Arial" panose="020B0604020202020204" pitchFamily="34" charset="0"/>
                <a:ea typeface="Times New Roman" panose="02020603050405020304" pitchFamily="18" charset="0"/>
                <a:cs typeface="Times New Roman" panose="02020603050405020304" pitchFamily="18" charset="0"/>
              </a:rPr>
              <a:t>Les </a:t>
            </a:r>
            <a:r>
              <a:rPr lang="fr-FR" sz="900" b="1" dirty="0">
                <a:latin typeface="Arial" panose="020B0604020202020204" pitchFamily="34" charset="0"/>
                <a:ea typeface="Times New Roman" panose="02020603050405020304" pitchFamily="18" charset="0"/>
                <a:cs typeface="Times New Roman" panose="02020603050405020304" pitchFamily="18" charset="0"/>
              </a:rPr>
              <a:t>livrets d’épargne réglementée</a:t>
            </a:r>
            <a:r>
              <a:rPr lang="fr-FR" sz="900" dirty="0">
                <a:latin typeface="Arial" panose="020B0604020202020204" pitchFamily="34" charset="0"/>
                <a:ea typeface="Times New Roman" panose="02020603050405020304" pitchFamily="18" charset="0"/>
                <a:cs typeface="Times New Roman" panose="02020603050405020304" pitchFamily="18" charset="0"/>
              </a:rPr>
              <a:t> (caractéristiques et taux fixés par l’État - intérêts exonérés d’impôt sur le revenu et de cotisations sociales) : livret A (plafond : 22 950 € - taux 3% au 1</a:t>
            </a:r>
            <a:r>
              <a:rPr lang="fr-FR" sz="900" baseline="30000" dirty="0">
                <a:latin typeface="Arial" panose="020B0604020202020204" pitchFamily="34" charset="0"/>
                <a:ea typeface="Times New Roman" panose="02020603050405020304" pitchFamily="18" charset="0"/>
                <a:cs typeface="Times New Roman" panose="02020603050405020304" pitchFamily="18" charset="0"/>
              </a:rPr>
              <a:t>er</a:t>
            </a:r>
            <a:r>
              <a:rPr lang="fr-FR" sz="900" dirty="0">
                <a:latin typeface="Arial" panose="020B0604020202020204" pitchFamily="34" charset="0"/>
                <a:ea typeface="Times New Roman" panose="02020603050405020304" pitchFamily="18" charset="0"/>
                <a:cs typeface="Times New Roman" panose="02020603050405020304" pitchFamily="18" charset="0"/>
              </a:rPr>
              <a:t> août 2023);  LDDS (Livret de Développement Durable et Solidaire - taux 3% au 1</a:t>
            </a:r>
            <a:r>
              <a:rPr lang="fr-FR" sz="900" baseline="30000" dirty="0">
                <a:latin typeface="Arial" panose="020B0604020202020204" pitchFamily="34" charset="0"/>
                <a:ea typeface="Times New Roman" panose="02020603050405020304" pitchFamily="18" charset="0"/>
                <a:cs typeface="Times New Roman" panose="02020603050405020304" pitchFamily="18" charset="0"/>
              </a:rPr>
              <a:t>er</a:t>
            </a:r>
            <a:r>
              <a:rPr lang="fr-FR" sz="900" dirty="0">
                <a:latin typeface="Arial" panose="020B0604020202020204" pitchFamily="34" charset="0"/>
                <a:ea typeface="Times New Roman" panose="02020603050405020304" pitchFamily="18" charset="0"/>
                <a:cs typeface="Times New Roman" panose="02020603050405020304" pitchFamily="18" charset="0"/>
              </a:rPr>
              <a:t> août 2023 – plafond : 12 000 €), livret jeune (12-25 ans - taux 3% au 1</a:t>
            </a:r>
            <a:r>
              <a:rPr lang="fr-FR" sz="900" baseline="30000" dirty="0">
                <a:latin typeface="Arial" panose="020B0604020202020204" pitchFamily="34" charset="0"/>
                <a:ea typeface="Times New Roman" panose="02020603050405020304" pitchFamily="18" charset="0"/>
                <a:cs typeface="Times New Roman" panose="02020603050405020304" pitchFamily="18" charset="0"/>
              </a:rPr>
              <a:t>er</a:t>
            </a:r>
            <a:r>
              <a:rPr lang="fr-FR" sz="900" dirty="0">
                <a:latin typeface="Arial" panose="020B0604020202020204" pitchFamily="34" charset="0"/>
                <a:ea typeface="Times New Roman" panose="02020603050405020304" pitchFamily="18" charset="0"/>
                <a:cs typeface="Times New Roman" panose="02020603050405020304" pitchFamily="18" charset="0"/>
              </a:rPr>
              <a:t> août 2023 - le taux du livret jeune est fixé librement par les banques mais il doit être au moins égal à celui du livret A – plafond : 1 600 €), Livret d’Épargne Populaire (LEP – taux : 4% au 1</a:t>
            </a:r>
            <a:r>
              <a:rPr lang="fr-FR" sz="900" baseline="30000" dirty="0">
                <a:latin typeface="Arial" panose="020B0604020202020204" pitchFamily="34" charset="0"/>
                <a:ea typeface="Times New Roman" panose="02020603050405020304" pitchFamily="18" charset="0"/>
                <a:cs typeface="Times New Roman" panose="02020603050405020304" pitchFamily="18" charset="0"/>
              </a:rPr>
              <a:t>er</a:t>
            </a:r>
            <a:r>
              <a:rPr lang="fr-FR" sz="900" dirty="0">
                <a:latin typeface="Arial" panose="020B0604020202020204" pitchFamily="34" charset="0"/>
                <a:ea typeface="Times New Roman" panose="02020603050405020304" pitchFamily="18" charset="0"/>
                <a:cs typeface="Times New Roman" panose="02020603050405020304" pitchFamily="18" charset="0"/>
              </a:rPr>
              <a:t> août 2024 - plafond : 10 000 € au 1</a:t>
            </a:r>
            <a:r>
              <a:rPr lang="fr-FR" sz="900" baseline="30000" dirty="0">
                <a:latin typeface="Arial" panose="020B0604020202020204" pitchFamily="34" charset="0"/>
                <a:ea typeface="Times New Roman" panose="02020603050405020304" pitchFamily="18" charset="0"/>
                <a:cs typeface="Times New Roman" panose="02020603050405020304" pitchFamily="18" charset="0"/>
              </a:rPr>
              <a:t>er</a:t>
            </a:r>
            <a:r>
              <a:rPr lang="fr-FR" sz="900" dirty="0">
                <a:latin typeface="Arial" panose="020B0604020202020204" pitchFamily="34" charset="0"/>
                <a:ea typeface="Times New Roman" panose="02020603050405020304" pitchFamily="18" charset="0"/>
                <a:cs typeface="Times New Roman" panose="02020603050405020304" pitchFamily="18" charset="0"/>
              </a:rPr>
              <a:t> octobre 2023).</a:t>
            </a:r>
          </a:p>
          <a:p>
            <a:pPr marL="342900" lvl="0" indent="-342900">
              <a:spcAft>
                <a:spcPts val="0"/>
              </a:spcAft>
              <a:buFont typeface="Times New Roman" panose="02020603050405020304" pitchFamily="18" charset="0"/>
              <a:buChar char="-"/>
            </a:pPr>
            <a:endParaRPr lang="fr-FR" sz="9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900" dirty="0">
                <a:latin typeface="Arial" panose="020B0604020202020204" pitchFamily="34" charset="0"/>
                <a:ea typeface="Times New Roman" panose="02020603050405020304" pitchFamily="18" charset="0"/>
                <a:cs typeface="Times New Roman" panose="02020603050405020304" pitchFamily="18" charset="0"/>
              </a:rPr>
              <a:t>Les </a:t>
            </a:r>
            <a:r>
              <a:rPr lang="fr-FR" sz="900" b="1" dirty="0">
                <a:latin typeface="Arial" panose="020B0604020202020204" pitchFamily="34" charset="0"/>
                <a:ea typeface="Times New Roman" panose="02020603050405020304" pitchFamily="18" charset="0"/>
                <a:cs typeface="Times New Roman" panose="02020603050405020304" pitchFamily="18" charset="0"/>
              </a:rPr>
              <a:t>livrets d’épargne non réglementée</a:t>
            </a:r>
            <a:r>
              <a:rPr lang="fr-FR" sz="900" dirty="0">
                <a:latin typeface="Arial" panose="020B0604020202020204" pitchFamily="34" charset="0"/>
                <a:ea typeface="Times New Roman" panose="02020603050405020304" pitchFamily="18" charset="0"/>
                <a:cs typeface="Times New Roman" panose="02020603050405020304" pitchFamily="18" charset="0"/>
              </a:rPr>
              <a:t> ou </a:t>
            </a:r>
            <a:r>
              <a:rPr lang="fr-FR" sz="900" b="1" dirty="0">
                <a:latin typeface="Arial" panose="020B0604020202020204" pitchFamily="34" charset="0"/>
                <a:ea typeface="Times New Roman" panose="02020603050405020304" pitchFamily="18" charset="0"/>
                <a:cs typeface="Times New Roman" panose="02020603050405020304" pitchFamily="18" charset="0"/>
              </a:rPr>
              <a:t>comptes sur livrets</a:t>
            </a:r>
            <a:r>
              <a:rPr lang="fr-FR" sz="900" dirty="0">
                <a:latin typeface="Arial" panose="020B0604020202020204" pitchFamily="34" charset="0"/>
                <a:ea typeface="Times New Roman" panose="02020603050405020304" pitchFamily="18" charset="0"/>
                <a:cs typeface="Times New Roman" panose="02020603050405020304" pitchFamily="18" charset="0"/>
              </a:rPr>
              <a:t> : ce sont les banques, et non pas l’État, qui déterminent notamment le taux d’intérêt. Les intérêts sont soumis à l’impôt sur le revenu et aux cotisations sociales. Chaque banque propose donc son propre livret. </a:t>
            </a:r>
          </a:p>
          <a:p>
            <a:pPr>
              <a:spcAft>
                <a:spcPts val="0"/>
              </a:spcAft>
            </a:pPr>
            <a:r>
              <a:rPr lang="fr-FR" sz="900" dirty="0">
                <a:latin typeface="Arial" panose="020B0604020202020204" pitchFamily="34" charset="0"/>
                <a:ea typeface="Calibri" panose="020F0502020204030204" pitchFamily="34" charset="0"/>
                <a:cs typeface="Times New Roman" panose="02020603050405020304" pitchFamily="18" charset="0"/>
              </a:rPr>
              <a:t>Le détenteur d’un livret est sûr de récupérer au minimum l’argent qu’il a versé dessus, ce qui n’est pas le cas avec d’autres produits d’épargne. En contrepartie, il ne rapporte pas beaucoup. Il est interdit de cumuler plusieurs livrets réglementés identiques mais il est possible d’avoir plusieurs livrets d’épargne différents. </a:t>
            </a:r>
          </a:p>
          <a:p>
            <a:pPr>
              <a:spcAft>
                <a:spcPts val="0"/>
              </a:spcAft>
            </a:pPr>
            <a:r>
              <a:rPr lang="fr-FR" sz="900" dirty="0">
                <a:latin typeface="Arial" panose="020B0604020202020204" pitchFamily="34" charset="0"/>
                <a:ea typeface="Calibri" panose="020F0502020204030204" pitchFamily="34" charset="0"/>
                <a:cs typeface="Times New Roman" panose="02020603050405020304" pitchFamily="18" charset="0"/>
              </a:rPr>
              <a:t>Il existe d’autres produits d’épargne tels que le Plan Épargne Logement (PEL), l’assurance-vie, etc. Comme pour les livrets, certains sont réglementés et d’autres pas.</a:t>
            </a:r>
          </a:p>
          <a:p>
            <a:pPr>
              <a:spcAft>
                <a:spcPts val="0"/>
              </a:spcAft>
            </a:pPr>
            <a:r>
              <a:rPr lang="fr-FR" sz="900" b="1" dirty="0">
                <a:latin typeface="Arial" panose="020B0604020202020204" pitchFamily="34" charset="0"/>
                <a:ea typeface="Calibri" panose="020F0502020204030204" pitchFamily="34" charset="0"/>
                <a:cs typeface="Arial" panose="020B0604020202020204" pitchFamily="34" charset="0"/>
              </a:rPr>
              <a:t> </a:t>
            </a:r>
            <a:endParaRPr lang="fr-FR" sz="900" dirty="0">
              <a:latin typeface="Arial" panose="020B0604020202020204" pitchFamily="34" charset="0"/>
              <a:ea typeface="Calibri" panose="020F0502020204030204" pitchFamily="34" charset="0"/>
              <a:cs typeface="Times New Roman" panose="02020603050405020304" pitchFamily="18" charset="0"/>
            </a:endParaRPr>
          </a:p>
          <a:p>
            <a:endParaRPr lang="fr-FR" sz="900" dirty="0"/>
          </a:p>
          <a:p>
            <a:pPr algn="just">
              <a:spcBef>
                <a:spcPts val="0"/>
              </a:spcBef>
              <a:defRPr b="1"/>
            </a:pPr>
            <a:endParaRPr lang="fr-FR" sz="900" b="0" baseline="0" noProof="1"/>
          </a:p>
          <a:p>
            <a:pPr algn="just">
              <a:spcBef>
                <a:spcPts val="0"/>
              </a:spcBef>
              <a:defRPr b="1"/>
            </a:pPr>
            <a:endParaRPr lang="fr-FR" sz="900" b="0" baseline="0" noProof="1"/>
          </a:p>
        </p:txBody>
      </p:sp>
    </p:spTree>
    <p:extLst>
      <p:ext uri="{BB962C8B-B14F-4D97-AF65-F5344CB8AC3E}">
        <p14:creationId xmlns:p14="http://schemas.microsoft.com/office/powerpoint/2010/main" val="3054616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xfrm>
            <a:off x="404664" y="4715153"/>
            <a:ext cx="5538936" cy="4466987"/>
          </a:xfrm>
          <a:prstGeom prst="rect">
            <a:avLst/>
          </a:prstGeom>
        </p:spPr>
        <p:txBody>
          <a:bodyPr/>
          <a:lstStyle/>
          <a:p>
            <a:pPr marL="0" marR="0" lvl="0" indent="0" algn="just" defTabSz="914400" eaLnBrk="1" fontAlgn="auto" latinLnBrk="0" hangingPunct="1">
              <a:lnSpc>
                <a:spcPct val="100000"/>
              </a:lnSpc>
              <a:spcBef>
                <a:spcPts val="0"/>
              </a:spcBef>
              <a:spcAft>
                <a:spcPts val="0"/>
              </a:spcAft>
              <a:buClrTx/>
              <a:buSzTx/>
              <a:buFontTx/>
              <a:buNone/>
              <a:tabLst/>
              <a:defRPr b="1"/>
            </a:pPr>
            <a:r>
              <a:rPr lang="fr-FR" b="1" dirty="0">
                <a:latin typeface="Arial" panose="020B0604020202020204" pitchFamily="34" charset="0"/>
                <a:ea typeface="Calibri" panose="020F0502020204030204" pitchFamily="34" charset="0"/>
                <a:cs typeface="Arial" panose="020B0604020202020204" pitchFamily="34" charset="0"/>
              </a:rPr>
              <a:t>Attention aux arnaques à l’épargne :</a:t>
            </a:r>
            <a:r>
              <a:rPr lang="fr-FR" dirty="0">
                <a:latin typeface="Arial" panose="020B0604020202020204" pitchFamily="34" charset="0"/>
                <a:ea typeface="Calibri" panose="020F0502020204030204" pitchFamily="34" charset="0"/>
                <a:cs typeface="Arial" panose="020B0604020202020204" pitchFamily="34" charset="0"/>
              </a:rPr>
              <a:t> les personnes sont attirées sur Internet, par SMS ou sur les réseaux sociaux par des propositions de produits qui soi-disant font tout à la fois : rapporter beaucoup, sans prendre de risque. Il faut faire très attention quand cela paraît « trop beau », car le plus souvent, l’argent disparaît. Le produit et la société qui le propose n’existent pas. Attention donc aux messages ou aux publicités qui vantent des produits trop « miraculeux » pour être honnêtes.</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defRPr b="1"/>
            </a:pPr>
            <a:endParaRPr lang="fr-FR" b="0" baseline="0" noProof="1"/>
          </a:p>
          <a:p>
            <a:pPr algn="just">
              <a:spcBef>
                <a:spcPts val="0"/>
              </a:spcBef>
              <a:defRPr b="1"/>
            </a:pPr>
            <a:endParaRPr lang="fr-FR" b="0" baseline="0" noProof="1"/>
          </a:p>
          <a:p>
            <a:pPr algn="just">
              <a:spcBef>
                <a:spcPts val="0"/>
              </a:spcBef>
              <a:defRPr b="1"/>
            </a:pPr>
            <a:endParaRPr lang="fr-FR" b="0" noProof="1"/>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 :  </a:t>
            </a: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La phrase « Tu viens de recevoir… » est déjà affichée</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Animation1 : la flèche apparait, puis les trois indicateurs.</a:t>
            </a: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Animation2 : la question apparaît « </a:t>
            </a:r>
            <a:r>
              <a:rPr lang="fr-FR" sz="1200" b="1" dirty="0">
                <a:solidFill>
                  <a:srgbClr val="213B76"/>
                </a:solidFill>
                <a:latin typeface="Arial" pitchFamily="34" charset="0"/>
                <a:cs typeface="Arial" pitchFamily="34" charset="0"/>
              </a:rPr>
              <a:t>Que décides-tu ? », puis le point d’interrogation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200" b="1" i="0" u="none" strike="noStrike" cap="none" spc="0" normalizeH="0" baseline="0" dirty="0">
              <a:ln>
                <a:noFill/>
              </a:ln>
              <a:solidFill>
                <a:srgbClr val="213B76"/>
              </a:solidFill>
              <a:effectLst/>
              <a:uFillTx/>
              <a:latin typeface="Arial" pitchFamily="34" charset="0"/>
              <a:cs typeface="Arial" pitchFamily="34" charset="0"/>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fr-FR" sz="1200" b="1" i="0" u="none" strike="noStrike" cap="none" spc="0" normalizeH="0" baseline="0" dirty="0">
                <a:ln>
                  <a:noFill/>
                </a:ln>
                <a:solidFill>
                  <a:srgbClr val="213B76"/>
                </a:solidFill>
                <a:effectLst/>
                <a:uFillTx/>
                <a:latin typeface="Arial" pitchFamily="34" charset="0"/>
                <a:cs typeface="Arial" pitchFamily="34" charset="0"/>
                <a:sym typeface="Helvetica"/>
              </a:rPr>
              <a:t>L’enseignant accueille les réponses des élèves : la conclusion est sur la diapositive suivante</a:t>
            </a:r>
          </a:p>
          <a:p>
            <a:pPr marL="0" marR="0" lvl="0" indent="0" defTabSz="914400" eaLnBrk="1" fontAlgn="auto" latinLnBrk="0" hangingPunct="1">
              <a:lnSpc>
                <a:spcPct val="100000"/>
              </a:lnSpc>
              <a:spcBef>
                <a:spcPts val="400"/>
              </a:spcBef>
              <a:spcAft>
                <a:spcPts val="0"/>
              </a:spcAft>
              <a:buClrTx/>
              <a:buSzTx/>
              <a:buFontTx/>
              <a:buNone/>
              <a:tabLst/>
              <a:defRPr/>
            </a:pPr>
            <a:endParaRPr lang="fr-FR" dirty="0">
              <a:latin typeface="Arial" panose="020B0604020202020204" pitchFamily="34" charset="0"/>
              <a:ea typeface="Calibri" panose="020F0502020204030204" pitchFamily="34" charset="0"/>
              <a:cs typeface="Arial" panose="020B0604020202020204" pitchFamily="34" charset="0"/>
            </a:endParaRPr>
          </a:p>
          <a:p>
            <a:pPr algn="just">
              <a:spcBef>
                <a:spcPts val="0"/>
              </a:spcBef>
              <a:defRPr b="1"/>
            </a:pPr>
            <a:endParaRPr lang="fr-FR" b="0" noProof="1"/>
          </a:p>
          <a:p>
            <a:pPr algn="just">
              <a:spcBef>
                <a:spcPts val="0"/>
              </a:spcBef>
              <a:defRPr b="1"/>
            </a:pP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marL="0" marR="0" lvl="0" indent="0" algn="just" defTabSz="914400" eaLnBrk="1" fontAlgn="auto" latinLnBrk="0" hangingPunct="1">
              <a:lnSpc>
                <a:spcPct val="100000"/>
              </a:lnSpc>
              <a:spcBef>
                <a:spcPts val="0"/>
              </a:spcBef>
              <a:spcAft>
                <a:spcPts val="0"/>
              </a:spcAft>
              <a:buClrTx/>
              <a:buSzTx/>
              <a:buFontTx/>
              <a:buNone/>
              <a:tabLst/>
              <a:defRPr b="1"/>
            </a:pPr>
            <a:r>
              <a:rPr lang="fr-FR" b="1" dirty="0">
                <a:latin typeface="Arial" panose="020B0604020202020204" pitchFamily="34" charset="0"/>
                <a:ea typeface="Calibri" panose="020F0502020204030204" pitchFamily="34" charset="0"/>
                <a:cs typeface="Arial" panose="020B0604020202020204" pitchFamily="34" charset="0"/>
              </a:rPr>
              <a:t>Attention aux arnaques à l’épargne :</a:t>
            </a:r>
            <a:r>
              <a:rPr lang="fr-FR" dirty="0">
                <a:latin typeface="Arial" panose="020B0604020202020204" pitchFamily="34" charset="0"/>
                <a:ea typeface="Calibri" panose="020F0502020204030204" pitchFamily="34" charset="0"/>
                <a:cs typeface="Arial" panose="020B0604020202020204" pitchFamily="34" charset="0"/>
              </a:rPr>
              <a:t> les personnes sont attirées sur Internet, par SMS ou sur les réseaux sociaux par des propositions de produits qui soi-disant font tout à la fois : rapporter beaucoup, sans prendre de risque. Il faut faire très attention quand cela paraît « trop beau », car le plus souvent, l’argent disparaît. Le produit et la société qui le proposent n’existent pas. Attention donc aux messages ou aux publicités qui vantent des produits trop « miraculeux » pour être honnêtes.</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defRPr b="1"/>
            </a:pPr>
            <a:endParaRPr lang="fr-FR" b="0" noProof="1"/>
          </a:p>
          <a:p>
            <a:pPr algn="just">
              <a:spcBef>
                <a:spcPts val="0"/>
              </a:spcBef>
              <a:defRPr b="1"/>
            </a:pPr>
            <a:r>
              <a:rPr lang="fr-FR" b="0" noProof="1"/>
              <a:t>Correction de la diapositive précédente</a:t>
            </a:r>
          </a:p>
          <a:p>
            <a:pPr marL="0" marR="0" lvl="0" indent="0" algn="just" defTabSz="914400" eaLnBrk="1" fontAlgn="auto" latinLnBrk="0" hangingPunct="1">
              <a:lnSpc>
                <a:spcPct val="100000"/>
              </a:lnSpc>
              <a:spcBef>
                <a:spcPts val="0"/>
              </a:spcBef>
              <a:spcAft>
                <a:spcPts val="0"/>
              </a:spcAft>
              <a:buClrTx/>
              <a:buSzTx/>
              <a:buFontTx/>
              <a:buNone/>
              <a:tabLst/>
              <a:defRPr b="1"/>
            </a:pP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sz="1200" dirty="0">
                <a:solidFill>
                  <a:srgbClr val="213B76"/>
                </a:solidFill>
                <a:latin typeface="Arial" pitchFamily="34" charset="0"/>
                <a:ea typeface="Arial"/>
                <a:cs typeface="Arial" pitchFamily="34" charset="0"/>
                <a:sym typeface="Arial"/>
              </a:rPr>
              <a:t>Si la banque prête de l’argent (crédit), on doit lui payer des intérêts.</a:t>
            </a:r>
          </a:p>
          <a:p>
            <a:endParaRPr lang="fr-FR" baseline="0" dirty="0"/>
          </a:p>
          <a:p>
            <a:endParaRPr lang="fr-FR" baseline="0" dirty="0"/>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endParaRPr lang="fr-FR" baseline="0" dirty="0"/>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 :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fr-FR" sz="1200" b="0" i="0" u="none" strike="noStrike" cap="none" spc="0" normalizeH="0" baseline="0" dirty="0">
                <a:ln>
                  <a:noFill/>
                </a:ln>
                <a:solidFill>
                  <a:srgbClr val="213B76"/>
                </a:solidFill>
                <a:effectLst/>
                <a:uFillTx/>
                <a:latin typeface="Arial" pitchFamily="34" charset="0"/>
                <a:cs typeface="Arial" pitchFamily="34" charset="0"/>
                <a:sym typeface="Helvetica"/>
              </a:rPr>
              <a:t>La première question est déjà affichée. L’enseignant accueille les réponses des élèves : puis clique pour avoir l’animation1</a:t>
            </a:r>
          </a:p>
          <a:p>
            <a:pPr>
              <a:spcAft>
                <a:spcPts val="0"/>
              </a:spcAft>
            </a:pPr>
            <a:r>
              <a:rPr lang="fr-FR" b="0" u="none" dirty="0">
                <a:latin typeface="Arial" panose="020B0604020202020204" pitchFamily="34" charset="0"/>
                <a:ea typeface="Calibri" panose="020F0502020204030204" pitchFamily="34" charset="0"/>
                <a:cs typeface="Arial" panose="020B0604020202020204" pitchFamily="34" charset="0"/>
              </a:rPr>
              <a:t>Animation1 : « c’est la somme.. », puis l’illustration</a:t>
            </a:r>
          </a:p>
          <a:p>
            <a:pPr>
              <a:spcAft>
                <a:spcPts val="0"/>
              </a:spcAft>
            </a:pPr>
            <a:endParaRPr lang="fr-FR" b="0" u="none"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Animation2 : la deuxième question apparait. </a:t>
            </a:r>
            <a:r>
              <a:rPr kumimoji="0" lang="fr-FR" sz="1200" b="0" i="0" u="none" strike="noStrike" cap="none" spc="0" normalizeH="0" baseline="0" dirty="0">
                <a:ln>
                  <a:noFill/>
                </a:ln>
                <a:solidFill>
                  <a:srgbClr val="213B76"/>
                </a:solidFill>
                <a:effectLst/>
                <a:uFillTx/>
                <a:latin typeface="Arial" pitchFamily="34" charset="0"/>
                <a:cs typeface="Arial" pitchFamily="34" charset="0"/>
                <a:sym typeface="Helvetica"/>
              </a:rPr>
              <a:t>L’enseignant accueille les réponses des élèves : puis clique pour avoir l’animation3</a:t>
            </a:r>
            <a:endParaRPr lang="fr-FR" dirty="0">
              <a:latin typeface="Arial" panose="020B0604020202020204" pitchFamily="34" charset="0"/>
              <a:ea typeface="Calibri" panose="020F050202020403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Animation3 : « pour vous », avec l’illustration</a:t>
            </a: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Animation4  :   «  lorsque vous épargnez… ». </a:t>
            </a:r>
            <a:r>
              <a:rPr kumimoji="0" lang="fr-FR" sz="1200" b="0" i="0" u="none" strike="noStrike" cap="none" spc="0" normalizeH="0" baseline="0" dirty="0">
                <a:ln>
                  <a:noFill/>
                </a:ln>
                <a:solidFill>
                  <a:srgbClr val="213B76"/>
                </a:solidFill>
                <a:effectLst/>
                <a:uFillTx/>
                <a:latin typeface="Arial" pitchFamily="34" charset="0"/>
                <a:cs typeface="Arial" pitchFamily="34" charset="0"/>
                <a:sym typeface="Helvetica"/>
              </a:rPr>
              <a:t>L’enseignant accueille les réponses des élèves : puis clique pour avoir l’animation5</a:t>
            </a:r>
            <a:endParaRPr lang="fr-FR" dirty="0">
              <a:latin typeface="Arial" panose="020B0604020202020204" pitchFamily="34" charset="0"/>
              <a:ea typeface="Calibri" panose="020F050202020403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Animation5 : « sur un livret.. »</a:t>
            </a:r>
          </a:p>
          <a:p>
            <a:pPr marL="0" marR="0" indent="0" algn="l" defTabSz="914400" rtl="0" fontAlgn="auto" latinLnBrk="0" hangingPunct="0">
              <a:lnSpc>
                <a:spcPct val="100000"/>
              </a:lnSpc>
              <a:spcBef>
                <a:spcPts val="0"/>
              </a:spcBef>
              <a:spcAft>
                <a:spcPts val="0"/>
              </a:spcAft>
              <a:buClrTx/>
              <a:buSzTx/>
              <a:buFontTx/>
              <a:buNone/>
              <a:tabLst/>
            </a:pPr>
            <a:endParaRPr lang="fr-FR" baseline="0" dirty="0">
              <a:latin typeface="Arial" panose="020B0604020202020204" pitchFamily="34" charset="0"/>
              <a:ea typeface="Calibri" panose="020F050202020403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Animation6 : « pour la banque », avec l’illustration</a:t>
            </a: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Animation7  :   «  lorsque elle vous prête… ». </a:t>
            </a:r>
            <a:r>
              <a:rPr kumimoji="0" lang="fr-FR" sz="1200" b="0" i="0" u="none" strike="noStrike" cap="none" spc="0" normalizeH="0" baseline="0" dirty="0">
                <a:ln>
                  <a:noFill/>
                </a:ln>
                <a:solidFill>
                  <a:srgbClr val="213B76"/>
                </a:solidFill>
                <a:effectLst/>
                <a:uFillTx/>
                <a:latin typeface="Arial" pitchFamily="34" charset="0"/>
                <a:cs typeface="Arial" pitchFamily="34" charset="0"/>
                <a:sym typeface="Helvetica"/>
              </a:rPr>
              <a:t>L’enseignant accueille les réponses des élèves : puis clique pour avoir l’animation8</a:t>
            </a:r>
            <a:endParaRPr lang="fr-FR" dirty="0">
              <a:latin typeface="Arial" panose="020B0604020202020204" pitchFamily="34" charset="0"/>
              <a:ea typeface="Calibri" panose="020F050202020403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ea typeface="Calibri" panose="020F0502020204030204" pitchFamily="34" charset="0"/>
                <a:cs typeface="Arial" panose="020B0604020202020204" pitchFamily="34" charset="0"/>
              </a:rPr>
              <a:t>Animation8 : « un crédit immobilier.. »</a:t>
            </a:r>
            <a:endParaRPr lang="fr-FR" baseline="0" dirty="0"/>
          </a:p>
          <a:p>
            <a:pPr marL="0" marR="0" indent="0" algn="l" defTabSz="914400" rtl="0" fontAlgn="auto" latinLnBrk="0" hangingPunct="0">
              <a:lnSpc>
                <a:spcPct val="100000"/>
              </a:lnSpc>
              <a:spcBef>
                <a:spcPts val="0"/>
              </a:spcBef>
              <a:spcAft>
                <a:spcPts val="0"/>
              </a:spcAft>
              <a:buClrTx/>
              <a:buSzTx/>
              <a:buFontTx/>
              <a:buNone/>
              <a:tabLst/>
            </a:pPr>
            <a:endParaRPr lang="fr-FR" baseline="0" dirty="0"/>
          </a:p>
          <a:p>
            <a:pPr marL="0" marR="0" indent="0" algn="l" defTabSz="914400" rtl="0" fontAlgn="auto" latinLnBrk="0" hangingPunct="0">
              <a:lnSpc>
                <a:spcPct val="100000"/>
              </a:lnSpc>
              <a:spcBef>
                <a:spcPts val="0"/>
              </a:spcBef>
              <a:spcAft>
                <a:spcPts val="0"/>
              </a:spcAft>
              <a:buClrTx/>
              <a:buSzTx/>
              <a:buFontTx/>
              <a:buNone/>
              <a:tabLst/>
            </a:pPr>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Cliquer sur la flèche pour lancer la vidéo.</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Celle-ci permet d’introduire la thématique.</a:t>
            </a:r>
            <a:r>
              <a:rPr lang="fr-FR" u="sng"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La Minute Cash : qu'est-ce qu'un taux d'intérêt ?» sur la chaine YouTube d’EDUCFI Banque de France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https://www.youtube.com/watch?v=8KWY33PTLUQ</a:t>
            </a:r>
            <a:r>
              <a:rPr lang="fr-FR"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spcAft>
                <a:spcPts val="0"/>
              </a:spcAft>
            </a:pPr>
            <a:endParaRPr lang="fr-FR" u="none" baseline="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ou sur</a:t>
            </a:r>
            <a:r>
              <a:rPr lang="fr-FR" baseline="0" dirty="0">
                <a:latin typeface="Arial" panose="020B0604020202020204" pitchFamily="34" charset="0"/>
                <a:ea typeface="Calibri" panose="020F0502020204030204" pitchFamily="34" charset="0"/>
                <a:cs typeface="Times New Roman" panose="02020603050405020304" pitchFamily="18" charset="0"/>
              </a:rPr>
              <a:t> la plateforme </a:t>
            </a:r>
            <a:r>
              <a:rPr lang="fr-FR" baseline="0" dirty="0" err="1">
                <a:latin typeface="Arial" panose="020B0604020202020204" pitchFamily="34" charset="0"/>
                <a:ea typeface="Calibri" panose="020F0502020204030204" pitchFamily="34" charset="0"/>
                <a:cs typeface="Times New Roman" panose="02020603050405020304" pitchFamily="18" charset="0"/>
              </a:rPr>
              <a:t>PodEduc</a:t>
            </a:r>
            <a:r>
              <a:rPr lang="fr-FR" baseline="0" dirty="0">
                <a:latin typeface="Arial" panose="020B0604020202020204" pitchFamily="34" charset="0"/>
                <a:ea typeface="Calibri" panose="020F0502020204030204" pitchFamily="34" charset="0"/>
                <a:cs typeface="Times New Roman" panose="02020603050405020304" pitchFamily="18" charset="0"/>
              </a:rPr>
              <a:t> (pour les agents de l’Education nationale) : </a:t>
            </a:r>
            <a:r>
              <a:rPr lang="fr-FR" sz="1200" i="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https://podeduc.apps.education.fr/video/68269-le-taux-dinteret/</a:t>
            </a:r>
            <a:endParaRPr lang="fr-FR" i="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73238" y="66675"/>
            <a:ext cx="3489325" cy="2617788"/>
          </a:xfrm>
        </p:spPr>
      </p:sp>
      <p:sp>
        <p:nvSpPr>
          <p:cNvPr id="3" name="Espace réservé des notes 2"/>
          <p:cNvSpPr>
            <a:spLocks noGrp="1"/>
          </p:cNvSpPr>
          <p:nvPr>
            <p:ph type="body" idx="1"/>
          </p:nvPr>
        </p:nvSpPr>
        <p:spPr>
          <a:xfrm>
            <a:off x="188640" y="2371031"/>
            <a:ext cx="6192688"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Objectifs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la notion de taux d’intérêt dans le contexte de l’épargne, ainsi que la notion de capitalisation des intérêts.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Qu’est-ce qu’un taux ?</a:t>
            </a:r>
            <a:r>
              <a:rPr lang="fr-FR" dirty="0">
                <a:latin typeface="Arial" panose="020B0604020202020204" pitchFamily="34" charset="0"/>
                <a:ea typeface="Calibri" panose="020F0502020204030204" pitchFamily="34" charset="0"/>
                <a:cs typeface="Arial" panose="020B0604020202020204" pitchFamily="34" charset="0"/>
              </a:rPr>
              <a:t> C’est un nombre qui exprime le rapport entre deux autres nombres. Un taux est souvent exprimé en pourcentage.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Que signifie intérêt ?</a:t>
            </a:r>
            <a:r>
              <a:rPr lang="fr-FR" dirty="0">
                <a:latin typeface="Arial" panose="020B0604020202020204" pitchFamily="34" charset="0"/>
                <a:ea typeface="Calibri" panose="020F0502020204030204" pitchFamily="34" charset="0"/>
                <a:cs typeface="Arial" panose="020B0604020202020204" pitchFamily="34" charset="0"/>
              </a:rPr>
              <a:t> C’est la somme qu’on reçoit en échange du prêt de l’argent à quelqu’un.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Le taux d’intérêt</a:t>
            </a:r>
            <a:r>
              <a:rPr lang="fr-FR" dirty="0">
                <a:latin typeface="Arial" panose="020B0604020202020204" pitchFamily="34" charset="0"/>
                <a:ea typeface="Calibri" panose="020F0502020204030204" pitchFamily="34" charset="0"/>
                <a:cs typeface="Arial" panose="020B0604020202020204" pitchFamily="34" charset="0"/>
              </a:rPr>
              <a:t> permet, quand quelqu’un prête de l’argent à quelqu’un d’autre, d’exprimer le prix de l’argent (ou son coût) en pourcentage.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Exemples de taux</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Si un joueur de basket réalise pour son équipe un panier une fois sur deux, on dit qu’il a un taux de réussite de 50 % dans ses tirs.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Si sur 100 élèves qui passent un examen, 80 le réussissent, on peut dire que le taux de réussite à cet examen est de 80 %.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Si le prix d’un objet est de 10 € et qu’il est soldé à 5 €, on peut dire que le taux de réduction est de 50 % car 5 est la moitié de 10.</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Un autre exemple de taux</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Exemple avec un crédit : Mme Limousin prête 6 000 € à M. Breton, en lui demandant de rembourser 6 300 €, c’est-à-dire 6 000 € qu’elle a prêtés (on dit « le principal » ou « le capital du prêt ») + 300 € qui sont le prix du prêt. Ces 300 € sont les intérêts rapportés par le prêt. Dans cet exemple, le taux d’intérêt du prêt de Mme Limousin est de 5 % (300/6000=0,05).</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la première question est affichée. L’enseignant peut poser cette question à ses élèves et recueillir leurs réponses.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 la réponse à la question. L’enseignant peut rapprocher les réponses des élèves et la proposition de la diapositive.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de l’énoncé de l’exercice à faire par les élèves.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Affichage de la réponse à la première question : </a:t>
            </a:r>
            <a:r>
              <a:rPr lang="fr-FR" b="1" dirty="0">
                <a:latin typeface="Arial" panose="020B0604020202020204" pitchFamily="34" charset="0"/>
                <a:ea typeface="Calibri" panose="020F0502020204030204" pitchFamily="34" charset="0"/>
                <a:cs typeface="Arial" panose="020B0604020202020204" pitchFamily="34" charset="0"/>
              </a:rPr>
              <a:t>204 €</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204 = 200 € placés + 4 € d’intérêts versés par la banque (0,02x200=4).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En effet, placer de l’argent à la banque, c’est comme le lui prêter. C’est pour cela que la banque verse des intérêts sur les placements que font ses clients chez elle.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affichage de la question « et au bout de deux ans ? »</a:t>
            </a: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5 : </a:t>
            </a:r>
            <a:r>
              <a:rPr lang="fr-FR" b="0" u="none" dirty="0">
                <a:latin typeface="Arial" panose="020B0604020202020204" pitchFamily="34" charset="0"/>
                <a:ea typeface="Calibri" panose="020F0502020204030204" pitchFamily="34" charset="0"/>
                <a:cs typeface="Arial" panose="020B0604020202020204" pitchFamily="34" charset="0"/>
              </a:rPr>
              <a:t>affichage des 3 propositions </a:t>
            </a: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6 </a:t>
            </a:r>
            <a:r>
              <a:rPr lang="fr-FR" dirty="0">
                <a:latin typeface="Arial" panose="020B0604020202020204" pitchFamily="34" charset="0"/>
                <a:ea typeface="Calibri" panose="020F0502020204030204" pitchFamily="34" charset="0"/>
                <a:cs typeface="Arial" panose="020B0604020202020204" pitchFamily="34" charset="0"/>
              </a:rPr>
              <a:t>:  la réponse à la seconde question : </a:t>
            </a:r>
            <a:r>
              <a:rPr lang="fr-FR" b="1" dirty="0">
                <a:latin typeface="Arial" panose="020B0604020202020204" pitchFamily="34" charset="0"/>
                <a:ea typeface="Calibri" panose="020F0502020204030204" pitchFamily="34" charset="0"/>
                <a:cs typeface="Arial" panose="020B0604020202020204" pitchFamily="34" charset="0"/>
              </a:rPr>
              <a:t>208,08 €.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En prenant l’hypothèse</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qu’il n’y a ni retrait ni alimentation du livret pendant ces deux années, le montant acquis sera la première année de 204 € et la deuxième année de 204 + 2% de 204 soit 208,08 €. C’est ce qu’on appelle « </a:t>
            </a:r>
            <a:r>
              <a:rPr lang="fr-FR" b="1" dirty="0">
                <a:latin typeface="Arial" panose="020B0604020202020204" pitchFamily="34" charset="0"/>
                <a:ea typeface="Calibri" panose="020F0502020204030204" pitchFamily="34" charset="0"/>
                <a:cs typeface="Arial" panose="020B0604020202020204" pitchFamily="34" charset="0"/>
              </a:rPr>
              <a:t>la capitalisation</a:t>
            </a:r>
            <a:r>
              <a:rPr lang="fr-FR" dirty="0">
                <a:latin typeface="Arial" panose="020B0604020202020204" pitchFamily="34" charset="0"/>
                <a:ea typeface="Calibri" panose="020F0502020204030204" pitchFamily="34" charset="0"/>
                <a:cs typeface="Arial" panose="020B0604020202020204" pitchFamily="34" charset="0"/>
              </a:rPr>
              <a:t> ». Dès qu’une somme d’argent est placée sur un compte produisant des intérêts, ils sont au fur et à mesure intégrés au capital et produisent à leur tour des intérêts. Pour expliquer simplement le résultat de la deuxième question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Les</a:t>
            </a:r>
            <a:r>
              <a:rPr lang="fr-FR" dirty="0">
                <a:latin typeface="Arial" panose="020B0604020202020204" pitchFamily="34" charset="0"/>
                <a:ea typeface="Arial" panose="020B0604020202020204" pitchFamily="34" charset="0"/>
                <a:cs typeface="Times New Roman" panose="02020603050405020304" pitchFamily="18" charset="0"/>
              </a:rPr>
              <a:t> 200 € de départ produisent toujours 4 € d’intérêts </a:t>
            </a:r>
            <a:r>
              <a:rPr lang="fr-FR" dirty="0">
                <a:latin typeface="Arial" panose="020B0604020202020204" pitchFamily="34" charset="0"/>
                <a:ea typeface="Times New Roman" panose="02020603050405020304" pitchFamily="18" charset="0"/>
                <a:cs typeface="Times New Roman" panose="02020603050405020304" pitchFamily="18" charset="0"/>
              </a:rPr>
              <a:t>la deuxième année,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Et </a:t>
            </a:r>
            <a:r>
              <a:rPr lang="fr-FR" dirty="0">
                <a:latin typeface="Arial" panose="020B0604020202020204" pitchFamily="34" charset="0"/>
                <a:ea typeface="Arial" panose="020B0604020202020204" pitchFamily="34" charset="0"/>
                <a:cs typeface="Times New Roman" panose="02020603050405020304" pitchFamily="18" charset="0"/>
              </a:rPr>
              <a:t>les 4 € d’intérêts gagnés la première année fabriquent à leur tour des intérêts : « Les intérêts fabriquent des intérêts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FR"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r>
              <a:rPr lang="fr-FR" b="1" u="sng" dirty="0">
                <a:latin typeface="Arial" panose="020B0604020202020204" pitchFamily="34" charset="0"/>
                <a:ea typeface="Calibri" panose="020F0502020204030204" pitchFamily="34" charset="0"/>
                <a:cs typeface="Arial" panose="020B0604020202020204" pitchFamily="34" charset="0"/>
              </a:rPr>
              <a:t>Animation 7 </a:t>
            </a:r>
            <a:r>
              <a:rPr lang="fr-FR" dirty="0">
                <a:latin typeface="Arial" panose="020B0604020202020204" pitchFamily="34" charset="0"/>
                <a:ea typeface="Calibri" panose="020F0502020204030204" pitchFamily="34" charset="0"/>
                <a:cs typeface="Arial" panose="020B0604020202020204" pitchFamily="34" charset="0"/>
              </a:rPr>
              <a:t>:  affichage de la partie Banque « lorsqu’elle vous prête… »</a:t>
            </a:r>
            <a:endParaRPr lang="fr-FR" dirty="0"/>
          </a:p>
          <a:p>
            <a:endParaRPr lang="fr-FR" dirty="0"/>
          </a:p>
          <a:p>
            <a:r>
              <a:rPr lang="fr-FR" b="1" u="sng" dirty="0"/>
              <a:t>//////////////////////////////////////////////////</a:t>
            </a:r>
          </a:p>
          <a:p>
            <a:endParaRPr lang="fr-FR" b="1" u="sng" dirty="0"/>
          </a:p>
          <a:p>
            <a:r>
              <a:rPr lang="fr-FR" b="1" u="sng" dirty="0"/>
              <a:t>Notions</a:t>
            </a:r>
            <a:r>
              <a:rPr lang="fr-FR" b="1" u="sng" baseline="0" dirty="0"/>
              <a:t> préliminaires  </a:t>
            </a:r>
            <a:r>
              <a:rPr lang="fr-FR" b="1" baseline="0" dirty="0"/>
              <a:t>: </a:t>
            </a:r>
          </a:p>
          <a:p>
            <a:r>
              <a:rPr lang="fr-FR" b="1" dirty="0"/>
              <a:t>Qu’est ce qu’un taux</a:t>
            </a:r>
            <a:r>
              <a:rPr lang="fr-FR" dirty="0"/>
              <a:t> ? C’est un nombre qui exprime le rapport entre deux autres nombres. Un</a:t>
            </a:r>
            <a:r>
              <a:rPr lang="fr-FR" baseline="0" dirty="0"/>
              <a:t> taux est souvent exprimé en pourcentage. </a:t>
            </a:r>
          </a:p>
          <a:p>
            <a:r>
              <a:rPr lang="fr-FR" b="1" u="sng" baseline="0" dirty="0"/>
              <a:t>L’essentiel :  </a:t>
            </a:r>
            <a:r>
              <a:rPr lang="fr-FR" b="1" baseline="0" dirty="0"/>
              <a:t>Le taux d’intérêt  </a:t>
            </a:r>
            <a:r>
              <a:rPr lang="fr-FR" baseline="0" dirty="0"/>
              <a:t>permet, quand quelqu’un prête de l’argent à quelqu’un d’autre, d’exprimer le prix de l’argent (ou son coût) en pourcentage. </a:t>
            </a:r>
            <a:endParaRPr lang="fr-FR" dirty="0"/>
          </a:p>
          <a:p>
            <a:pPr marL="0" marR="0" indent="0" defTabSz="914400" eaLnBrk="1" fontAlgn="auto" latinLnBrk="0" hangingPunct="1">
              <a:lnSpc>
                <a:spcPct val="100000"/>
              </a:lnSpc>
              <a:spcBef>
                <a:spcPts val="400"/>
              </a:spcBef>
              <a:spcAft>
                <a:spcPts val="0"/>
              </a:spcAft>
              <a:buClrTx/>
              <a:buSzTx/>
              <a:buFontTx/>
              <a:buNone/>
              <a:tabLst/>
              <a:defRPr/>
            </a:pPr>
            <a:endParaRPr lang="fr-FR" sz="1200" dirty="0">
              <a:solidFill>
                <a:srgbClr val="213B76"/>
              </a:solidFill>
              <a:latin typeface="Arial" pitchFamily="34" charset="0"/>
              <a:ea typeface="Arial"/>
              <a:cs typeface="Arial" pitchFamily="34" charset="0"/>
              <a:sym typeface="Arial"/>
            </a:endParaRPr>
          </a:p>
          <a:p>
            <a:pPr marL="0" marR="0" indent="0" defTabSz="914400" eaLnBrk="1" fontAlgn="auto" latinLnBrk="0" hangingPunct="1">
              <a:lnSpc>
                <a:spcPct val="100000"/>
              </a:lnSpc>
              <a:spcBef>
                <a:spcPts val="400"/>
              </a:spcBef>
              <a:spcAft>
                <a:spcPts val="0"/>
              </a:spcAft>
              <a:buClrTx/>
              <a:buSzTx/>
              <a:buFontTx/>
              <a:buNone/>
              <a:tabLst/>
              <a:defRPr/>
            </a:pPr>
            <a:endParaRPr lang="fr-FR" sz="1200" dirty="0">
              <a:solidFill>
                <a:srgbClr val="213B76"/>
              </a:solidFill>
              <a:latin typeface="Arial" pitchFamily="34" charset="0"/>
              <a:ea typeface="Arial"/>
              <a:cs typeface="Arial" pitchFamily="34" charset="0"/>
              <a:sym typeface="Arial"/>
            </a:endParaRPr>
          </a:p>
          <a:p>
            <a:pPr marL="0" marR="0" indent="0" defTabSz="914400" eaLnBrk="1" fontAlgn="auto" latinLnBrk="0" hangingPunct="1">
              <a:lnSpc>
                <a:spcPct val="100000"/>
              </a:lnSpc>
              <a:spcBef>
                <a:spcPts val="400"/>
              </a:spcBef>
              <a:spcAft>
                <a:spcPts val="0"/>
              </a:spcAft>
              <a:buClrTx/>
              <a:buSzTx/>
              <a:buFontTx/>
              <a:buNone/>
              <a:tabLst/>
              <a:defRPr/>
            </a:pPr>
            <a:r>
              <a:rPr lang="fr-FR" sz="1200" u="sng" dirty="0">
                <a:solidFill>
                  <a:srgbClr val="213B76"/>
                </a:solidFill>
                <a:latin typeface="Arial" pitchFamily="34" charset="0"/>
                <a:ea typeface="Arial"/>
                <a:cs typeface="Arial" pitchFamily="34" charset="0"/>
                <a:sym typeface="Arial"/>
              </a:rPr>
              <a:t>Exemple avec une épargne </a:t>
            </a:r>
            <a:r>
              <a:rPr lang="fr-FR" sz="1200" dirty="0">
                <a:solidFill>
                  <a:srgbClr val="213B76"/>
                </a:solidFill>
                <a:latin typeface="Arial" pitchFamily="34" charset="0"/>
                <a:ea typeface="Arial"/>
                <a:cs typeface="Arial" pitchFamily="34" charset="0"/>
                <a:sym typeface="Arial"/>
              </a:rPr>
              <a:t>: </a:t>
            </a:r>
          </a:p>
          <a:p>
            <a:r>
              <a:rPr lang="fr-FR" b="1" dirty="0"/>
              <a:t>Réponse à la question </a:t>
            </a:r>
            <a:r>
              <a:rPr lang="fr-FR" dirty="0"/>
              <a:t>: 204</a:t>
            </a:r>
            <a:r>
              <a:rPr lang="fr-FR" baseline="0" dirty="0"/>
              <a:t> €</a:t>
            </a:r>
            <a:endParaRPr lang="fr-FR" dirty="0"/>
          </a:p>
          <a:p>
            <a:r>
              <a:rPr lang="fr-FR" dirty="0"/>
              <a:t>Montant des intérêts</a:t>
            </a:r>
            <a:r>
              <a:rPr lang="fr-FR" baseline="0" dirty="0"/>
              <a:t> : 2% de 200€ = 4 €</a:t>
            </a:r>
            <a:endParaRPr lang="fr-FR" dirty="0"/>
          </a:p>
          <a:p>
            <a:r>
              <a:rPr lang="fr-FR" dirty="0"/>
              <a:t>204 = 200 euros placés + 4 euros</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204 et la deuxième année 204 + 2% de 204 ( soit 4,08 € ) =   208,08 €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a:solidFill>
                <a:srgbClr val="002060"/>
              </a:solidFill>
              <a:latin typeface="Arial"/>
              <a:ea typeface="Arial"/>
              <a:cs typeface="Arial"/>
              <a:sym typeface="Wingdings" panose="05000000000000000000" pitchFamily="2" charset="2"/>
            </a:endParaRPr>
          </a:p>
          <a:p>
            <a:r>
              <a:rPr lang="fr-FR" sz="1200" dirty="0">
                <a:latin typeface="+mn-lt"/>
                <a:ea typeface="+mn-ea"/>
                <a:cs typeface="+mn-cs"/>
                <a:sym typeface="Calibri"/>
              </a:rPr>
              <a:t>Une façon simple de leur expliquer pourquoi est de dire que les 200 euros de départ produisent toujours 4 euros d’intérêts mais qu’en plus, les 4 euros d’intérêts gagnés la première année fabriquent à leur tour des intérêts : « les intérêts fabriquent des intérêts ».</a:t>
            </a:r>
          </a:p>
          <a:p>
            <a:pPr marL="0" marR="0" indent="0" defTabSz="914400" eaLnBrk="1" fontAlgn="auto" latinLnBrk="0" hangingPunct="1">
              <a:lnSpc>
                <a:spcPct val="100000"/>
              </a:lnSpc>
              <a:spcBef>
                <a:spcPts val="400"/>
              </a:spcBef>
              <a:spcAft>
                <a:spcPts val="0"/>
              </a:spcAft>
              <a:buClrTx/>
              <a:buSzTx/>
              <a:buFontTx/>
              <a:buNone/>
              <a:tabLst/>
              <a:defRPr/>
            </a:pPr>
            <a:endParaRPr lang="fr-FR" sz="1200" dirty="0">
              <a:solidFill>
                <a:srgbClr val="213B76"/>
              </a:solidFill>
              <a:latin typeface="Arial" pitchFamily="34" charset="0"/>
              <a:ea typeface="Arial"/>
              <a:cs typeface="Arial" pitchFamily="34" charset="0"/>
              <a:sym typeface="Arial"/>
            </a:endParaRPr>
          </a:p>
          <a:p>
            <a:pPr marL="0" marR="0" indent="0" defTabSz="914400" eaLnBrk="1" fontAlgn="auto" latinLnBrk="0" hangingPunct="1">
              <a:lnSpc>
                <a:spcPct val="100000"/>
              </a:lnSpc>
              <a:spcBef>
                <a:spcPts val="400"/>
              </a:spcBef>
              <a:spcAft>
                <a:spcPts val="0"/>
              </a:spcAft>
              <a:buClrTx/>
              <a:buSzTx/>
              <a:buFontTx/>
              <a:buNone/>
              <a:tabLst/>
              <a:defRPr/>
            </a:pPr>
            <a:endParaRPr lang="fr-FR" sz="1200" u="sng" dirty="0">
              <a:solidFill>
                <a:srgbClr val="213B76"/>
              </a:solidFill>
              <a:latin typeface="Arial" pitchFamily="34" charset="0"/>
              <a:ea typeface="Arial"/>
              <a:cs typeface="Arial" pitchFamily="34" charset="0"/>
              <a:sym typeface="Arial"/>
            </a:endParaRPr>
          </a:p>
          <a:p>
            <a:pPr marL="0" marR="0" indent="0" defTabSz="914400" eaLnBrk="1" fontAlgn="auto" latinLnBrk="0" hangingPunct="1">
              <a:lnSpc>
                <a:spcPct val="100000"/>
              </a:lnSpc>
              <a:spcBef>
                <a:spcPts val="400"/>
              </a:spcBef>
              <a:spcAft>
                <a:spcPts val="0"/>
              </a:spcAft>
              <a:buClrTx/>
              <a:buSzTx/>
              <a:buFontTx/>
              <a:buNone/>
              <a:tabLst/>
              <a:defRPr/>
            </a:pPr>
            <a:r>
              <a:rPr lang="fr-FR" sz="1200" u="sng" dirty="0">
                <a:solidFill>
                  <a:srgbClr val="213B76"/>
                </a:solidFill>
                <a:latin typeface="Arial" pitchFamily="34" charset="0"/>
                <a:ea typeface="Arial"/>
                <a:cs typeface="Arial" pitchFamily="34" charset="0"/>
                <a:sym typeface="Arial"/>
              </a:rPr>
              <a:t>Exemple avec un</a:t>
            </a:r>
            <a:r>
              <a:rPr lang="fr-FR" sz="1200" u="sng" baseline="0" dirty="0">
                <a:solidFill>
                  <a:srgbClr val="213B76"/>
                </a:solidFill>
                <a:latin typeface="Arial" pitchFamily="34" charset="0"/>
                <a:ea typeface="Arial"/>
                <a:cs typeface="Arial" pitchFamily="34" charset="0"/>
                <a:sym typeface="Arial"/>
              </a:rPr>
              <a:t> crédit</a:t>
            </a:r>
            <a:r>
              <a:rPr lang="fr-FR" sz="1200" u="sng" dirty="0">
                <a:solidFill>
                  <a:srgbClr val="213B76"/>
                </a:solidFill>
                <a:latin typeface="Arial" pitchFamily="34" charset="0"/>
                <a:ea typeface="Arial"/>
                <a:cs typeface="Arial" pitchFamily="34" charset="0"/>
                <a:sym typeface="Arial"/>
              </a:rPr>
              <a:t> </a:t>
            </a:r>
            <a:r>
              <a:rPr lang="fr-FR" sz="1200" dirty="0">
                <a:solidFill>
                  <a:srgbClr val="213B76"/>
                </a:solidFill>
                <a:latin typeface="Arial" pitchFamily="34" charset="0"/>
                <a:ea typeface="Arial"/>
                <a:cs typeface="Arial" pitchFamily="34" charset="0"/>
                <a:sym typeface="Arial"/>
              </a:rPr>
              <a:t>: Si la banque prête de l’argent (crédit), on doit lui payer des intérêts.</a:t>
            </a:r>
          </a:p>
          <a:p>
            <a:pPr marL="0" indent="0" algn="just">
              <a:spcBef>
                <a:spcPts val="0"/>
              </a:spcBef>
              <a:buFontTx/>
              <a:buNone/>
              <a:defRPr b="1"/>
            </a:pPr>
            <a:r>
              <a:rPr lang="fr-FR" b="1" noProof="1"/>
              <a:t>Pour lancer la vidéo cliquer directement sur l’image ou sur le lien : https://www.youtube.com/watch?v=igz5xdjyaeU</a:t>
            </a:r>
          </a:p>
          <a:p>
            <a:pPr>
              <a:spcAft>
                <a:spcPts val="0"/>
              </a:spcAft>
            </a:pPr>
            <a:endParaRPr lang="fr-FR" b="1" noProof="1"/>
          </a:p>
        </p:txBody>
      </p:sp>
    </p:spTree>
    <p:extLst>
      <p:ext uri="{BB962C8B-B14F-4D97-AF65-F5344CB8AC3E}">
        <p14:creationId xmlns:p14="http://schemas.microsoft.com/office/powerpoint/2010/main" val="550106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Diapositive introductive du thème</a:t>
            </a: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Une vidéo sur le crédit est proposée ,  mais prendre d’abord le temps d’informer les élèves sur les aides financières auxquelles ils peuvent prétendre avant de travailler sur le financement par un crédit semble opportun.</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Cliquer sur la flèche pour lancer la vidéo</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Celle-ci permet d’introduire la thématique.</a:t>
            </a:r>
            <a:r>
              <a:rPr lang="fr-FR" u="sng"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Le </a:t>
            </a:r>
            <a:r>
              <a:rPr lang="fr-FR" dirty="0" err="1">
                <a:solidFill>
                  <a:srgbClr val="000000"/>
                </a:solidFill>
                <a:latin typeface="Arial" panose="020B0604020202020204" pitchFamily="34" charset="0"/>
                <a:ea typeface="Calibri" panose="020F0502020204030204" pitchFamily="34" charset="0"/>
                <a:cs typeface="Arial" panose="020B0604020202020204" pitchFamily="34" charset="0"/>
              </a:rPr>
              <a:t>crédit,pourquoi</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pas ?» sur la chaine YouTube de la Finance pour tous (IEFP) </a:t>
            </a:r>
            <a:r>
              <a:rPr lang="fr-FR" b="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https://www.youtube.com/watch?v=igz5xdjyaeU</a:t>
            </a:r>
            <a:r>
              <a:rPr lang="fr-FR" b="0" u="sng" dirty="0">
                <a:solidFill>
                  <a:srgbClr val="0000FF"/>
                </a:solidFill>
                <a:latin typeface="Arial" panose="020B0604020202020204" pitchFamily="34" charset="0"/>
                <a:ea typeface="Calibri" panose="020F0502020204030204" pitchFamily="34" charset="0"/>
                <a:cs typeface="Arial" panose="020B0604020202020204" pitchFamily="34" charset="0"/>
              </a:rPr>
              <a:t> </a:t>
            </a:r>
          </a:p>
          <a:p>
            <a:pPr>
              <a:spcAft>
                <a:spcPts val="0"/>
              </a:spcAft>
            </a:pPr>
            <a:endParaRPr lang="fr-FR" b="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ou sur</a:t>
            </a:r>
            <a:r>
              <a:rPr lang="fr-FR" baseline="0" dirty="0">
                <a:latin typeface="Arial" panose="020B0604020202020204" pitchFamily="34" charset="0"/>
                <a:ea typeface="Calibri" panose="020F0502020204030204" pitchFamily="34" charset="0"/>
                <a:cs typeface="Times New Roman" panose="02020603050405020304" pitchFamily="18" charset="0"/>
              </a:rPr>
              <a:t> la plateforme </a:t>
            </a:r>
            <a:r>
              <a:rPr lang="fr-FR" baseline="0" dirty="0" err="1">
                <a:latin typeface="Arial" panose="020B0604020202020204" pitchFamily="34" charset="0"/>
                <a:ea typeface="Calibri" panose="020F0502020204030204" pitchFamily="34" charset="0"/>
                <a:cs typeface="Times New Roman" panose="02020603050405020304" pitchFamily="18" charset="0"/>
              </a:rPr>
              <a:t>PodEduc</a:t>
            </a:r>
            <a:r>
              <a:rPr lang="fr-FR" baseline="0" dirty="0">
                <a:latin typeface="Arial" panose="020B0604020202020204" pitchFamily="34" charset="0"/>
                <a:ea typeface="Calibri" panose="020F0502020204030204" pitchFamily="34" charset="0"/>
                <a:cs typeface="Times New Roman" panose="02020603050405020304" pitchFamily="18" charset="0"/>
              </a:rPr>
              <a:t> (pour les agents de l’Education nationale) : </a:t>
            </a:r>
            <a:r>
              <a:rPr lang="fr-FR" sz="1200" i="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https://podeduc.apps.education.fr/video/68265-le-credit/</a:t>
            </a:r>
            <a:endParaRPr lang="fr-FR" i="0" dirty="0">
              <a:latin typeface="Arial" panose="020B060402020202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552504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6CCE0-6D23-FB8B-FBE1-9ECB916209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1EE38F-14D3-B8D3-DAFD-5CC5BC8EBC3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E72EC1-3783-0D6E-1803-545C02563698}"/>
              </a:ext>
            </a:extLst>
          </p:cNvPr>
          <p:cNvSpPr>
            <a:spLocks noGrp="1"/>
          </p:cNvSpPr>
          <p:nvPr>
            <p:ph type="body" idx="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ce qu’est un crédit et ses contraintes.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Deux synonymes pour « crédit » sont « emprunt » et « prêt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Les expressions « prendre un crédit », « souscrire un crédit », « emprunter de l’argent », « faire un prêt » sont équivalentes.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Un crédit a un coût : ce sont les intérêts qu’il faudra payer.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Il existe différents types de crédit, notamment :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crédit immobilier : pour acheter un appartement ou une maison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crédit à la consommation : pour acheter une voiture, de l’électro-ménager…</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découvert. Ce type de crédit a été abordé dans le thème 2 « Le compte bancaire ».</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Une personne adulte peut avoir besoin de souscrire un crédit dans certaines situations. Mais ce n’est pas anodin. La personne adulte doit avoir conscience qu’elle s’engage sur plusieurs années. Elle doit donc bien vérifier sa capacité à rembourser le crédit jusqu’au bout, après avoir fait son budget.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la première question est affichée. L’enseignant recueille les réponses des élèves. Il peut également leur demander des mots synonymes de crédit, ainsi que quelques exemples de types de crédit.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 la réponse à la question. L’enseignant peut rapprocher les réponses des élèves et la proposition de la diapositive.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de la deuxième question. L’enseignant recueille les réponses des élèves.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 à 7</a:t>
            </a:r>
            <a:r>
              <a:rPr lang="fr-FR" dirty="0">
                <a:latin typeface="Arial" panose="020B0604020202020204" pitchFamily="34" charset="0"/>
                <a:ea typeface="Calibri" panose="020F0502020204030204" pitchFamily="34" charset="0"/>
                <a:cs typeface="Arial" panose="020B0604020202020204" pitchFamily="34" charset="0"/>
              </a:rPr>
              <a:t> : Affichage progressif de la réponse permettant à l’enseignant d’apporter des explications sur chacune des parties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C’est un service payant. Je vais devoir rembourser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somme empruntée (le capital)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Symbole d’addition et icône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Les intérêts du crédit (la rémunération de l’organisme financier)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Les frais et assurance éventuels.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Il faut rembourser plus…</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Times New Roman" panose="02020603050405020304" pitchFamily="18" charset="0"/>
              </a:rPr>
              <a:t>Pour aller plus loin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En plus des intérêts, un crédit peut comporter d’autres frais (des commissions notamment, ou une assurance que la banque impose). Afin de pouvoir connaitre le coût « complet » d’un crédit et le comparer avec un autre, chaque offre de prêt indique le « </a:t>
            </a:r>
            <a:r>
              <a:rPr lang="fr-FR" b="1" dirty="0">
                <a:latin typeface="Arial" panose="020B0604020202020204" pitchFamily="34" charset="0"/>
                <a:ea typeface="Calibri" panose="020F0502020204030204" pitchFamily="34" charset="0"/>
                <a:cs typeface="Times New Roman" panose="02020603050405020304" pitchFamily="18" charset="0"/>
              </a:rPr>
              <a:t>taux annuel effectif global</a:t>
            </a:r>
            <a:r>
              <a:rPr lang="fr-FR" dirty="0">
                <a:latin typeface="Arial" panose="020B0604020202020204" pitchFamily="34" charset="0"/>
                <a:ea typeface="Calibri" panose="020F0502020204030204" pitchFamily="34" charset="0"/>
                <a:cs typeface="Times New Roman" panose="02020603050405020304" pitchFamily="18" charset="0"/>
              </a:rPr>
              <a:t> » (TAEG).  C’est un taux « tous frais obligatoires compris ». </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Il existe en France un </a:t>
            </a:r>
            <a:r>
              <a:rPr lang="fr-FR" b="1" dirty="0">
                <a:latin typeface="Arial" panose="020B0604020202020204" pitchFamily="34" charset="0"/>
                <a:ea typeface="Calibri" panose="020F0502020204030204" pitchFamily="34" charset="0"/>
                <a:cs typeface="Times New Roman" panose="02020603050405020304" pitchFamily="18" charset="0"/>
              </a:rPr>
              <a:t>taux d’usure</a:t>
            </a:r>
            <a:r>
              <a:rPr lang="fr-FR" dirty="0">
                <a:latin typeface="Arial" panose="020B0604020202020204" pitchFamily="34" charset="0"/>
                <a:ea typeface="Calibri" panose="020F0502020204030204" pitchFamily="34" charset="0"/>
                <a:cs typeface="Times New Roman" panose="02020603050405020304" pitchFamily="18" charset="0"/>
              </a:rPr>
              <a:t>, c’est-à-dire un taux publié par la Banque de France qu’une banque n’a pas le droit de dépasser pour facturer un crédit.</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Pour une même somme empruntée, </a:t>
            </a:r>
            <a:r>
              <a:rPr lang="fr-FR" b="1" dirty="0">
                <a:latin typeface="Arial" panose="020B0604020202020204" pitchFamily="34" charset="0"/>
                <a:ea typeface="Calibri" panose="020F0502020204030204" pitchFamily="34" charset="0"/>
                <a:cs typeface="Times New Roman" panose="02020603050405020304" pitchFamily="18" charset="0"/>
              </a:rPr>
              <a:t>plus le remboursement est étalé dans le temps, plus le crédit est cher</a:t>
            </a:r>
            <a:r>
              <a:rPr lang="fr-FR" dirty="0">
                <a:latin typeface="Arial" panose="020B0604020202020204" pitchFamily="34" charset="0"/>
                <a:ea typeface="Calibri" panose="020F0502020204030204" pitchFamily="34" charset="0"/>
                <a:cs typeface="Times New Roman" panose="02020603050405020304" pitchFamily="18" charset="0"/>
              </a:rPr>
              <a:t> (car plus le capital emprunté « a du temps » pour produire des intérêts).</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Lorsqu’une personne est </a:t>
            </a:r>
            <a:r>
              <a:rPr lang="fr-FR" b="1" dirty="0">
                <a:latin typeface="Arial" panose="020B0604020202020204" pitchFamily="34" charset="0"/>
                <a:ea typeface="Calibri" panose="020F0502020204030204" pitchFamily="34" charset="0"/>
                <a:cs typeface="Times New Roman" panose="02020603050405020304" pitchFamily="18" charset="0"/>
              </a:rPr>
              <a:t>surendettée</a:t>
            </a:r>
            <a:r>
              <a:rPr lang="fr-FR" dirty="0">
                <a:latin typeface="Arial" panose="020B0604020202020204" pitchFamily="34" charset="0"/>
                <a:ea typeface="Calibri" panose="020F0502020204030204" pitchFamily="34" charset="0"/>
                <a:cs typeface="Times New Roman" panose="02020603050405020304" pitchFamily="18" charset="0"/>
              </a:rPr>
              <a:t>,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La Banque de France assure le secrétariat des commissions de surendettement dans chaque département. La procédure est gratuite.</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Focus sur l’assurance emprunteur</a:t>
            </a:r>
            <a:r>
              <a:rPr lang="fr-FR" dirty="0">
                <a:latin typeface="Arial" panose="020B0604020202020204" pitchFamily="34" charset="0"/>
                <a:ea typeface="Calibri" panose="020F0502020204030204" pitchFamily="34" charset="0"/>
                <a:cs typeface="Times New Roman" panose="02020603050405020304" pitchFamily="18" charset="0"/>
              </a:rPr>
              <a:t> : lorsqu’on souscrit un crédit, la banque peut exiger une assurance qu’on appelle « assurance emprunteur ». Elle va prendre en charge le remboursement des mensualités à la place de l’emprunteur s’il ne rembourse pas à cause d’une maladie, perte d’emploi, décès… L’assurance emprunteur n’est pas obligatoire sauf pour un crédit immobilier. L’emprunteur est libre de choisir son assurance emprunteur (il n’est pas obligé de souscrire celle proposée par le prêteur si celle qu’il choisit présente des garanties équivalentes).</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p>
          <a:p>
            <a:endParaRPr lang="fr-FR" dirty="0"/>
          </a:p>
          <a:p>
            <a:endParaRPr lang="fr-FR" dirty="0"/>
          </a:p>
          <a:p>
            <a:endParaRPr lang="fr-FR" dirty="0"/>
          </a:p>
        </p:txBody>
      </p:sp>
    </p:spTree>
    <p:extLst>
      <p:ext uri="{BB962C8B-B14F-4D97-AF65-F5344CB8AC3E}">
        <p14:creationId xmlns:p14="http://schemas.microsoft.com/office/powerpoint/2010/main" val="303470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3736D-11F2-E998-BC74-129A0F9C57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2F67DC-02C9-18CF-4849-83DE82481B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05D03F-2E2E-411C-1184-0C348AF14589}"/>
              </a:ext>
            </a:extLst>
          </p:cNvPr>
          <p:cNvSpPr>
            <a:spLocks noGrp="1"/>
          </p:cNvSpPr>
          <p:nvPr>
            <p:ph type="body" idx="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la question est affichée. L’enseignant recueille les réponses des élèves.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 la réponse à la question. L’enseignant peut rapprocher les réponses des élèves et la proposition de la diapositive.</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pPr>
              <a:spcAft>
                <a:spcPts val="0"/>
              </a:spcAft>
            </a:pPr>
            <a:r>
              <a:rPr lang="fr-FR" b="1" u="sng" dirty="0">
                <a:latin typeface="Arial" panose="020B0604020202020204" pitchFamily="34" charset="0"/>
                <a:ea typeface="Calibri" panose="020F0502020204030204" pitchFamily="34" charset="0"/>
                <a:cs typeface="Times New Roman" panose="02020603050405020304" pitchFamily="18" charset="0"/>
              </a:rPr>
              <a:t>Pour aller plus loin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En plus des intérêts, un crédit peut comporter d’autres frais (des commissions notamment, ou une assurance que la banque impose). Afin de pouvoir connaitre le coût « complet » d’un crédit et le comparer avec un autre, chaque offre de prêt indique le « </a:t>
            </a:r>
            <a:r>
              <a:rPr lang="fr-FR" b="1" dirty="0">
                <a:latin typeface="Arial" panose="020B0604020202020204" pitchFamily="34" charset="0"/>
                <a:ea typeface="Calibri" panose="020F0502020204030204" pitchFamily="34" charset="0"/>
                <a:cs typeface="Times New Roman" panose="02020603050405020304" pitchFamily="18" charset="0"/>
              </a:rPr>
              <a:t>taux annuel effectif global</a:t>
            </a:r>
            <a:r>
              <a:rPr lang="fr-FR" dirty="0">
                <a:latin typeface="Arial" panose="020B0604020202020204" pitchFamily="34" charset="0"/>
                <a:ea typeface="Calibri" panose="020F0502020204030204" pitchFamily="34" charset="0"/>
                <a:cs typeface="Times New Roman" panose="02020603050405020304" pitchFamily="18" charset="0"/>
              </a:rPr>
              <a:t> » (TAEG).  C’est un taux « tous frais obligatoires compris ». </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Il existe en France un </a:t>
            </a:r>
            <a:r>
              <a:rPr lang="fr-FR" b="1" dirty="0">
                <a:latin typeface="Arial" panose="020B0604020202020204" pitchFamily="34" charset="0"/>
                <a:ea typeface="Calibri" panose="020F0502020204030204" pitchFamily="34" charset="0"/>
                <a:cs typeface="Times New Roman" panose="02020603050405020304" pitchFamily="18" charset="0"/>
              </a:rPr>
              <a:t>taux d’usure</a:t>
            </a:r>
            <a:r>
              <a:rPr lang="fr-FR" dirty="0">
                <a:latin typeface="Arial" panose="020B0604020202020204" pitchFamily="34" charset="0"/>
                <a:ea typeface="Calibri" panose="020F0502020204030204" pitchFamily="34" charset="0"/>
                <a:cs typeface="Times New Roman" panose="02020603050405020304" pitchFamily="18" charset="0"/>
              </a:rPr>
              <a:t>, c’est-à-dire un taux publié par la Banque de France qu’une banque n’a pas le droit de dépasser pour facturer un crédit.</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Pour une même somme empruntée, </a:t>
            </a:r>
            <a:r>
              <a:rPr lang="fr-FR" b="1" dirty="0">
                <a:latin typeface="Arial" panose="020B0604020202020204" pitchFamily="34" charset="0"/>
                <a:ea typeface="Calibri" panose="020F0502020204030204" pitchFamily="34" charset="0"/>
                <a:cs typeface="Times New Roman" panose="02020603050405020304" pitchFamily="18" charset="0"/>
              </a:rPr>
              <a:t>plus le remboursement est étalé dans le temps, plus le crédit est cher</a:t>
            </a:r>
            <a:r>
              <a:rPr lang="fr-FR" dirty="0">
                <a:latin typeface="Arial" panose="020B0604020202020204" pitchFamily="34" charset="0"/>
                <a:ea typeface="Calibri" panose="020F0502020204030204" pitchFamily="34" charset="0"/>
                <a:cs typeface="Times New Roman" panose="02020603050405020304" pitchFamily="18" charset="0"/>
              </a:rPr>
              <a:t> (car plus le capital emprunté « a du temps » pour produire des intérêts).</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Lorsqu’une personne est </a:t>
            </a:r>
            <a:r>
              <a:rPr lang="fr-FR" b="1" dirty="0">
                <a:latin typeface="Arial" panose="020B0604020202020204" pitchFamily="34" charset="0"/>
                <a:ea typeface="Calibri" panose="020F0502020204030204" pitchFamily="34" charset="0"/>
                <a:cs typeface="Times New Roman" panose="02020603050405020304" pitchFamily="18" charset="0"/>
              </a:rPr>
              <a:t>surendettée</a:t>
            </a:r>
            <a:r>
              <a:rPr lang="fr-FR" dirty="0">
                <a:latin typeface="Arial" panose="020B0604020202020204" pitchFamily="34" charset="0"/>
                <a:ea typeface="Calibri" panose="020F0502020204030204" pitchFamily="34" charset="0"/>
                <a:cs typeface="Times New Roman" panose="02020603050405020304" pitchFamily="18" charset="0"/>
              </a:rPr>
              <a:t>,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La Banque de France assure le secrétariat des commissions de surendettement dans chaque département. La procédure est gratuite.</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Focus sur l’assurance emprunteur</a:t>
            </a:r>
            <a:r>
              <a:rPr lang="fr-FR" dirty="0">
                <a:latin typeface="Arial" panose="020B0604020202020204" pitchFamily="34" charset="0"/>
                <a:ea typeface="Calibri" panose="020F0502020204030204" pitchFamily="34" charset="0"/>
                <a:cs typeface="Times New Roman" panose="02020603050405020304" pitchFamily="18" charset="0"/>
              </a:rPr>
              <a:t> : lorsqu’on souscrit un crédit, la banque peut exiger une assurance qu’on appelle « assurance emprunteur ». Elle va prendre en charge le remboursement des mensualités à la place de l’emprunteur s’il ne rembourse pas à cause d’une maladie, perte d’emploi, décès… L’assurance emprunteur n’est pas obligatoire sauf pour un crédit immobilier. L’emprunteur est libre de choisir son assurance emprunteur (il n’est pas obligé de souscrire celle proposée par le prêteur si celle qu’il choisit présente des garanties équivalentes).</a:t>
            </a:r>
          </a:p>
          <a:p>
            <a:endParaRPr lang="fr-FR" dirty="0"/>
          </a:p>
          <a:p>
            <a:endParaRPr lang="fr-FR" dirty="0"/>
          </a:p>
        </p:txBody>
      </p:sp>
    </p:spTree>
    <p:extLst>
      <p:ext uri="{BB962C8B-B14F-4D97-AF65-F5344CB8AC3E}">
        <p14:creationId xmlns:p14="http://schemas.microsoft.com/office/powerpoint/2010/main" val="3016354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fr-FR" b="1" u="sng" noProof="1"/>
              <a:t>On peut demander aux élèves à quels moyens de paiement ils pensent…</a:t>
            </a:r>
          </a:p>
          <a:p>
            <a:pPr>
              <a:spcBef>
                <a:spcPts val="0"/>
              </a:spcBef>
            </a:pPr>
            <a:endParaRPr lang="fr-FR" b="1" u="sng" noProof="1"/>
          </a:p>
          <a:p>
            <a:pPr>
              <a:spcBef>
                <a:spcPts val="0"/>
              </a:spcBef>
            </a:pPr>
            <a:endParaRPr lang="fr-FR" b="1" u="sng" noProof="1"/>
          </a:p>
          <a:p>
            <a:pPr marL="0" marR="0" lvl="0" indent="0" algn="just" defTabSz="914400" eaLnBrk="1" fontAlgn="auto" latinLnBrk="0" hangingPunct="1">
              <a:lnSpc>
                <a:spcPct val="100000"/>
              </a:lnSpc>
              <a:spcBef>
                <a:spcPts val="0"/>
              </a:spcBef>
              <a:spcAft>
                <a:spcPts val="0"/>
              </a:spcAft>
              <a:buClrTx/>
              <a:buSzTx/>
              <a:buFontTx/>
              <a:buNone/>
              <a:tabLst/>
              <a:defRPr/>
            </a:pPr>
            <a:r>
              <a:rPr lang="fr-FR" b="0" u="none" noProof="1"/>
              <a:t>Cliquer sur l’image ou sur le lien pour lancer la vidéo  qui introduit la thématique :</a:t>
            </a:r>
            <a:r>
              <a:rPr lang="fr-FR" sz="1200" i="0" u="sng" kern="1200" dirty="0">
                <a:solidFill>
                  <a:schemeClr val="tx1"/>
                </a:solidFill>
                <a:effectLst/>
                <a:latin typeface="+mn-lt"/>
                <a:ea typeface="+mn-ea"/>
                <a:cs typeface="+mn-cs"/>
                <a:hlinkClick r:id="rId3"/>
              </a:rPr>
              <a:t>https://podeduc.apps.education.fr/video/68287-les-moyens-de-paiement/</a:t>
            </a:r>
            <a:endParaRPr lang="fr-FR" i="0"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pPr>
            <a:endParaRPr lang="en-US" b="0" u="none" noProof="1"/>
          </a:p>
        </p:txBody>
      </p:sp>
    </p:spTree>
    <p:extLst>
      <p:ext uri="{BB962C8B-B14F-4D97-AF65-F5344CB8AC3E}">
        <p14:creationId xmlns:p14="http://schemas.microsoft.com/office/powerpoint/2010/main" val="330986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ce qu’est un budget et ses deux grandes composantes.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 budget est un outil permettant de connaitre sa situation financière actuelle et future ainsi que les dépenses et ressources passées. Il peut prendre diverses formes (feuille de papier, tableur, application sur smartphone ou sur le site de la banque, etc.).</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seul le titre est présent. L’enseignant peut poser la question « Qu’est-ce qu’un budget ? » et recueillir les réponses des collégiens.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Trois questions apparaissent ensuite les unes après les autres, ce qui permet à l’enseignant de reprendre en les structurant les réponses des élèves ou bien de stimuler et d’accompagner la participation des élèves.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t>
            </a:r>
            <a:r>
              <a:rPr lang="fr-FR" b="1" dirty="0">
                <a:latin typeface="Arial" panose="020B0604020202020204" pitchFamily="34" charset="0"/>
                <a:ea typeface="Calibri" panose="020F0502020204030204" pitchFamily="34" charset="0"/>
                <a:cs typeface="Arial" panose="020B0604020202020204" pitchFamily="34" charset="0"/>
              </a:rPr>
              <a:t>De quoi est-il composé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Il recense l’ensemble des ressources (ou recettes, ou revenus, ou rentrées d’argent) et des dépenses (ou charges) d’une personne ou d’un ménage.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Le budget permet de tracer ce qui « rentre » et ce qui « sort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aseline="0" noProof="0" dirty="0"/>
          </a:p>
        </p:txBody>
      </p:sp>
    </p:spTree>
    <p:extLst>
      <p:ext uri="{BB962C8B-B14F-4D97-AF65-F5344CB8AC3E}">
        <p14:creationId xmlns:p14="http://schemas.microsoft.com/office/powerpoint/2010/main" val="2086722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xfrm>
            <a:off x="1557338" y="138113"/>
            <a:ext cx="3632200" cy="2725737"/>
          </a:xfrm>
          <a:prstGeom prst="rect">
            <a:avLst/>
          </a:prstGeom>
        </p:spPr>
        <p:txBody>
          <a:bodyPr/>
          <a:lstStyle/>
          <a:p>
            <a:endParaRPr dirty="0"/>
          </a:p>
        </p:txBody>
      </p:sp>
      <p:sp>
        <p:nvSpPr>
          <p:cNvPr id="610" name="Shape 610"/>
          <p:cNvSpPr>
            <a:spLocks noGrp="1"/>
          </p:cNvSpPr>
          <p:nvPr>
            <p:ph type="body" sz="quarter" idx="1"/>
          </p:nvPr>
        </p:nvSpPr>
        <p:spPr>
          <a:xfrm>
            <a:off x="188640" y="3019103"/>
            <a:ext cx="6336704" cy="4466987"/>
          </a:xfrm>
          <a:prstGeom prst="rect">
            <a:avLst/>
          </a:prstGeom>
        </p:spPr>
        <p:txBody>
          <a:bodyPr/>
          <a:lstStyle/>
          <a:p>
            <a:r>
              <a:rPr lang="fr-FR" b="1" u="sng" dirty="0"/>
              <a:t>Objectifs de la diapositive</a:t>
            </a:r>
            <a:r>
              <a:rPr lang="fr-FR" dirty="0"/>
              <a:t> :</a:t>
            </a:r>
          </a:p>
          <a:p>
            <a:r>
              <a:rPr lang="fr-FR" dirty="0"/>
              <a:t>Présenter les pièces et les billets en euros et la notion de « cours légal ».</a:t>
            </a:r>
          </a:p>
          <a:p>
            <a:r>
              <a:rPr lang="fr-FR" dirty="0"/>
              <a:t> </a:t>
            </a:r>
          </a:p>
          <a:p>
            <a:r>
              <a:rPr lang="fr-FR" b="1" u="sng" dirty="0"/>
              <a:t>L’essentiel</a:t>
            </a:r>
            <a:r>
              <a:rPr lang="fr-FR" dirty="0"/>
              <a:t> : </a:t>
            </a:r>
          </a:p>
          <a:p>
            <a:r>
              <a:rPr lang="fr-FR" b="1" dirty="0"/>
              <a:t>L’euro</a:t>
            </a:r>
            <a:r>
              <a:rPr lang="fr-FR" dirty="0"/>
              <a:t> est la monnaie commune à 20 pays membres de la zone euro, avec la Croatie depuis le 1er janvier 2023.</a:t>
            </a:r>
          </a:p>
          <a:p>
            <a:r>
              <a:rPr lang="fr-FR" dirty="0"/>
              <a:t>Les pièces et les billets sont </a:t>
            </a:r>
            <a:r>
              <a:rPr lang="fr-FR" b="1" dirty="0"/>
              <a:t>pratiques</a:t>
            </a:r>
            <a:r>
              <a:rPr lang="fr-FR" dirty="0"/>
              <a:t> car ils permettent de réaliser facilement un paiement chez un commerçant ou entre particuliers par exemple. Ils sont </a:t>
            </a:r>
            <a:r>
              <a:rPr lang="fr-FR" b="1" dirty="0"/>
              <a:t>sûrs</a:t>
            </a:r>
            <a:r>
              <a:rPr lang="fr-FR" dirty="0"/>
              <a:t> car il est très difficile de les falsifier (cf. exercice sur les signes de sécurité sur la diapositive suivante).</a:t>
            </a:r>
          </a:p>
          <a:p>
            <a:r>
              <a:rPr lang="fr-FR" dirty="0"/>
              <a:t>Les pièces et les billets sont les seuls moyens de paiement à avoir « </a:t>
            </a:r>
            <a:r>
              <a:rPr lang="fr-FR" b="1" dirty="0"/>
              <a:t>cours légal</a:t>
            </a:r>
            <a:r>
              <a:rPr lang="fr-FR" dirty="0"/>
              <a:t> » : ils ne peuvent pas être refusés par un créancier ou un commerçant, excepté dans les cas suivants :</a:t>
            </a:r>
          </a:p>
          <a:p>
            <a:pPr lvl="0"/>
            <a:r>
              <a:rPr lang="fr-FR" dirty="0"/>
              <a:t>Les billets privés de cours légal – par exemple les anciens billets en francs – ne peuvent plus être utilisés.</a:t>
            </a:r>
          </a:p>
          <a:p>
            <a:pPr lvl="0"/>
            <a:r>
              <a:rPr lang="fr-FR" dirty="0"/>
              <a:t>Un vendeur n’est pas obligé d’accepter un paiement effectué avec plus de 50 pièces ou si le client ne peut pas faire l’appoint.</a:t>
            </a:r>
          </a:p>
          <a:p>
            <a:pPr lvl="0"/>
            <a:r>
              <a:rPr lang="fr-FR" dirty="0"/>
              <a:t>Il est interdit de payer en espèces un professionnel pour une transaction supérieure à 1 000 €. </a:t>
            </a:r>
          </a:p>
          <a:p>
            <a:r>
              <a:rPr lang="fr-FR" dirty="0"/>
              <a:t> </a:t>
            </a:r>
          </a:p>
          <a:p>
            <a:r>
              <a:rPr lang="fr-FR" b="1" u="sng" dirty="0"/>
              <a:t>Fonctionnement de la diapositive</a:t>
            </a:r>
            <a:r>
              <a:rPr lang="fr-FR" dirty="0"/>
              <a:t> :</a:t>
            </a:r>
          </a:p>
          <a:p>
            <a:r>
              <a:rPr lang="fr-FR" dirty="0"/>
              <a:t>À l’affichage de la diapositive, la première partie sur les billets et les pièces est affichée. L’enseignant peut demander aux élèves pourquoi les billets et les pièces sont pratiques et sûrs et comparer avec les éléments indiqués dans « L’essentiel ».</a:t>
            </a:r>
          </a:p>
          <a:p>
            <a:r>
              <a:rPr lang="fr-FR" b="1" u="sng" dirty="0"/>
              <a:t>Animation 1</a:t>
            </a:r>
            <a:r>
              <a:rPr lang="fr-FR" dirty="0"/>
              <a:t> : L’enseignant peut ensuite afficher les réponses : « pratique et sûr ».</a:t>
            </a:r>
          </a:p>
          <a:p>
            <a:pPr marL="0" marR="0" lvl="0" indent="0" defTabSz="914400" eaLnBrk="1" fontAlgn="auto" latinLnBrk="0" hangingPunct="1">
              <a:lnSpc>
                <a:spcPct val="100000"/>
              </a:lnSpc>
              <a:spcBef>
                <a:spcPts val="400"/>
              </a:spcBef>
              <a:spcAft>
                <a:spcPts val="0"/>
              </a:spcAft>
              <a:buClrTx/>
              <a:buSzTx/>
              <a:buFontTx/>
              <a:buNone/>
              <a:tabLst/>
              <a:defRPr/>
            </a:pPr>
            <a:r>
              <a:rPr lang="fr-FR" dirty="0"/>
              <a:t> </a:t>
            </a:r>
            <a:r>
              <a:rPr lang="fr-FR" b="1" u="sng" dirty="0"/>
              <a:t>Animation 2</a:t>
            </a:r>
            <a:r>
              <a:rPr lang="fr-FR" dirty="0"/>
              <a:t> : L’enseignant peut ensuite afficher la seconde partie sur la notion de cours légal et les exceptions à l’usage des pièces et des billets.</a:t>
            </a:r>
          </a:p>
          <a:p>
            <a:endParaRPr lang="fr-FR" dirty="0"/>
          </a:p>
          <a:p>
            <a:r>
              <a:rPr lang="fr-FR" b="1" u="sng" dirty="0"/>
              <a:t>Pour aller plus loin</a:t>
            </a:r>
            <a:r>
              <a:rPr lang="fr-FR" dirty="0"/>
              <a:t> :</a:t>
            </a:r>
          </a:p>
          <a:p>
            <a:r>
              <a:rPr lang="fr-FR" dirty="0"/>
              <a:t>Les pièces et billets en euros sont fabriqués par différents pays de la zone euro. C'est la Banque Centrale Européenne (BCE) qui fixe le nombre de billets et de pièces à fabriquer en fonction des besoins.</a:t>
            </a:r>
          </a:p>
          <a:p>
            <a:r>
              <a:rPr lang="fr-FR" dirty="0"/>
              <a:t>Une partie importante des billets en euros est fabriquée dans l’usine de la Banque de France du département du Puy-de-Dôme. On peut reconnaître le pays où a été imprimé un billet grâce à la première lettre devant la série de 10 chiffres imprimée au verso. Par exemple, la lettre U désigne l'imprimerie de la Banque de France.</a:t>
            </a:r>
          </a:p>
          <a:p>
            <a:r>
              <a:rPr lang="fr-FR" dirty="0"/>
              <a:t>Pour ce qui concerne les pièces, en France, c’est la Monnaie de Paris qui est chargée de la fabrication des pièces en euros (usine de Pessac en Gironde).</a:t>
            </a:r>
          </a:p>
          <a:p>
            <a:r>
              <a:rPr lang="fr-FR" dirty="0"/>
              <a:t> </a:t>
            </a:r>
          </a:p>
          <a:p>
            <a:r>
              <a:rPr lang="fr-FR" dirty="0"/>
              <a:t>Pour introduire la notion de Monnaie, lien vers la vidéo « L’euro» sur la chaine YouTube d’EDUCFI Banque de France </a:t>
            </a:r>
            <a:r>
              <a:rPr lang="fr-FR" u="sng" dirty="0">
                <a:hlinkClick r:id="rId3"/>
              </a:rPr>
              <a:t>http://www.youtube.com/watch?v=ZSjQuW0v5c8</a:t>
            </a:r>
            <a:r>
              <a:rPr lang="fr-FR" u="sng" dirty="0"/>
              <a:t>.</a:t>
            </a:r>
            <a:endParaRPr lang="fr-FR" dirty="0"/>
          </a:p>
          <a:p>
            <a:r>
              <a:rPr lang="fr-FR" dirty="0"/>
              <a:t> </a:t>
            </a:r>
          </a:p>
          <a:p>
            <a:endParaRPr lang="fr-FR" dirty="0"/>
          </a:p>
          <a:p>
            <a:endParaRPr lang="fr-FR" dirty="0"/>
          </a:p>
          <a:p>
            <a:pPr>
              <a:spcBef>
                <a:spcPts val="0"/>
              </a:spcBef>
            </a:pPr>
            <a:endParaRPr lang="en-US" noProof="1"/>
          </a:p>
          <a:p>
            <a:pPr>
              <a:spcBef>
                <a:spcPts val="0"/>
              </a:spcBef>
            </a:pPr>
            <a:endParaRPr lang="en-US" noProof="1"/>
          </a:p>
        </p:txBody>
      </p:sp>
    </p:spTree>
    <p:extLst>
      <p:ext uri="{BB962C8B-B14F-4D97-AF65-F5344CB8AC3E}">
        <p14:creationId xmlns:p14="http://schemas.microsoft.com/office/powerpoint/2010/main" val="3309867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xfrm>
            <a:off x="2276475" y="211138"/>
            <a:ext cx="2625725" cy="1968500"/>
          </a:xfrm>
          <a:prstGeom prst="rect">
            <a:avLst/>
          </a:prstGeom>
        </p:spPr>
        <p:txBody>
          <a:bodyPr/>
          <a:lstStyle/>
          <a:p>
            <a:endParaRPr dirty="0"/>
          </a:p>
        </p:txBody>
      </p:sp>
      <p:sp>
        <p:nvSpPr>
          <p:cNvPr id="634" name="Shape 634"/>
          <p:cNvSpPr>
            <a:spLocks noGrp="1"/>
          </p:cNvSpPr>
          <p:nvPr>
            <p:ph type="body" sz="quarter" idx="1"/>
          </p:nvPr>
        </p:nvSpPr>
        <p:spPr>
          <a:xfrm>
            <a:off x="476672" y="2371031"/>
            <a:ext cx="6048672"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Identifier les principaux signes de sécurité des billets.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Comment reconnaître un faux billet ? Si possible, prévoir un billet pour montrer aux élèves.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Touchez-le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Lorsque vous prenez un billet en main, il a un toucher que l’on ne retrouve pas avec un papier standard du commerce, un toucher dû au procédé de fabrication du papier et aux impressions qui lui seront appliquées pour en faire un billet. Savez-vous en quelle matière sont fabriqués les billets ? En coton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rugosité est particulière sur certaines zones du billet : sur la valeur faciale du billet (les gros chiffres en haut), sur le motif architectural, sur les marques à droite et à gauche du billet, sur sa bordure et enfin sur les initiales de la BCE à gauche du billet. </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Regardez-le</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filigrane : un portrait de la princesse Europe* ainsi que la valeur faciale du billet. La valeur du billet inscrite sur la face opposée du billet (par rapport à l’observateur) apparaît par transparence.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bande argentée comportant des hologrammes.</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Inclinez-le</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En bas à gauche du billet, au recto, sur la série Europe, on trouve une encre particulière. En inclinant le billet, elle passe du vert au bleu avec un effet roulant lumineux qui se déplace de bas en haut et de haut en bas.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On appelle la valeur du billet imprimée avec cette encre spéciale le « </a:t>
            </a:r>
            <a:r>
              <a:rPr lang="fr-FR" b="1" dirty="0">
                <a:latin typeface="Arial" panose="020B0604020202020204" pitchFamily="34" charset="0"/>
                <a:ea typeface="Times New Roman" panose="02020603050405020304" pitchFamily="18" charset="0"/>
                <a:cs typeface="Times New Roman" panose="02020603050405020304" pitchFamily="18" charset="0"/>
              </a:rPr>
              <a:t>nombre émeraude</a:t>
            </a:r>
            <a:r>
              <a:rPr lang="fr-FR" dirty="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Grâce aux signes de sécurité qui sont dans les billets, il y a </a:t>
            </a:r>
            <a:r>
              <a:rPr lang="fr-FR" b="1" dirty="0">
                <a:latin typeface="Arial" panose="020B0604020202020204" pitchFamily="34" charset="0"/>
                <a:ea typeface="Calibri" panose="020F0502020204030204" pitchFamily="34" charset="0"/>
                <a:cs typeface="Arial" panose="020B0604020202020204" pitchFamily="34" charset="0"/>
              </a:rPr>
              <a:t>très peu de faux billets en euros</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Attention, fabriquer de faux billets est interdit</a:t>
            </a:r>
            <a:r>
              <a:rPr lang="fr-FR" dirty="0">
                <a:latin typeface="Arial" panose="020B0604020202020204" pitchFamily="34" charset="0"/>
                <a:ea typeface="Calibri" panose="020F0502020204030204" pitchFamily="34" charset="0"/>
                <a:cs typeface="Arial" panose="020B0604020202020204" pitchFamily="34" charset="0"/>
              </a:rPr>
              <a:t> : sont considérées comme illicites les reproductions que le public pourrait confondre avec des billets en euros authentiques. Les sanctions encourues sont une amende pouvant s’élever jusqu’à 450 000 € et/ou une peine de prison pouvant aller jusqu’à 30 ans.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un billet de 20 euros est présenté, avec des cases entourées en rouge. L’enseignant peut utiliser la </a:t>
            </a:r>
            <a:r>
              <a:rPr lang="fr-FR" b="1" dirty="0">
                <a:latin typeface="Arial" panose="020B0604020202020204" pitchFamily="34" charset="0"/>
                <a:ea typeface="Calibri" panose="020F0502020204030204" pitchFamily="34" charset="0"/>
                <a:cs typeface="Arial" panose="020B0604020202020204" pitchFamily="34" charset="0"/>
              </a:rPr>
              <a:t>feuille d’exercice </a:t>
            </a:r>
            <a:r>
              <a:rPr lang="fr-FR" dirty="0">
                <a:latin typeface="Arial" panose="020B0604020202020204" pitchFamily="34" charset="0"/>
                <a:ea typeface="Calibri" panose="020F0502020204030204" pitchFamily="34" charset="0"/>
                <a:cs typeface="Arial" panose="020B0604020202020204" pitchFamily="34" charset="0"/>
              </a:rPr>
              <a:t>qui présente le même billet de 20 euros, avec 5 propositions à replacer par les élèves. Les animations suivantes replacent les propositions dans les bonnes cases.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Animations 1 à 5</a:t>
            </a:r>
            <a:r>
              <a:rPr lang="fr-FR" dirty="0">
                <a:latin typeface="Arial" panose="020B0604020202020204" pitchFamily="34" charset="0"/>
                <a:ea typeface="Calibri" panose="020F0502020204030204" pitchFamily="34" charset="0"/>
                <a:cs typeface="Arial" panose="020B0604020202020204" pitchFamily="34" charset="0"/>
              </a:rPr>
              <a:t> : les propositions sont affichées dans l’ordre suivant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Marques tactiles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Filigrane portrait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Fenêtre portrait dans l’hologramme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Hologramme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Nombre émeraude.</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Le faux billet doit obligatoirement être remis à la Banque de France ou à la police. Il n’est pas remboursé.</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Banque de France est le premier imprimeur de billets en euros et dispose de deux centres industriels en Auvergne : sa papeterie de Vic-le-Comte et son imprimerie de Chamalières. Elle assure également la surveillance de la qualité de la monnaie fiduciaire et procède au retrait des coupures en mauvais état.</a:t>
            </a:r>
          </a:p>
          <a:p>
            <a:pPr algn="just">
              <a:spcAft>
                <a:spcPts val="0"/>
              </a:spcAft>
            </a:pP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*Originaire de Tyr, une ville côtière du Sud-Liban, la princesse Europe (figure mythologique d'Europe, fille du roi phénicien du royaume de Tyr) se trouve sur les nouveaux billets de 20 € imprimés par la Banque centrale européenne (BCE). Une initiative qui rappelle les liens forts et les échanges ayant existé entre Orient et Occident.</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pPr>
              <a:spcBef>
                <a:spcPts val="0"/>
              </a:spcBef>
              <a:defRPr b="1"/>
            </a:pPr>
            <a:endParaRPr lang="en-US" b="1" u="sng" noProof="1"/>
          </a:p>
          <a:p>
            <a:pPr>
              <a:spcBef>
                <a:spcPts val="0"/>
              </a:spcBef>
              <a:defRPr b="1"/>
            </a:pPr>
            <a:endParaRPr lang="en-US" b="1" u="sng" noProof="1"/>
          </a:p>
        </p:txBody>
      </p:sp>
    </p:spTree>
    <p:extLst>
      <p:ext uri="{BB962C8B-B14F-4D97-AF65-F5344CB8AC3E}">
        <p14:creationId xmlns:p14="http://schemas.microsoft.com/office/powerpoint/2010/main" val="1935437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xfrm>
            <a:off x="2997200" y="138113"/>
            <a:ext cx="3560763" cy="2671762"/>
          </a:xfrm>
          <a:prstGeom prst="rect">
            <a:avLst/>
          </a:prstGeom>
        </p:spPr>
        <p:txBody>
          <a:bodyPr/>
          <a:lstStyle/>
          <a:p>
            <a:endParaRPr dirty="0"/>
          </a:p>
        </p:txBody>
      </p:sp>
      <p:sp>
        <p:nvSpPr>
          <p:cNvPr id="709" name="Shape 709"/>
          <p:cNvSpPr>
            <a:spLocks noGrp="1"/>
          </p:cNvSpPr>
          <p:nvPr>
            <p:ph type="body" sz="quarter" idx="1"/>
          </p:nvPr>
        </p:nvSpPr>
        <p:spPr>
          <a:xfrm>
            <a:off x="332656" y="2587055"/>
            <a:ext cx="6336704" cy="4466987"/>
          </a:xfrm>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Objectifs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Identifier les informations présentes sur une carte bancaire et adopter quelques bons comportements lors de son utilisation.</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0"/>
              </a:spcAft>
              <a:buClrTx/>
              <a:buSzTx/>
              <a:buFontTx/>
              <a:buNone/>
              <a:tabLst/>
              <a:defRPr/>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Il existe plusieurs types de carte bancaire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a:t>
            </a:r>
            <a:r>
              <a:rPr lang="fr-FR" b="1" dirty="0">
                <a:latin typeface="Arial" panose="020B0604020202020204" pitchFamily="34" charset="0"/>
                <a:ea typeface="Times New Roman" panose="02020603050405020304" pitchFamily="18" charset="0"/>
                <a:cs typeface="Times New Roman" panose="02020603050405020304" pitchFamily="18" charset="0"/>
              </a:rPr>
              <a:t>carte de retrait</a:t>
            </a:r>
            <a:r>
              <a:rPr lang="fr-FR" dirty="0">
                <a:latin typeface="Arial" panose="020B0604020202020204" pitchFamily="34" charset="0"/>
                <a:ea typeface="Times New Roman" panose="02020603050405020304" pitchFamily="18" charset="0"/>
                <a:cs typeface="Times New Roman" panose="02020603050405020304" pitchFamily="18" charset="0"/>
              </a:rPr>
              <a:t> (carte qui permet seulement de retirer de l’argent à un distributeur de billets).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a:t>
            </a:r>
            <a:r>
              <a:rPr lang="fr-FR" b="1" dirty="0">
                <a:latin typeface="Arial" panose="020B0604020202020204" pitchFamily="34" charset="0"/>
                <a:ea typeface="Times New Roman" panose="02020603050405020304" pitchFamily="18" charset="0"/>
                <a:cs typeface="Times New Roman" panose="02020603050405020304" pitchFamily="18" charset="0"/>
              </a:rPr>
              <a:t>carte de débit</a:t>
            </a:r>
            <a:r>
              <a:rPr lang="fr-FR" dirty="0">
                <a:latin typeface="Arial" panose="020B0604020202020204" pitchFamily="34" charset="0"/>
                <a:ea typeface="Times New Roman" panose="02020603050405020304" pitchFamily="18" charset="0"/>
                <a:cs typeface="Times New Roman" panose="02020603050405020304" pitchFamily="18" charset="0"/>
              </a:rPr>
              <a:t> (débit immédiat : la dépense est immédiatement débitée sur le compte). Certaines de ces cartes peuvent être à autorisation systématique, c’est-à-dire que le solde du compte est vérifié à chaque achat).</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a:t>
            </a:r>
            <a:r>
              <a:rPr lang="fr-FR" b="1" dirty="0">
                <a:latin typeface="Arial" panose="020B0604020202020204" pitchFamily="34" charset="0"/>
                <a:ea typeface="Times New Roman" panose="02020603050405020304" pitchFamily="18" charset="0"/>
                <a:cs typeface="Times New Roman" panose="02020603050405020304" pitchFamily="18" charset="0"/>
              </a:rPr>
              <a:t>carte de crédit</a:t>
            </a:r>
            <a:r>
              <a:rPr lang="fr-FR" dirty="0">
                <a:latin typeface="Arial" panose="020B0604020202020204" pitchFamily="34" charset="0"/>
                <a:ea typeface="Times New Roman" panose="02020603050405020304" pitchFamily="18" charset="0"/>
                <a:cs typeface="Times New Roman" panose="02020603050405020304" pitchFamily="18" charset="0"/>
              </a:rPr>
              <a:t> (débit différé : les dépenses sont regroupées et débitées en une seule fois à la fin du mois).</a:t>
            </a:r>
          </a:p>
          <a:p>
            <a:pPr marL="342900" lvl="0" indent="-342900">
              <a:spcAft>
                <a:spcPts val="0"/>
              </a:spcAft>
              <a:buFont typeface="Times New Roman" panose="02020603050405020304" pitchFamily="18" charset="0"/>
              <a:buChar char="-"/>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0" lvl="0" indent="0">
              <a:spcAft>
                <a:spcPts val="0"/>
              </a:spcAft>
              <a:buFont typeface="Times New Roman" panose="02020603050405020304" pitchFamily="18" charset="0"/>
              <a:buNone/>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 : </a:t>
            </a:r>
          </a:p>
          <a:p>
            <a:pPr marL="171450" indent="-171450">
              <a:spcAft>
                <a:spcPts val="0"/>
              </a:spcAft>
              <a:buFont typeface="Arial" panose="020B0604020202020204" pitchFamily="34" charset="0"/>
              <a:buChar char="•"/>
            </a:pPr>
            <a:r>
              <a:rPr lang="fr-FR" b="1" u="none" dirty="0">
                <a:latin typeface="Arial" panose="020B0604020202020204" pitchFamily="34" charset="0"/>
                <a:ea typeface="Calibri" panose="020F0502020204030204" pitchFamily="34" charset="0"/>
                <a:cs typeface="Arial" panose="020B0604020202020204" pitchFamily="34" charset="0"/>
              </a:rPr>
              <a:t>L’enseignant demande aux élèves quels types de cartes bancaires ils connaissent.</a:t>
            </a:r>
          </a:p>
          <a:p>
            <a:pPr marL="0" indent="0">
              <a:spcAft>
                <a:spcPts val="0"/>
              </a:spcAft>
              <a:buFont typeface="Arial" panose="020B0604020202020204" pitchFamily="34" charset="0"/>
              <a:buNone/>
            </a:pPr>
            <a:r>
              <a:rPr lang="fr-FR" b="0" u="none" dirty="0">
                <a:latin typeface="Arial" panose="020B0604020202020204" pitchFamily="34" charset="0"/>
                <a:ea typeface="Calibri" panose="020F0502020204030204" pitchFamily="34" charset="0"/>
                <a:cs typeface="Arial" panose="020B0604020202020204" pitchFamily="34" charset="0"/>
              </a:rPr>
              <a:t>Animation1 : affichage des trois réponses.</a:t>
            </a:r>
          </a:p>
          <a:p>
            <a:pPr marL="171450" indent="-171450">
              <a:spcAft>
                <a:spcPts val="0"/>
              </a:spcAft>
              <a:buFont typeface="Arial" panose="020B0604020202020204" pitchFamily="34" charset="0"/>
              <a:buChar char="•"/>
            </a:pPr>
            <a:r>
              <a:rPr lang="fr-FR" b="1" u="none" dirty="0">
                <a:latin typeface="Arial" panose="020B0604020202020204" pitchFamily="34" charset="0"/>
                <a:ea typeface="Calibri" panose="020F0502020204030204" pitchFamily="34" charset="0"/>
                <a:cs typeface="Arial" panose="020B0604020202020204" pitchFamily="34" charset="0"/>
              </a:rPr>
              <a:t>L’enseignant demande aux élèves  ce que permet de faire une carte de retrait.</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fr-FR" b="0" u="none" dirty="0">
                <a:latin typeface="Arial" panose="020B0604020202020204" pitchFamily="34" charset="0"/>
                <a:ea typeface="Calibri" panose="020F0502020204030204" pitchFamily="34" charset="0"/>
                <a:cs typeface="Arial" panose="020B0604020202020204" pitchFamily="34" charset="0"/>
              </a:rPr>
              <a:t>Animation2 : affichage de « </a:t>
            </a:r>
            <a:r>
              <a:rPr kumimoji="0" lang="fr-FR" sz="1200" b="0" i="0" u="none" strike="noStrike" cap="none" spc="0" normalizeH="0" baseline="0" dirty="0">
                <a:ln>
                  <a:noFill/>
                </a:ln>
                <a:solidFill>
                  <a:srgbClr val="000000"/>
                </a:solidFill>
                <a:effectLst/>
                <a:uFillTx/>
                <a:latin typeface="+mj-lt"/>
                <a:ea typeface="+mj-ea"/>
                <a:cs typeface="+mj-cs"/>
                <a:sym typeface="Helvetica"/>
              </a:rPr>
              <a:t>Valable que pour retirer des billets sur un distributeur »</a:t>
            </a:r>
          </a:p>
          <a:p>
            <a:pPr marL="171450" indent="-171450">
              <a:spcAft>
                <a:spcPts val="0"/>
              </a:spcAft>
              <a:buFont typeface="Arial" panose="020B0604020202020204" pitchFamily="34" charset="0"/>
              <a:buChar char="•"/>
            </a:pPr>
            <a:r>
              <a:rPr lang="fr-FR" b="1" u="none" dirty="0">
                <a:latin typeface="Arial" panose="020B0604020202020204" pitchFamily="34" charset="0"/>
                <a:ea typeface="Calibri" panose="020F0502020204030204" pitchFamily="34" charset="0"/>
                <a:cs typeface="Arial" panose="020B0604020202020204" pitchFamily="34" charset="0"/>
              </a:rPr>
              <a:t>L’enseignant demande aux élèves ce que permet de faire une carte de débit.</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fr-FR" b="0" u="none" dirty="0">
                <a:latin typeface="Arial" panose="020B0604020202020204" pitchFamily="34" charset="0"/>
                <a:ea typeface="Calibri" panose="020F0502020204030204" pitchFamily="34" charset="0"/>
                <a:cs typeface="Arial" panose="020B0604020202020204" pitchFamily="34" charset="0"/>
              </a:rPr>
              <a:t>Animation3 : affichage de « </a:t>
            </a:r>
            <a:r>
              <a:rPr kumimoji="0" lang="fr-FR" sz="1200" b="0" i="0" u="none" strike="noStrike" cap="none" spc="0" normalizeH="0" baseline="0" dirty="0">
                <a:ln>
                  <a:noFill/>
                </a:ln>
                <a:solidFill>
                  <a:srgbClr val="000000"/>
                </a:solidFill>
                <a:effectLst/>
                <a:uFillTx/>
                <a:latin typeface="+mj-lt"/>
                <a:ea typeface="+mj-ea"/>
                <a:cs typeface="+mj-cs"/>
                <a:sym typeface="Helvetica"/>
              </a:rPr>
              <a:t>Débits immédiats sur le compte bancaire »</a:t>
            </a:r>
          </a:p>
          <a:p>
            <a:pPr marL="171450" indent="-171450">
              <a:spcAft>
                <a:spcPts val="0"/>
              </a:spcAft>
              <a:buFont typeface="Arial" panose="020B0604020202020204" pitchFamily="34" charset="0"/>
              <a:buChar char="•"/>
            </a:pPr>
            <a:r>
              <a:rPr lang="fr-FR" b="1" u="none" dirty="0">
                <a:latin typeface="Arial" panose="020B0604020202020204" pitchFamily="34" charset="0"/>
                <a:ea typeface="Calibri" panose="020F0502020204030204" pitchFamily="34" charset="0"/>
                <a:cs typeface="Arial" panose="020B0604020202020204" pitchFamily="34" charset="0"/>
              </a:rPr>
              <a:t>L’enseignant demande aux élèves ce que permet de faire une carte de crédit.</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fr-FR" b="0" u="none" dirty="0">
                <a:latin typeface="Arial" panose="020B0604020202020204" pitchFamily="34" charset="0"/>
                <a:ea typeface="Calibri" panose="020F0502020204030204" pitchFamily="34" charset="0"/>
                <a:cs typeface="Arial" panose="020B0604020202020204" pitchFamily="34" charset="0"/>
              </a:rPr>
              <a:t>Animation4 : affichage de « </a:t>
            </a:r>
            <a:r>
              <a:rPr kumimoji="0" lang="fr-FR" sz="1200" b="0" i="0" u="none" strike="noStrike" cap="none" spc="0" normalizeH="0" baseline="0" dirty="0">
                <a:ln>
                  <a:noFill/>
                </a:ln>
                <a:solidFill>
                  <a:srgbClr val="000000"/>
                </a:solidFill>
                <a:effectLst/>
                <a:uFillTx/>
                <a:latin typeface="+mj-lt"/>
                <a:ea typeface="+mj-ea"/>
                <a:cs typeface="+mj-cs"/>
                <a:sym typeface="Helvetica"/>
              </a:rPr>
              <a:t>Débits différés sur le compte bancaire, en fin de mois »</a:t>
            </a:r>
          </a:p>
          <a:p>
            <a:pPr marL="0" lvl="0" indent="0">
              <a:spcAft>
                <a:spcPts val="0"/>
              </a:spcAft>
              <a:buFont typeface="Times New Roman" panose="02020603050405020304" pitchFamily="18" charset="0"/>
              <a:buNone/>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0" lvl="0" indent="0">
              <a:spcAft>
                <a:spcPts val="0"/>
              </a:spcAft>
              <a:buFont typeface="Times New Roman" panose="02020603050405020304" pitchFamily="18" charset="0"/>
              <a:buNone/>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La carte bancaire permet de retirer de l’argent d’un compte bancaire ou de payer un achat. </a:t>
            </a:r>
            <a:r>
              <a:rPr lang="fr-FR" b="1" dirty="0">
                <a:latin typeface="Arial" panose="020B0604020202020204" pitchFamily="34" charset="0"/>
                <a:ea typeface="Calibri" panose="020F0502020204030204" pitchFamily="34" charset="0"/>
                <a:cs typeface="Arial" panose="020B0604020202020204" pitchFamily="34" charset="0"/>
              </a:rPr>
              <a:t>Cet argent sera débité</a:t>
            </a:r>
            <a:r>
              <a:rPr lang="fr-FR" dirty="0">
                <a:latin typeface="Arial" panose="020B0604020202020204" pitchFamily="34" charset="0"/>
                <a:ea typeface="Calibri" panose="020F0502020204030204" pitchFamily="34" charset="0"/>
                <a:cs typeface="Arial" panose="020B0604020202020204" pitchFamily="34" charset="0"/>
              </a:rPr>
              <a:t> du compte bancaire : </a:t>
            </a:r>
            <a:r>
              <a:rPr lang="fr-FR" b="1" dirty="0">
                <a:latin typeface="Arial" panose="020B0604020202020204" pitchFamily="34" charset="0"/>
                <a:ea typeface="Calibri" panose="020F0502020204030204" pitchFamily="34" charset="0"/>
                <a:cs typeface="Arial" panose="020B0604020202020204" pitchFamily="34" charset="0"/>
              </a:rPr>
              <a:t>ce n’est donc pas une opération virtuelle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Certaines banques proposent, sous la responsabilité des parents, des cartes bancaires pour des mineurs (dès 10 ans) avec contrôle parental (paramétrage des plafonds de dépenses et de retraits, suivi par application), et certains achats peuvent être bloqués (tabac, alcool, jeux d’argent en ligne…).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noter que certaines banques proposent une carte bancaire gratuite et d’autres non ou les intègrent dans des packs de services bancaires payants.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defRPr u="sng">
                <a:solidFill>
                  <a:srgbClr val="002060"/>
                </a:solidFill>
              </a:defRPr>
            </a:pPr>
            <a:endParaRPr lang="en-US" u="none" noProof="1"/>
          </a:p>
          <a:p>
            <a:pPr>
              <a:spcBef>
                <a:spcPts val="0"/>
              </a:spcBef>
              <a:defRPr u="sng">
                <a:solidFill>
                  <a:srgbClr val="002060"/>
                </a:solidFill>
              </a:defRPr>
            </a:pPr>
            <a:endParaRPr lang="en-US" u="none" noProof="1"/>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xfrm>
            <a:off x="1844675" y="211138"/>
            <a:ext cx="3263900" cy="2447925"/>
          </a:xfrm>
          <a:prstGeom prst="rect">
            <a:avLst/>
          </a:prstGeom>
        </p:spPr>
        <p:txBody>
          <a:bodyPr/>
          <a:lstStyle/>
          <a:p>
            <a:endParaRPr dirty="0"/>
          </a:p>
        </p:txBody>
      </p:sp>
      <p:sp>
        <p:nvSpPr>
          <p:cNvPr id="709" name="Shape 709"/>
          <p:cNvSpPr>
            <a:spLocks noGrp="1"/>
          </p:cNvSpPr>
          <p:nvPr>
            <p:ph type="body" sz="quarter" idx="1"/>
          </p:nvPr>
        </p:nvSpPr>
        <p:spPr>
          <a:xfrm>
            <a:off x="332656" y="2803079"/>
            <a:ext cx="6192688" cy="4466987"/>
          </a:xfrm>
          <a:prstGeom prst="rect">
            <a:avLst/>
          </a:prstGeom>
        </p:spPr>
        <p:txBody>
          <a:bodyPr/>
          <a:lstStyle/>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Comment bien utiliser sa carte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Dès réception de sa carte, apposer sa signature au dos.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jamais conserver son code avec sa carte.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Lors d’un achat, vérifier le montant de la transaction qui s’affiche.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Conserver ses tickets de carte bancaire jusqu’à réception de son relevé de compte pour vérifier que les montants correspondent et qu’il n’y a pas eu de paiement frauduleux prélevé sur le compte.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Faire opposition rapidement en cas de perte ou de vol.</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une carte bancaire est présentée, avec des cases entourées en rouge. L’enseignant peut utiliser la </a:t>
            </a:r>
            <a:r>
              <a:rPr lang="fr-FR" b="1" dirty="0">
                <a:latin typeface="Arial" panose="020B0604020202020204" pitchFamily="34" charset="0"/>
                <a:ea typeface="Calibri" panose="020F0502020204030204" pitchFamily="34" charset="0"/>
                <a:cs typeface="Arial" panose="020B0604020202020204" pitchFamily="34" charset="0"/>
              </a:rPr>
              <a:t>feuille d’exercice </a:t>
            </a:r>
            <a:r>
              <a:rPr lang="fr-FR" dirty="0">
                <a:latin typeface="Arial" panose="020B0604020202020204" pitchFamily="34" charset="0"/>
                <a:ea typeface="Calibri" panose="020F0502020204030204" pitchFamily="34" charset="0"/>
                <a:cs typeface="Arial" panose="020B0604020202020204" pitchFamily="34" charset="0"/>
              </a:rPr>
              <a:t>qui présente la même carte bancaire, avec 5 propositions à replacer par les élèves. Les animations suivantes replacent les propositions dans les bonnes cases.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Animations 1 à 5</a:t>
            </a:r>
            <a:r>
              <a:rPr lang="fr-FR" dirty="0">
                <a:latin typeface="Arial" panose="020B0604020202020204" pitchFamily="34" charset="0"/>
                <a:ea typeface="Calibri" panose="020F0502020204030204" pitchFamily="34" charset="0"/>
                <a:cs typeface="Arial" panose="020B0604020202020204" pitchFamily="34" charset="0"/>
              </a:rPr>
              <a:t> : les propositions sont affichées dans l’ordre suivant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Puce électronique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Numéro de carte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Nom du titulaire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Date d’expiration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Signature et cryptogramme visuel.</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l’issue de l’animation, lorsque les propositions ont été replacées, l’enseignant peut demander aux élèves de lui citer quelques comportements recommandés lors de l’utilisation d’une carte bancaire.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L’enseignant peut ensuite afficher les réponses proposées dans la diapositive et les comparer avec celles des élèves. Il peut aussi afficher tout de suite les propositions et initier un dialogue avec ses élèves sur chacune des 4 propositions.</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En cas de vol ou de perte de sa carte bancaire, il faut faire opposition en appelant soit un numéro interbancaire disponible 7 jours sur 7, 24h/24, soit le numéro fourni par sa banque lors de la souscription de la carte, ou bien encore le numéro figurant sur les distributeurs de billets. À partir de l’opposition, la banque va rendre la carte et ses données inutilisables.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Toutes les opérations faites avant l’opposition sont à la charge du titulaire de la carte s'il a fait preuve de négligence grave notamment en ne conservant pas en sécurité son code confidentiel ou s’il a agi de façon frauduleuse en faisant par exemple une fausse déclaration de perte ou de vol.</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En revanche, toutes les opérations seront prises en charge par la banque si le code confidentiel n'a pas été utilisé, si la carte a été contrefaite ou détournée, et bien sûr pour les opérations faites après l'enregistrement de l'opposition.</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54</a:t>
            </a:fld>
            <a:endParaRPr lang="fr-FR" dirty="0"/>
          </a:p>
        </p:txBody>
      </p:sp>
      <p:sp>
        <p:nvSpPr>
          <p:cNvPr id="5" name="Espace réservé des notes 4"/>
          <p:cNvSpPr>
            <a:spLocks noGrp="1"/>
          </p:cNvSpPr>
          <p:nvPr>
            <p:ph type="body" sz="quarter" idx="1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ce qu’est un paiement sans contact.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Le paiement sans contact</a:t>
            </a:r>
            <a:r>
              <a:rPr lang="fr-FR" dirty="0">
                <a:latin typeface="Arial" panose="020B0604020202020204" pitchFamily="34" charset="0"/>
                <a:ea typeface="Calibri" panose="020F0502020204030204" pitchFamily="34" charset="0"/>
                <a:cs typeface="Arial" panose="020B0604020202020204" pitchFamily="34" charset="0"/>
              </a:rPr>
              <a:t> se fait par simple rapprochement d’une </a:t>
            </a:r>
            <a:r>
              <a:rPr lang="fr-FR" b="1" dirty="0">
                <a:latin typeface="Arial" panose="020B0604020202020204" pitchFamily="34" charset="0"/>
                <a:ea typeface="Calibri" panose="020F0502020204030204" pitchFamily="34" charset="0"/>
                <a:cs typeface="Arial" panose="020B0604020202020204" pitchFamily="34" charset="0"/>
              </a:rPr>
              <a:t>carte, d’un téléphone ou d’un objet connecté</a:t>
            </a:r>
            <a:r>
              <a:rPr lang="fr-FR" dirty="0">
                <a:latin typeface="Arial" panose="020B0604020202020204" pitchFamily="34" charset="0"/>
                <a:ea typeface="Calibri" panose="020F0502020204030204" pitchFamily="34" charset="0"/>
                <a:cs typeface="Arial" panose="020B0604020202020204" pitchFamily="34" charset="0"/>
              </a:rPr>
              <a:t> près de la borne d’un terminal de paiement. Le paiement par téléphone nécessite d’avoir un smartphone, un compte bancaire et une application sur son smartphone permettant de payer.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Technologie NFC</a:t>
            </a:r>
            <a:r>
              <a:rPr lang="fr-FR" dirty="0">
                <a:latin typeface="Arial" panose="020B0604020202020204" pitchFamily="34" charset="0"/>
                <a:ea typeface="Calibri" panose="020F0502020204030204" pitchFamily="34" charset="0"/>
                <a:cs typeface="Arial" panose="020B0604020202020204" pitchFamily="34" charset="0"/>
              </a:rPr>
              <a:t> (Near Field Communication) : c’est la technologie la plus utilisée pour les paiements sans contact. Elle permet à deux appareils ou deux objets (carte/terminal de paiement ou téléphone/terminal de paiement ou téléphone/téléphone, etc.) de communiquer entre eux en les approchant l'un de l'autre. Elle est utilisée pour le paiement sans contact par carte et pour la plupart des applications mobiles de paiement sans contact.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Sans</a:t>
            </a:r>
            <a:r>
              <a:rPr lang="fr-FR" dirty="0">
                <a:latin typeface="Arial" panose="020B0604020202020204" pitchFamily="34" charset="0"/>
                <a:ea typeface="Calibri" panose="020F0502020204030204" pitchFamily="34" charset="0"/>
                <a:cs typeface="Arial" panose="020B0604020202020204" pitchFamily="34" charset="0"/>
              </a:rPr>
              <a:t> </a:t>
            </a:r>
            <a:r>
              <a:rPr lang="fr-FR" b="1" dirty="0">
                <a:latin typeface="Arial" panose="020B0604020202020204" pitchFamily="34" charset="0"/>
                <a:ea typeface="Calibri" panose="020F0502020204030204" pitchFamily="34" charset="0"/>
                <a:cs typeface="Arial" panose="020B0604020202020204" pitchFamily="34" charset="0"/>
              </a:rPr>
              <a:t>authentification</a:t>
            </a:r>
            <a:r>
              <a:rPr lang="fr-FR" dirty="0">
                <a:latin typeface="Arial" panose="020B0604020202020204" pitchFamily="34" charset="0"/>
                <a:ea typeface="Calibri" panose="020F0502020204030204" pitchFamily="34" charset="0"/>
                <a:cs typeface="Arial" panose="020B0604020202020204" pitchFamily="34" charset="0"/>
              </a:rPr>
              <a:t> (code, empreinte digitale, reconnaissance faciale) : l’opération est simple et rapide, et personne ne peut voir le code. Il y a toutefois des plafonds à ce mode d’utilisation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Un </a:t>
            </a:r>
            <a:r>
              <a:rPr lang="fr-FR" b="1" dirty="0">
                <a:latin typeface="Arial" panose="020B0604020202020204" pitchFamily="34" charset="0"/>
                <a:ea typeface="Times New Roman" panose="02020603050405020304" pitchFamily="18" charset="0"/>
                <a:cs typeface="Times New Roman" panose="02020603050405020304" pitchFamily="18" charset="0"/>
              </a:rPr>
              <a:t>montant maximum pour payer sans contact</a:t>
            </a:r>
            <a:r>
              <a:rPr lang="fr-FR" dirty="0">
                <a:latin typeface="Arial" panose="020B0604020202020204" pitchFamily="34" charset="0"/>
                <a:ea typeface="Times New Roman" panose="02020603050405020304" pitchFamily="18" charset="0"/>
                <a:cs typeface="Times New Roman" panose="02020603050405020304" pitchFamily="18" charset="0"/>
              </a:rPr>
              <a:t> chez un commerçant (actuellement 50 € par achat)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Un nombre maximal de paiements sans contact consécutifs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Un montant maximal de paiements sans contact consécutifs.</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Avec authentification</a:t>
            </a:r>
            <a:r>
              <a:rPr lang="fr-FR" dirty="0">
                <a:latin typeface="Arial" panose="020B0604020202020204" pitchFamily="34" charset="0"/>
                <a:ea typeface="Calibri" panose="020F0502020204030204" pitchFamily="34" charset="0"/>
                <a:cs typeface="Arial" panose="020B0604020202020204" pitchFamily="34" charset="0"/>
              </a:rPr>
              <a:t>, ce sont les plafonds prévus dans le contrat de la carte bancaire qui s’appliquent.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En cas de vol</a:t>
            </a:r>
            <a:r>
              <a:rPr lang="fr-FR" dirty="0">
                <a:latin typeface="Arial" panose="020B0604020202020204" pitchFamily="34" charset="0"/>
                <a:ea typeface="Calibri" panose="020F0502020204030204" pitchFamily="34" charset="0"/>
                <a:cs typeface="Arial" panose="020B0604020202020204" pitchFamily="34" charset="0"/>
              </a:rPr>
              <a:t>, le voleur peut faire certains achats sur Internet ou payer sans contact dans la limite des plafonds. Pour éviter le vol, il faut porter sa carte ou son portable dans des endroits peu accessibles (pas dans la poche arrière de son pantalon par exemple). </a:t>
            </a:r>
            <a:r>
              <a:rPr lang="fr-FR" b="1" dirty="0">
                <a:latin typeface="Arial" panose="020B0604020202020204" pitchFamily="34" charset="0"/>
                <a:ea typeface="Calibri" panose="020F0502020204030204" pitchFamily="34" charset="0"/>
                <a:cs typeface="Arial" panose="020B0604020202020204" pitchFamily="34" charset="0"/>
              </a:rPr>
              <a:t>En cas de perte ou de vol, il faut faire immédiatement opposition</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À savoir</a:t>
            </a:r>
            <a:r>
              <a:rPr lang="fr-FR" dirty="0">
                <a:latin typeface="Arial" panose="020B0604020202020204" pitchFamily="34" charset="0"/>
                <a:ea typeface="Calibri" panose="020F0502020204030204" pitchFamily="34" charset="0"/>
                <a:cs typeface="Arial" panose="020B0604020202020204" pitchFamily="34" charset="0"/>
              </a:rPr>
              <a:t> : On peut demander à sa banque de désactiver la fonction sans contact de sa carte bancaire.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seule la question est présente. L’enseignant peut poser cette question à ses élèves et recueillir leurs réponses.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des trois principales caractéristiques.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des niveaux de protection de l’usager en fonction de l’utilisation ou non d’une technique d’authentification lors du paiement.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Affichage du montant des paiements sans contact en 2022.</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tabLst>
                <a:tab pos="1598295" algn="l"/>
              </a:tabLs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tabLst>
                <a:tab pos="1598295" algn="l"/>
              </a:tabLst>
            </a:pPr>
            <a:r>
              <a:rPr lang="fr-FR" dirty="0">
                <a:latin typeface="Arial" panose="020B0604020202020204" pitchFamily="34" charset="0"/>
                <a:ea typeface="Calibri" panose="020F0502020204030204" pitchFamily="34" charset="0"/>
                <a:cs typeface="Arial" panose="020B0604020202020204" pitchFamily="34" charset="0"/>
              </a:rPr>
              <a:t>Lien vers la vidéo </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La Minute Cash : payer avec son mobile » sur la chaine YouTube d’EDUCFI Banque de France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https://www.youtube.com/watch?v=yEuZCgp3Qi4</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tabLst>
                <a:tab pos="1598295" algn="l"/>
              </a:tabLst>
            </a:pP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Tree>
    <p:extLst>
      <p:ext uri="{BB962C8B-B14F-4D97-AF65-F5344CB8AC3E}">
        <p14:creationId xmlns:p14="http://schemas.microsoft.com/office/powerpoint/2010/main" val="2644723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Objectifs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ce qu’est un chèque et savoir le remplir.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Times New Roman" panose="02020603050405020304" pitchFamily="18" charset="0"/>
                <a:cs typeface="Arial" panose="020B0604020202020204" pitchFamily="34" charset="0"/>
              </a:rPr>
              <a:t>Un chèque permet de verser une somme d’argent à un particulier ou un professionnel. Le montant du chèque sera débité du compte bancaire de l’émetteur du chèque. Il faut donc s’assurer </a:t>
            </a:r>
            <a:r>
              <a:rPr lang="fr-FR" b="1" dirty="0">
                <a:latin typeface="Arial" panose="020B0604020202020204" pitchFamily="34" charset="0"/>
                <a:ea typeface="Times New Roman" panose="02020603050405020304" pitchFamily="18" charset="0"/>
                <a:cs typeface="Arial" panose="020B0604020202020204" pitchFamily="34" charset="0"/>
              </a:rPr>
              <a:t>d’avoir la somme suffisante sur son compte</a:t>
            </a:r>
            <a:r>
              <a:rPr lang="fr-FR" dirty="0">
                <a:latin typeface="Arial" panose="020B0604020202020204" pitchFamily="34" charset="0"/>
                <a:ea typeface="Times New Roman" panose="02020603050405020304" pitchFamily="18" charset="0"/>
                <a:cs typeface="Arial" panose="020B0604020202020204" pitchFamily="34" charset="0"/>
              </a:rPr>
              <a:t>, quand on fait le chèque et jusqu’à ce qu’il soit encaissé.</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Un chèque français n’est valable qu’en France. La durée de validité d’un chèque est d’</a:t>
            </a:r>
            <a:r>
              <a:rPr lang="fr-FR" b="1" dirty="0">
                <a:latin typeface="Arial" panose="020B0604020202020204" pitchFamily="34" charset="0"/>
                <a:ea typeface="Calibri" panose="020F0502020204030204" pitchFamily="34" charset="0"/>
                <a:cs typeface="Arial" panose="020B0604020202020204" pitchFamily="34" charset="0"/>
              </a:rPr>
              <a:t>un an, une semaine et un jour</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Times New Roman" panose="02020603050405020304" pitchFamily="18" charset="0"/>
                <a:cs typeface="Arial" panose="020B0604020202020204" pitchFamily="34" charset="0"/>
              </a:rPr>
              <a:t>Signer un chèque «</a:t>
            </a:r>
            <a:r>
              <a:rPr lang="fr-FR" b="1" dirty="0">
                <a:latin typeface="Arial" panose="020B0604020202020204" pitchFamily="34" charset="0"/>
                <a:ea typeface="Times New Roman" panose="02020603050405020304" pitchFamily="18" charset="0"/>
                <a:cs typeface="Arial" panose="020B0604020202020204" pitchFamily="34" charset="0"/>
              </a:rPr>
              <a:t> en blanc</a:t>
            </a:r>
            <a:r>
              <a:rPr lang="fr-FR" dirty="0">
                <a:latin typeface="Arial" panose="020B0604020202020204" pitchFamily="34" charset="0"/>
                <a:ea typeface="Times New Roman" panose="02020603050405020304" pitchFamily="18" charset="0"/>
                <a:cs typeface="Arial" panose="020B0604020202020204" pitchFamily="34" charset="0"/>
              </a:rPr>
              <a:t> » signifie signer un chèque sans écrire la somme ou sans mentionner le bénéficiaire. Si vous le faites, le risque est que la personne à qui vous le remettez ou qui vous le vole, inscrive le montant et le nom du bénéficiaire qu’elle veut sans vous consulter et que cela vous mette en difficulté. Il faut donc éviter de le faire.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seule la première question est présente. L’enseignant peut poser cette question à ses élèves et recueillir leurs réponses.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Affichage de la réponse.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de la seconde question. L’enseignant peut poser cette question à ses élèves et recueillir leurs réponses.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Affichage de la réponse.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Affichage de la troisième question.</a:t>
            </a: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5</a:t>
            </a:r>
            <a:r>
              <a:rPr lang="fr-FR" dirty="0">
                <a:latin typeface="Arial" panose="020B0604020202020204" pitchFamily="34" charset="0"/>
                <a:ea typeface="Calibri" panose="020F0502020204030204" pitchFamily="34" charset="0"/>
                <a:cs typeface="Arial" panose="020B0604020202020204" pitchFamily="34" charset="0"/>
              </a:rPr>
              <a:t> :  Affichage de  l’énoncé de l’exercice. . L’enseignant peut utiliser la </a:t>
            </a:r>
            <a:r>
              <a:rPr lang="fr-FR" b="1" dirty="0">
                <a:latin typeface="Arial" panose="020B0604020202020204" pitchFamily="34" charset="0"/>
                <a:ea typeface="Calibri" panose="020F0502020204030204" pitchFamily="34" charset="0"/>
                <a:cs typeface="Arial" panose="020B0604020202020204" pitchFamily="34" charset="0"/>
              </a:rPr>
              <a:t>feuille d’exercice </a:t>
            </a:r>
            <a:r>
              <a:rPr lang="fr-FR" dirty="0">
                <a:latin typeface="Arial" panose="020B0604020202020204" pitchFamily="34" charset="0"/>
                <a:ea typeface="Calibri" panose="020F0502020204030204" pitchFamily="34" charset="0"/>
                <a:cs typeface="Arial" panose="020B0604020202020204" pitchFamily="34" charset="0"/>
              </a:rPr>
              <a:t>qui contient un chèque non rempli, et le faire remplir par les élèves.  Sinon, il va à la diapositive suivante qui affiche le chèque vierge….</a:t>
            </a:r>
          </a:p>
          <a:p>
            <a:pPr>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en-US" u="none" noProof="1"/>
          </a:p>
          <a:p>
            <a:pPr>
              <a:spcAft>
                <a:spcPts val="0"/>
              </a:spcAft>
            </a:pPr>
            <a:endParaRPr lang="en-US" u="none" noProof="1"/>
          </a:p>
        </p:txBody>
      </p:sp>
    </p:spTree>
    <p:extLst>
      <p:ext uri="{BB962C8B-B14F-4D97-AF65-F5344CB8AC3E}">
        <p14:creationId xmlns:p14="http://schemas.microsoft.com/office/powerpoint/2010/main" val="4097816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Fonctionnement de la diapositive : </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L’énoncé de l’exercice et d’un chèque non rempli sont affichés.</a:t>
            </a:r>
          </a:p>
          <a:p>
            <a:pPr>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Les animations suivantes montrent comment remplir les différentes parties du chèque.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Le montant en lettres.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Le montant en chiffres. En cas de divergence entre le montant en chiffres et celui en lettres, c’est ce dernier qui compte.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Le nom du bénéficiaire, c’est-à-dire la personne à qui on donne le chèque pour la payer.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Le lieu .</a:t>
            </a:r>
          </a:p>
          <a:p>
            <a:pPr marL="0" marR="0" lvl="0" indent="0" defTabSz="914400" eaLnBrk="1" fontAlgn="auto" latinLnBrk="0" hangingPunct="1">
              <a:lnSpc>
                <a:spcPct val="100000"/>
              </a:lnSpc>
              <a:spcBef>
                <a:spcPts val="400"/>
              </a:spcBef>
              <a:spcAft>
                <a:spcPts val="0"/>
              </a:spcAft>
              <a:buClrTx/>
              <a:buSzTx/>
              <a:buFontTx/>
              <a:buNone/>
              <a:tabLst/>
              <a:defRPr/>
            </a:pPr>
            <a:r>
              <a:rPr lang="fr-FR" b="1" u="sng" dirty="0">
                <a:latin typeface="Arial" panose="020B0604020202020204" pitchFamily="34" charset="0"/>
                <a:ea typeface="Calibri" panose="020F0502020204030204" pitchFamily="34" charset="0"/>
                <a:cs typeface="Arial" panose="020B0604020202020204" pitchFamily="34" charset="0"/>
              </a:rPr>
              <a:t>Animation 5</a:t>
            </a:r>
            <a:r>
              <a:rPr lang="fr-FR" dirty="0">
                <a:latin typeface="Arial" panose="020B0604020202020204" pitchFamily="34" charset="0"/>
                <a:ea typeface="Calibri" panose="020F0502020204030204" pitchFamily="34" charset="0"/>
                <a:cs typeface="Arial" panose="020B0604020202020204" pitchFamily="34" charset="0"/>
              </a:rPr>
              <a:t> : La date . Le lieu et la date. Celle-ci permet de calculer la date limite de validité du chèque.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6</a:t>
            </a:r>
            <a:r>
              <a:rPr lang="fr-FR" dirty="0">
                <a:latin typeface="Arial" panose="020B0604020202020204" pitchFamily="34" charset="0"/>
                <a:ea typeface="Calibri" panose="020F0502020204030204" pitchFamily="34" charset="0"/>
                <a:cs typeface="Arial" panose="020B0604020202020204" pitchFamily="34" charset="0"/>
              </a:rPr>
              <a:t> : La signature. Seul le titulaire du compte peut signer.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Un chèque bancaire, c’est quoi ? » sur la chaine YouTube d’EDUCFI et de Dilemme-CRESUS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https://www.youtube.com/watch?v=uGfJTJzUzJw</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solidFill>
                  <a:srgbClr val="000000"/>
                </a:solidFill>
                <a:latin typeface="Arial" panose="020B0604020202020204" pitchFamily="34" charset="0"/>
                <a:ea typeface="Calibri" panose="020F0502020204030204" pitchFamily="34" charset="0"/>
                <a:cs typeface="Arial" panose="020B0604020202020204" pitchFamily="34" charset="0"/>
              </a:rPr>
              <a:t>Comment encaisser un chèque ?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Pour encaisser un chèque sur votre compte, vous devez mettre votre signature au dos du chèque (on parle « d’endos » ou « d’endosser ») pour pouvoir l’encaisser. Une fois que vous avez remis votre chèque à la banque, la banque en assure le traitement. Elle n’est pas tenue de faire l’avance des fonds, c’est-à-dire de créditer votre compte le jour du dépôt du chèque car il peut être rejeté plusieurs jours voire semaines après sa remise à l’encaissement, notamment si le solde du compte de l’émetteur du chèque n’est pas suffisant pour le payer (« </a:t>
            </a:r>
            <a:r>
              <a:rPr lang="fr-FR" b="1" dirty="0">
                <a:solidFill>
                  <a:srgbClr val="000000"/>
                </a:solidFill>
                <a:latin typeface="Arial" panose="020B0604020202020204" pitchFamily="34" charset="0"/>
                <a:ea typeface="Calibri" panose="020F0502020204030204" pitchFamily="34" charset="0"/>
                <a:cs typeface="Arial" panose="020B0604020202020204" pitchFamily="34" charset="0"/>
              </a:rPr>
              <a:t>chèque sans provision</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171450" indent="-171450">
              <a:spcBef>
                <a:spcPts val="0"/>
              </a:spcBef>
              <a:buSzPct val="100000"/>
              <a:buFont typeface="Arial" panose="020B0604020202020204" pitchFamily="34" charset="0"/>
              <a:buChar char="•"/>
              <a:defRPr u="sng"/>
            </a:pPr>
            <a:endParaRPr lang="en-US" u="none" noProof="1"/>
          </a:p>
          <a:p>
            <a:pPr marL="171450" indent="-171450">
              <a:spcBef>
                <a:spcPts val="0"/>
              </a:spcBef>
              <a:buSzPct val="100000"/>
              <a:buFont typeface="Arial" panose="020B0604020202020204" pitchFamily="34" charset="0"/>
              <a:buChar char="•"/>
              <a:defRPr u="sng"/>
            </a:pPr>
            <a:endParaRPr lang="en-US" u="none" noProof="1"/>
          </a:p>
        </p:txBody>
      </p:sp>
    </p:spTree>
    <p:extLst>
      <p:ext uri="{BB962C8B-B14F-4D97-AF65-F5344CB8AC3E}">
        <p14:creationId xmlns:p14="http://schemas.microsoft.com/office/powerpoint/2010/main" val="4097816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89363" y="211138"/>
            <a:ext cx="2552700" cy="1914525"/>
          </a:xfrm>
        </p:spPr>
      </p:sp>
      <p:sp>
        <p:nvSpPr>
          <p:cNvPr id="3" name="Espace réservé des notes 2"/>
          <p:cNvSpPr>
            <a:spLocks noGrp="1"/>
          </p:cNvSpPr>
          <p:nvPr>
            <p:ph type="body" idx="1"/>
          </p:nvPr>
        </p:nvSpPr>
        <p:spPr>
          <a:xfrm>
            <a:off x="260648" y="1362919"/>
            <a:ext cx="6192688"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Identifier les précautions à prendre lors des paiements par carte bancaire et par chèque.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Quelques précautions à prendre (liste non exhaustive)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Retraits au distributeur de billets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Composer le code à l’abri des regards indiscrets, en plaçant sa main au-dessus du clavier pour taper le code, et ne pas le communiquer.</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Préférer les distributeurs équipés de caméras de surveillance ou situés à l’intérieur des agences.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pas se laisser distraire par des inconnus au moment où on fait l’opération (cela peut être une technique pour faire diversion pendant qu’un complice va prendre les billets ou la carte).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Vérifier si l’appareil n’est pas altéré.</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Utilisation d’une carte bancaire :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Dès réception de sa carte, signer au dos.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 conserver dans un lieu sûr : ne pas la laisser dans son véhicule par exemple.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pas communiquer son code : ne pas l’écrire mais l’apprendre par cœur.</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pas prêter sa carte.</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Achats en ligne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pas stocker de coordonnées bancaires sur son ordinateur (numéro de carte, numéro de compte, Relevé d’Identité Bancaire, etc.), éviter de les transmettre par simple courriel.</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Vérifier que le site Internet est sécurisé (voir si un cadenas apparaît bien en bas de la fenêtre, si l’adresse commence par « https » (et non http), etc.</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S’assurer du sérieux du commerçant, vérifier que l’on est sur le bon site, lire attentivement les mentions légales du commerçant ainsi que ses conditions générales de vente.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jamais saisir son code confidentiel à 4 chiffres (celui utilisé en magasin) sur Internet.</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jamais répondre à un courriel, SMS, appel téléphonique ou autre invitation qui parait douteux. En particulier, ne jamais cliquer sur un lien inclus dans un message référençant un site bancaire.</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Paiement par chèque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Quand on reçoit un chèque de quelqu’un : vérifier l’identité du titulaire du chèque, être vigilant sur l’aspect du chèque (est-il raturé ? surchargé ? etc…).</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Quand on fait un chèque à quelqu’un, remplir systématiquement toutes les mentions (montant en chiffres et en lettres, date et lieu d’émission, bénéficiaire, signature).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Laisser traîner son chéquier expose au risque qu’on le vole et l’utilise frauduleusement. On note une recrudescence des arnaques sur les chèques actuellement.</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Ne pas encaisser de chèque pour le compte d’autrui. Il peut s’agir d’un chèque volé qui sera rejeté et débité de votre compte. Cette arnaque, dite </a:t>
            </a:r>
            <a:r>
              <a:rPr lang="fr-FR" b="1" dirty="0">
                <a:latin typeface="Arial" panose="020B0604020202020204" pitchFamily="34" charset="0"/>
                <a:ea typeface="Times New Roman" panose="02020603050405020304" pitchFamily="18" charset="0"/>
                <a:cs typeface="Times New Roman" panose="02020603050405020304" pitchFamily="18" charset="0"/>
              </a:rPr>
              <a:t>« fraude à la mule</a:t>
            </a:r>
            <a:r>
              <a:rPr lang="fr-FR" dirty="0">
                <a:latin typeface="Arial" panose="020B0604020202020204" pitchFamily="34" charset="0"/>
                <a:ea typeface="Times New Roman" panose="02020603050405020304" pitchFamily="18" charset="0"/>
                <a:cs typeface="Times New Roman" panose="02020603050405020304" pitchFamily="18" charset="0"/>
              </a:rPr>
              <a:t> », est courante.</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seule la question est présente. L’enseignant peut interroger les élèves sur des expériences vécues et/ou entendues. Les animations suivantes déroulent chaque sujet. L’enseignant peut faire le rapprochement entre les réponses des élèves et les propositions faites dans « L’essentiel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lors de retraits au distributeur.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en cas d’utilisation d’une carte bancaire.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lors d’achats en ligne.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en cas de paiement par chèque.</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L’icône BONUS en bas à droite de la diapositive permet de se déplacer directement sur la diapositive 62 qui précise les chiffres de la fraude sur les moyens de paiement. En cliquant à nouveau sur l’icône BONUS, on revient sur la diapositive 26.</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pPr lvl="1">
              <a:buFont typeface="Wingdings" panose="05000000000000000000" pitchFamily="2" charset="2"/>
              <a:buChar char="ü"/>
            </a:pPr>
            <a:endParaRPr lang="fr-FR"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pPr/>
              <a:t>57</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00213" y="355600"/>
            <a:ext cx="3417887" cy="2562225"/>
          </a:xfrm>
        </p:spPr>
      </p:sp>
      <p:sp>
        <p:nvSpPr>
          <p:cNvPr id="3" name="Espace réservé des notes 2"/>
          <p:cNvSpPr>
            <a:spLocks noGrp="1"/>
          </p:cNvSpPr>
          <p:nvPr>
            <p:ph type="body" idx="1"/>
          </p:nvPr>
        </p:nvSpPr>
        <p:spPr>
          <a:xfrm>
            <a:off x="332656" y="3235127"/>
            <a:ext cx="6192688"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Cliquer sur la flèche pour lancer la vidéo</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Celle-ci permet d’introduire la thématique.</a:t>
            </a:r>
            <a:r>
              <a:rPr lang="fr-FR" u="sng"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Lien vers la vidéo </a:t>
            </a: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 La Minute Cash : les arnaques» sur la chaine YouTube d’EDUCFI Banque de France </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https://www.youtube.com/watch?v=5OACJ9dWWfQ&amp;list=PL5s7tS3YwHhbtl8w-YaJfBxtWZjVbiQe9&amp;index=5</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Times New Roman" panose="02020603050405020304" pitchFamily="18" charset="0"/>
              </a:rPr>
              <a:t>ou sur</a:t>
            </a:r>
            <a:r>
              <a:rPr lang="fr-FR" baseline="0" dirty="0">
                <a:latin typeface="Arial" panose="020B0604020202020204" pitchFamily="34" charset="0"/>
                <a:ea typeface="Calibri" panose="020F0502020204030204" pitchFamily="34" charset="0"/>
                <a:cs typeface="Times New Roman" panose="02020603050405020304" pitchFamily="18" charset="0"/>
              </a:rPr>
              <a:t> la plateforme </a:t>
            </a:r>
            <a:r>
              <a:rPr lang="fr-FR" baseline="0" dirty="0" err="1">
                <a:latin typeface="Arial" panose="020B0604020202020204" pitchFamily="34" charset="0"/>
                <a:ea typeface="Calibri" panose="020F0502020204030204" pitchFamily="34" charset="0"/>
                <a:cs typeface="Times New Roman" panose="02020603050405020304" pitchFamily="18" charset="0"/>
              </a:rPr>
              <a:t>PodEduc</a:t>
            </a:r>
            <a:r>
              <a:rPr lang="fr-FR" baseline="0" dirty="0">
                <a:latin typeface="Arial" panose="020B0604020202020204" pitchFamily="34" charset="0"/>
                <a:ea typeface="Calibri" panose="020F0502020204030204" pitchFamily="34" charset="0"/>
                <a:cs typeface="Times New Roman" panose="02020603050405020304" pitchFamily="18" charset="0"/>
              </a:rPr>
              <a:t> (pour les agents de l’Education nationale) : </a:t>
            </a:r>
            <a:r>
              <a:rPr lang="fr-FR" sz="1200" i="0" u="sng" kern="1200" dirty="0">
                <a:solidFill>
                  <a:schemeClr val="tx1"/>
                </a:solidFill>
                <a:effectLst/>
                <a:latin typeface="+mn-lt"/>
                <a:ea typeface="+mn-ea"/>
                <a:cs typeface="+mn-cs"/>
                <a:hlinkClick r:id="rId4"/>
              </a:rPr>
              <a:t>https://podeduc.apps.education.fr/video/68267-les-arnaques/</a:t>
            </a:r>
            <a:endParaRPr lang="fr-FR" i="0" dirty="0">
              <a:latin typeface="Arial" panose="020B0604020202020204" pitchFamily="34" charset="0"/>
              <a:ea typeface="Calibri" panose="020F0502020204030204" pitchFamily="34" charset="0"/>
              <a:cs typeface="Times New Roman" panose="02020603050405020304" pitchFamily="18" charset="0"/>
            </a:endParaRPr>
          </a:p>
          <a:p>
            <a:pPr marL="0" lvl="1" indent="0">
              <a:buFont typeface="Wingdings" panose="05000000000000000000" pitchFamily="2" charset="2"/>
              <a:buNone/>
            </a:pPr>
            <a:endParaRPr lang="fr-FR"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pPr/>
              <a:t>58</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00213" y="355600"/>
            <a:ext cx="3417887" cy="2562225"/>
          </a:xfrm>
        </p:spPr>
      </p:sp>
      <p:sp>
        <p:nvSpPr>
          <p:cNvPr id="3" name="Espace réservé des notes 2"/>
          <p:cNvSpPr>
            <a:spLocks noGrp="1"/>
          </p:cNvSpPr>
          <p:nvPr>
            <p:ph type="body" idx="1"/>
          </p:nvPr>
        </p:nvSpPr>
        <p:spPr>
          <a:xfrm>
            <a:off x="332656" y="3235127"/>
            <a:ext cx="6192688" cy="4466987"/>
          </a:xfrm>
        </p:spPr>
        <p:txBody>
          <a:bodyPr/>
          <a:lstStyle/>
          <a:p>
            <a:pPr>
              <a:spcAft>
                <a:spcPts val="0"/>
              </a:spcAft>
            </a:pPr>
            <a:r>
              <a:rPr lang="fr-FR" sz="1100"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Acquérir quelques réflexes concernant certains messages ou publicités sur les réseaux sociaux.</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b="1" u="sng" dirty="0">
                <a:latin typeface="Arial" panose="020B0604020202020204" pitchFamily="34" charset="0"/>
                <a:ea typeface="Calibri" panose="020F0502020204030204" pitchFamily="34" charset="0"/>
                <a:cs typeface="Arial" panose="020B0604020202020204" pitchFamily="34" charset="0"/>
              </a:rPr>
              <a:t>L’essentiel</a:t>
            </a:r>
            <a:r>
              <a:rPr lang="fr-FR" sz="1100" dirty="0">
                <a:latin typeface="Arial" panose="020B0604020202020204" pitchFamily="34" charset="0"/>
                <a:ea typeface="Calibri" panose="020F0502020204030204" pitchFamily="34" charset="0"/>
                <a:cs typeface="Arial" panose="020B0604020202020204" pitchFamily="34" charset="0"/>
              </a:rPr>
              <a:t> :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Des propositions trop attrayantes sont diffusées chaque jour sur les réseaux sociaux (Facebook, Instagram, …), sur les messageries, par SMS, ou tout simplement sur des sites Internet licites et sérieux, via des publicités qui viennent s’incorporer dans l’écran (sans que ces sites maîtrisent ce phénomène).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Les escrocs ont des techniques pour appâter les personnes, tout en se montrant rassurants.</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100" dirty="0">
                <a:latin typeface="Arial" panose="020B0604020202020204" pitchFamily="34" charset="0"/>
                <a:ea typeface="Times New Roman" panose="02020603050405020304" pitchFamily="18" charset="0"/>
                <a:cs typeface="Times New Roman" panose="02020603050405020304" pitchFamily="18" charset="0"/>
              </a:rPr>
              <a:t>Telle publicité va proposer un placement en le comparant au livret A, ce qui induit spontanément une image rassurante, alors qu’il s’agit en réalité d’un placement risqué voire d’une arnaque pure et simple.</a:t>
            </a:r>
          </a:p>
          <a:p>
            <a:pPr marL="342900" lvl="0" indent="-342900">
              <a:spcAft>
                <a:spcPts val="0"/>
              </a:spcAft>
              <a:buFont typeface="Times New Roman" panose="02020603050405020304" pitchFamily="18" charset="0"/>
              <a:buChar char="-"/>
            </a:pPr>
            <a:r>
              <a:rPr lang="fr-FR" sz="1100" dirty="0">
                <a:latin typeface="Arial" panose="020B0604020202020204" pitchFamily="34" charset="0"/>
                <a:ea typeface="Times New Roman" panose="02020603050405020304" pitchFamily="18" charset="0"/>
                <a:cs typeface="Times New Roman" panose="02020603050405020304" pitchFamily="18" charset="0"/>
              </a:rPr>
              <a:t>Un message émanant soi-disant de votre banque et signalant une suspicion de fraude sur votre compte, vous demandant de cliquer sur un lien puis de saisir les coordonnées de votre carte de paiement. En réalité, les escrocs, qui peuvent construire une page de site Internet imitant celle de votre banque, veulent récupérer ces coordonnées pour effectuer des paiements qui seront débités sur votre compte. Or jamais votre banque ne vous demandera ce type d’informations (elle les a déjà).</a:t>
            </a: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b="1" dirty="0">
                <a:latin typeface="Arial" panose="020B0604020202020204" pitchFamily="34" charset="0"/>
                <a:ea typeface="Calibri" panose="020F0502020204030204" pitchFamily="34" charset="0"/>
                <a:cs typeface="Arial" panose="020B0604020202020204" pitchFamily="34" charset="0"/>
              </a:rPr>
              <a:t>Pour les élèves, deux messages à retenir</a:t>
            </a:r>
            <a:r>
              <a:rPr lang="fr-FR" sz="1100" dirty="0">
                <a:latin typeface="Arial" panose="020B0604020202020204" pitchFamily="34" charset="0"/>
                <a:ea typeface="Calibri" panose="020F0502020204030204" pitchFamily="34" charset="0"/>
                <a:cs typeface="Arial" panose="020B0604020202020204" pitchFamily="34" charset="0"/>
              </a:rPr>
              <a:t> :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100" dirty="0">
                <a:latin typeface="Arial" panose="020B0604020202020204" pitchFamily="34" charset="0"/>
                <a:ea typeface="Times New Roman" panose="02020603050405020304" pitchFamily="18" charset="0"/>
                <a:cs typeface="Times New Roman" panose="02020603050405020304" pitchFamily="18" charset="0"/>
              </a:rPr>
              <a:t>Se méfier des propositions trop belles pour être honnêtes et ne jamais communiquer ses coordonnées de carte bancaire sur Internet en réponse à un message qui les demande.</a:t>
            </a:r>
          </a:p>
          <a:p>
            <a:pPr marL="342900" lvl="0" indent="-342900">
              <a:spcAft>
                <a:spcPts val="0"/>
              </a:spcAft>
              <a:buFont typeface="Times New Roman" panose="02020603050405020304" pitchFamily="18" charset="0"/>
              <a:buChar char="-"/>
            </a:pPr>
            <a:r>
              <a:rPr lang="fr-FR" sz="1100" dirty="0">
                <a:latin typeface="Arial" panose="020B0604020202020204" pitchFamily="34" charset="0"/>
                <a:ea typeface="Times New Roman" panose="02020603050405020304" pitchFamily="18" charset="0"/>
                <a:cs typeface="Times New Roman" panose="02020603050405020304" pitchFamily="18" charset="0"/>
              </a:rPr>
              <a:t>En cas de doute, prendre son temps et se renseigner (par exemple, en cas de message supposé de sa banque, appeler celle-ci pour vérifier si elle est bien à l’origine du message).  </a:t>
            </a: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À l’affichage de la diapositive, l’avertissement est affiché. L’enseignant peut demander aux élèves à quoi il faut faire attention pour éviter de se faire arnaquer.</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b="1" u="sng" dirty="0">
                <a:latin typeface="Arial" panose="020B0604020202020204" pitchFamily="34" charset="0"/>
                <a:ea typeface="Calibri" panose="020F0502020204030204" pitchFamily="34" charset="0"/>
                <a:cs typeface="Arial" panose="020B0604020202020204" pitchFamily="34" charset="0"/>
              </a:rPr>
              <a:t>Animation 1 à 4</a:t>
            </a:r>
            <a:r>
              <a:rPr lang="fr-FR" sz="1100" dirty="0">
                <a:latin typeface="Arial" panose="020B0604020202020204" pitchFamily="34" charset="0"/>
                <a:ea typeface="Calibri" panose="020F0502020204030204" pitchFamily="34" charset="0"/>
                <a:cs typeface="Arial" panose="020B0604020202020204" pitchFamily="34" charset="0"/>
              </a:rPr>
              <a:t> : 4 types de messages suspects sont affichés l’un après l’autre. Ces propositions peuvent être comparées à celles formulées par les élèves.</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b="1" u="sng" dirty="0">
                <a:latin typeface="Arial" panose="020B0604020202020204" pitchFamily="34" charset="0"/>
                <a:ea typeface="Calibri" panose="020F0502020204030204" pitchFamily="34" charset="0"/>
                <a:cs typeface="Arial" panose="020B0604020202020204" pitchFamily="34" charset="0"/>
              </a:rPr>
              <a:t>Animation 5 </a:t>
            </a:r>
            <a:r>
              <a:rPr lang="fr-FR" sz="1100" dirty="0">
                <a:latin typeface="Arial" panose="020B0604020202020204" pitchFamily="34" charset="0"/>
                <a:ea typeface="Calibri" panose="020F0502020204030204" pitchFamily="34" charset="0"/>
                <a:cs typeface="Arial" panose="020B0604020202020204" pitchFamily="34" charset="0"/>
              </a:rPr>
              <a:t>: Affichage de l’avertissement final.</a:t>
            </a:r>
            <a:endParaRPr lang="fr-FR" sz="11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endParaRPr lang="fr-FR" sz="1100" dirty="0">
              <a:latin typeface="Arial" panose="020B0604020202020204" pitchFamily="34" charset="0"/>
              <a:ea typeface="Calibri" panose="020F0502020204030204" pitchFamily="34" charset="0"/>
              <a:cs typeface="Times New Roman" panose="02020603050405020304" pitchFamily="18" charset="0"/>
            </a:endParaRPr>
          </a:p>
          <a:p>
            <a:endParaRPr lang="fr-FR" sz="1100" dirty="0"/>
          </a:p>
          <a:p>
            <a:endParaRPr lang="fr-FR" sz="1100" dirty="0"/>
          </a:p>
          <a:p>
            <a:endParaRPr lang="fr-FR" sz="1100" dirty="0">
              <a:latin typeface="+mn-lt"/>
              <a:ea typeface="+mn-ea"/>
              <a:cs typeface="+mn-cs"/>
              <a:sym typeface="Calibri"/>
            </a:endParaRPr>
          </a:p>
          <a:p>
            <a:endParaRPr lang="fr-FR" sz="1100" dirty="0">
              <a:latin typeface="+mn-lt"/>
              <a:ea typeface="+mn-ea"/>
              <a:cs typeface="+mn-cs"/>
              <a:sym typeface="Calibri"/>
            </a:endParaRPr>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49C7144F-1390-4619-AABB-126A9C6CE3FE}" type="slidenum">
              <a:rPr lang="fr-FR" smtClean="0"/>
              <a:pPr/>
              <a:t>59</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6</a:t>
            </a:fld>
            <a:endParaRPr lang="fr-FR" dirty="0"/>
          </a:p>
        </p:txBody>
      </p:sp>
      <p:sp>
        <p:nvSpPr>
          <p:cNvPr id="5" name="Espace réservé des notes 4"/>
          <p:cNvSpPr>
            <a:spLocks noGrp="1"/>
          </p:cNvSpPr>
          <p:nvPr>
            <p:ph type="body" sz="quarter" idx="1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de la balance avec les deux composantes Ressources et Dépenses. La balance est équilibrée, ce qui permet d’introduire l’idée que les charges ne doivent pas dépasser les ressources</a:t>
            </a:r>
            <a:r>
              <a:rPr lang="fr-FR" b="1" dirty="0">
                <a:latin typeface="Arial" panose="020B0604020202020204" pitchFamily="34" charset="0"/>
                <a:ea typeface="Calibri" panose="020F0502020204030204" pitchFamily="34" charset="0"/>
                <a:cs typeface="Arial" panose="020B0604020202020204" pitchFamily="34" charset="0"/>
              </a:rPr>
              <a:t>.</a:t>
            </a:r>
            <a:endParaRPr lang="fr-FR" baseline="0" noProof="0" dirty="0"/>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 :</a:t>
            </a:r>
            <a:r>
              <a:rPr lang="fr-FR" dirty="0">
                <a:latin typeface="Arial" panose="020B0604020202020204" pitchFamily="34" charset="0"/>
                <a:ea typeface="Calibri" panose="020F0502020204030204" pitchFamily="34" charset="0"/>
                <a:cs typeface="Arial" panose="020B0604020202020204" pitchFamily="34" charset="0"/>
              </a:rPr>
              <a:t> </a:t>
            </a:r>
            <a:r>
              <a:rPr lang="fr-FR" b="1" dirty="0">
                <a:latin typeface="Arial" panose="020B0604020202020204" pitchFamily="34" charset="0"/>
                <a:ea typeface="Calibri" panose="020F0502020204030204" pitchFamily="34" charset="0"/>
                <a:cs typeface="Arial" panose="020B0604020202020204" pitchFamily="34" charset="0"/>
              </a:rPr>
              <a:t>Comment le construit-on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Pour établir un budget mensuel, on liste dans une colonne les rentrées d’argent (les ressources) et dans une autre colonne les dépenses (les charges). Ensuite on fait le total des deux colonnes et on calcule la différence entre ces deux colonnes. La différence s’appelle le solde.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 </a:t>
            </a:r>
            <a:r>
              <a:rPr lang="fr-FR" b="1" dirty="0">
                <a:latin typeface="Arial" panose="020B0604020202020204" pitchFamily="34" charset="0"/>
                <a:ea typeface="Calibri" panose="020F0502020204030204" pitchFamily="34" charset="0"/>
                <a:cs typeface="Arial" panose="020B0604020202020204" pitchFamily="34" charset="0"/>
              </a:rPr>
              <a:t>Pourquoi faire son budget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Pour :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Mieux gérer son argent (ses ressources).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Maîtriser ses dépenses.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Connaître sa situation financière, avoir une vision d’ensemble de la façon dont on dépense son argent.</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Planifier des projets.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En cas de difficultés à faire face à des dépenses, se poser des questions sur la manière dont on peut gérer son argent au quotidien.</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Construire un budget permet d’anticiper les imprévus</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p>
          <a:p>
            <a:endParaRPr lang="fr-FR" dirty="0"/>
          </a:p>
        </p:txBody>
      </p:sp>
    </p:spTree>
    <p:extLst>
      <p:ext uri="{BB962C8B-B14F-4D97-AF65-F5344CB8AC3E}">
        <p14:creationId xmlns:p14="http://schemas.microsoft.com/office/powerpoint/2010/main" val="2877164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60</a:t>
            </a:fld>
            <a:endParaRPr lang="fr-FR" dirty="0"/>
          </a:p>
        </p:txBody>
      </p:sp>
      <p:sp>
        <p:nvSpPr>
          <p:cNvPr id="5" name="Espace réservé des notes 4"/>
          <p:cNvSpPr>
            <a:spLocks noGrp="1"/>
          </p:cNvSpPr>
          <p:nvPr>
            <p:ph type="body" sz="quarter" idx="1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 </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Présenter la stratégie d’éducation financière pilotée par la Banque de France.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La stratégie d’éducation économique, budgétaire et financière (EDUCFI) </a:t>
            </a:r>
            <a:r>
              <a:rPr lang="fr-FR" dirty="0">
                <a:latin typeface="Arial" panose="020B0604020202020204" pitchFamily="34" charset="0"/>
                <a:ea typeface="Calibri" panose="020F0502020204030204" pitchFamily="34" charset="0"/>
                <a:cs typeface="Arial" panose="020B0604020202020204" pitchFamily="34" charset="0"/>
              </a:rPr>
              <a:t>a été lancée en France en 2016. Une stratégie comparable existe dans 70 pays.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L’ambition est la suivante : dans un monde où les produits et services financiers sont plus diversifiés et plus complexes qu’avant, où la numérisation (digitalisation) rend certaines opérations plus simples mais peut aussi engendrer des risques, il est important que chacun ait des notions de base et des réflexes en matière de gestion budgétaire, comptes bancaires, moyens de paiement, épargne, assurance, crédit, prévention des arnaques. Car chacun est ou sera confronté à ces problématiques.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L’éducation économique, budgétaire et financière consiste à apporter des </a:t>
            </a:r>
            <a:r>
              <a:rPr lang="fr-FR" b="1" dirty="0">
                <a:latin typeface="Arial" panose="020B0604020202020204" pitchFamily="34" charset="0"/>
                <a:ea typeface="Calibri" panose="020F0502020204030204" pitchFamily="34" charset="0"/>
                <a:cs typeface="Arial" panose="020B0604020202020204" pitchFamily="34" charset="0"/>
              </a:rPr>
              <a:t>informations neutres – ni commerciales ni politiques –, fiables, simples, pratiques</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La Banque de France</a:t>
            </a:r>
            <a:r>
              <a:rPr lang="fr-FR" dirty="0">
                <a:latin typeface="Arial" panose="020B0604020202020204" pitchFamily="34" charset="0"/>
                <a:ea typeface="Calibri" panose="020F0502020204030204" pitchFamily="34" charset="0"/>
                <a:cs typeface="Arial" panose="020B0604020202020204" pitchFamily="34" charset="0"/>
              </a:rPr>
              <a:t>,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L’Éducation nationale et la Banque de France coopèrent étroitement pour les actions auprès des élèves. Une convention de partenariat existe dans chaque académie.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Outre le passeport d’éducation budgétaire et financière, des </a:t>
            </a:r>
            <a:r>
              <a:rPr lang="fr-FR" b="1" dirty="0">
                <a:latin typeface="Arial" panose="020B0604020202020204" pitchFamily="34" charset="0"/>
                <a:ea typeface="Calibri" panose="020F0502020204030204" pitchFamily="34" charset="0"/>
                <a:cs typeface="Arial" panose="020B0604020202020204" pitchFamily="34" charset="0"/>
              </a:rPr>
              <a:t>ressources</a:t>
            </a:r>
            <a:r>
              <a:rPr lang="fr-FR" dirty="0">
                <a:latin typeface="Arial" panose="020B0604020202020204" pitchFamily="34" charset="0"/>
                <a:ea typeface="Calibri" panose="020F0502020204030204" pitchFamily="34" charset="0"/>
                <a:cs typeface="Arial" panose="020B0604020202020204" pitchFamily="34" charset="0"/>
              </a:rPr>
              <a:t> </a:t>
            </a:r>
            <a:r>
              <a:rPr lang="fr-FR" b="1" dirty="0">
                <a:latin typeface="Arial" panose="020B0604020202020204" pitchFamily="34" charset="0"/>
                <a:ea typeface="Calibri" panose="020F0502020204030204" pitchFamily="34" charset="0"/>
                <a:cs typeface="Arial" panose="020B0604020202020204" pitchFamily="34" charset="0"/>
              </a:rPr>
              <a:t>EDUSCOL</a:t>
            </a:r>
            <a:r>
              <a:rPr lang="fr-FR" dirty="0">
                <a:latin typeface="Arial" panose="020B0604020202020204" pitchFamily="34" charset="0"/>
                <a:ea typeface="Calibri" panose="020F0502020204030204" pitchFamily="34" charset="0"/>
                <a:cs typeface="Arial" panose="020B0604020202020204" pitchFamily="34" charset="0"/>
              </a:rPr>
              <a:t>, conçues par des enseignants formateurs en partenariat avec la Banque de France et l’IEFP (La finance pour tous), sont mises à disposition des professeurs à partir du cycle 2 pour faire des exercices d’éducation budgétaire et financière.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La</a:t>
            </a:r>
            <a:r>
              <a:rPr lang="fr-FR" dirty="0">
                <a:latin typeface="Arial" panose="020B0604020202020204" pitchFamily="34" charset="0"/>
                <a:ea typeface="Calibri" panose="020F0502020204030204" pitchFamily="34" charset="0"/>
                <a:cs typeface="Arial" panose="020B0604020202020204" pitchFamily="34" charset="0"/>
              </a:rPr>
              <a:t> </a:t>
            </a:r>
            <a:r>
              <a:rPr lang="fr-FR" b="1" dirty="0">
                <a:latin typeface="Arial" panose="020B0604020202020204" pitchFamily="34" charset="0"/>
                <a:ea typeface="Calibri" panose="020F0502020204030204" pitchFamily="34" charset="0"/>
                <a:cs typeface="Arial" panose="020B0604020202020204" pitchFamily="34" charset="0"/>
              </a:rPr>
              <a:t>Semaine de l’éducation financière </a:t>
            </a:r>
            <a:r>
              <a:rPr lang="fr-FR" dirty="0">
                <a:latin typeface="Arial" panose="020B0604020202020204" pitchFamily="34" charset="0"/>
                <a:ea typeface="Calibri" panose="020F0502020204030204" pitchFamily="34" charset="0"/>
                <a:cs typeface="Arial" panose="020B0604020202020204" pitchFamily="34" charset="0"/>
              </a:rPr>
              <a:t>est organisée au plan international sous l’égide de l’OCDE, chaque année fin mars : la Banque de France en est le relais officiel en France et propose à cette occasion des actions auprès d’établissements.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Un jeu pédagogique “Mes questions d’argent” </a:t>
            </a:r>
            <a:r>
              <a:rPr lang="fr-FR" dirty="0">
                <a:latin typeface="Arial" panose="020B0604020202020204" pitchFamily="34" charset="0"/>
                <a:ea typeface="Calibri" panose="020F0502020204030204" pitchFamily="34" charset="0"/>
                <a:cs typeface="Arial" panose="020B0604020202020204" pitchFamily="34" charset="0"/>
              </a:rPr>
              <a:t>gratuit</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peut être utilisé avec des questions adaptées à chaque classe d’âge et dès 8 ans.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Retrouvez ces informations et d’autres sur le portail public www.mesquestionsdargent.fr</a:t>
            </a:r>
            <a:r>
              <a:rPr lang="fr-FR" dirty="0">
                <a:latin typeface="Arial" panose="020B0604020202020204" pitchFamily="34" charset="0"/>
                <a:ea typeface="Calibri" panose="020F0502020204030204" pitchFamily="34" charset="0"/>
                <a:cs typeface="Arial" panose="020B0604020202020204" pitchFamily="34" charset="0"/>
              </a:rPr>
              <a:t>. Celui-ci référence aussi des contenus de sites partenaires de la stratégie d’éducation financière : INC, IEFP (la Finance pour tous), Assurance-Banque-Épargne Info Service (ABEIS), AMF, etc…</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Des applications sont également accessibles </a:t>
            </a:r>
            <a:r>
              <a:rPr lang="fr-FR" dirty="0">
                <a:latin typeface="Arial" panose="020B0604020202020204" pitchFamily="34" charset="0"/>
                <a:ea typeface="Calibri" panose="020F0502020204030204" pitchFamily="34" charset="0"/>
                <a:cs typeface="Arial" panose="020B0604020202020204" pitchFamily="34" charset="0"/>
              </a:rPr>
              <a:t>gratuitement</a:t>
            </a:r>
            <a:r>
              <a:rPr lang="fr-FR" b="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sur tous les stores notamment : Pilote Budget (application budget), Piloter son budget (connaitre et améliorer son budget), Pilote Dépenses (maitriser ses dépenses) ou encore le jeu narratif « Scènes d’argent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6319376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61</a:t>
            </a:fld>
            <a:endParaRPr lang="fr-FR" dirty="0"/>
          </a:p>
        </p:txBody>
      </p:sp>
      <p:sp>
        <p:nvSpPr>
          <p:cNvPr id="5" name="Espace réservé des notes 4"/>
          <p:cNvSpPr>
            <a:spLocks noGrp="1"/>
          </p:cNvSpPr>
          <p:nvPr>
            <p:ph type="body" sz="quarter" idx="1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 </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Proposer un lexique avec les principaux termes à retenir.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Un </a:t>
            </a:r>
            <a:r>
              <a:rPr lang="fr-FR" b="1" dirty="0">
                <a:latin typeface="Arial" panose="020B0604020202020204" pitchFamily="34" charset="0"/>
                <a:ea typeface="Calibri" panose="020F0502020204030204" pitchFamily="34" charset="0"/>
                <a:cs typeface="Times New Roman" panose="02020603050405020304" pitchFamily="18" charset="0"/>
              </a:rPr>
              <a:t>compte bancaire</a:t>
            </a:r>
            <a:r>
              <a:rPr lang="fr-FR" dirty="0">
                <a:latin typeface="Arial" panose="020B0604020202020204" pitchFamily="34" charset="0"/>
                <a:ea typeface="Calibri" panose="020F0502020204030204" pitchFamily="34" charset="0"/>
                <a:cs typeface="Times New Roman" panose="02020603050405020304" pitchFamily="18" charset="0"/>
              </a:rPr>
              <a:t> est ouvert auprès d’une banque par un de ses clients suite à la signature d’un contrat qui en décrit les modalités. </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Il permet de stocker de l’argent qui est utilisable à tout moment au moyen d’une </a:t>
            </a:r>
            <a:r>
              <a:rPr lang="fr-FR" b="1" dirty="0">
                <a:latin typeface="Arial" panose="020B0604020202020204" pitchFamily="34" charset="0"/>
                <a:ea typeface="Calibri" panose="020F0502020204030204" pitchFamily="34" charset="0"/>
                <a:cs typeface="Times New Roman" panose="02020603050405020304" pitchFamily="18" charset="0"/>
              </a:rPr>
              <a:t>carte bancaire</a:t>
            </a:r>
            <a:r>
              <a:rPr lang="fr-FR" dirty="0">
                <a:latin typeface="Arial" panose="020B0604020202020204" pitchFamily="34" charset="0"/>
                <a:ea typeface="Calibri" panose="020F0502020204030204" pitchFamily="34" charset="0"/>
                <a:cs typeface="Times New Roman" panose="02020603050405020304" pitchFamily="18" charset="0"/>
              </a:rPr>
              <a:t> ou encore d’un </a:t>
            </a:r>
            <a:r>
              <a:rPr lang="fr-FR" b="1" dirty="0">
                <a:latin typeface="Arial" panose="020B0604020202020204" pitchFamily="34" charset="0"/>
                <a:ea typeface="Calibri" panose="020F0502020204030204" pitchFamily="34" charset="0"/>
                <a:cs typeface="Times New Roman" panose="02020603050405020304" pitchFamily="18" charset="0"/>
              </a:rPr>
              <a:t>chéquier</a:t>
            </a:r>
            <a:r>
              <a:rPr lang="fr-FR" dirty="0">
                <a:latin typeface="Arial" panose="020B0604020202020204" pitchFamily="34" charset="0"/>
                <a:ea typeface="Calibri" panose="020F0502020204030204" pitchFamily="34" charset="0"/>
                <a:cs typeface="Times New Roman" panose="02020603050405020304" pitchFamily="18" charset="0"/>
              </a:rPr>
              <a:t> pour réaliser des achats. </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Un compte bancaire peut aussi servir à </a:t>
            </a:r>
            <a:r>
              <a:rPr lang="fr-FR" b="1" dirty="0">
                <a:latin typeface="Arial" panose="020B0604020202020204" pitchFamily="34" charset="0"/>
                <a:ea typeface="Calibri" panose="020F0502020204030204" pitchFamily="34" charset="0"/>
                <a:cs typeface="Times New Roman" panose="02020603050405020304" pitchFamily="18" charset="0"/>
              </a:rPr>
              <a:t>épargner</a:t>
            </a:r>
            <a:r>
              <a:rPr lang="fr-FR" dirty="0">
                <a:latin typeface="Arial" panose="020B0604020202020204" pitchFamily="34" charset="0"/>
                <a:ea typeface="Calibri" panose="020F0502020204030204" pitchFamily="34" charset="0"/>
                <a:cs typeface="Times New Roman" panose="02020603050405020304" pitchFamily="18" charset="0"/>
              </a:rPr>
              <a:t> de l’argent pour un usage ultérieur. </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Ce dernier est alors soumis à un </a:t>
            </a:r>
            <a:r>
              <a:rPr lang="fr-FR" b="1" dirty="0">
                <a:latin typeface="Arial" panose="020B0604020202020204" pitchFamily="34" charset="0"/>
                <a:ea typeface="Calibri" panose="020F0502020204030204" pitchFamily="34" charset="0"/>
                <a:cs typeface="Times New Roman" panose="02020603050405020304" pitchFamily="18" charset="0"/>
              </a:rPr>
              <a:t>taux d’intérêt</a:t>
            </a:r>
            <a:r>
              <a:rPr lang="fr-FR" dirty="0">
                <a:latin typeface="Arial" panose="020B0604020202020204" pitchFamily="34" charset="0"/>
                <a:ea typeface="Calibri" panose="020F0502020204030204" pitchFamily="34" charset="0"/>
                <a:cs typeface="Times New Roman" panose="02020603050405020304" pitchFamily="18" charset="0"/>
              </a:rPr>
              <a:t> qui permet de faire fructifier le </a:t>
            </a:r>
            <a:r>
              <a:rPr lang="fr-FR" b="1" dirty="0">
                <a:latin typeface="Arial" panose="020B0604020202020204" pitchFamily="34" charset="0"/>
                <a:ea typeface="Calibri" panose="020F0502020204030204" pitchFamily="34" charset="0"/>
                <a:cs typeface="Times New Roman" panose="02020603050405020304" pitchFamily="18" charset="0"/>
              </a:rPr>
              <a:t>capital</a:t>
            </a:r>
            <a:r>
              <a:rPr lang="fr-FR" dirty="0">
                <a:latin typeface="Arial" panose="020B0604020202020204" pitchFamily="34" charset="0"/>
                <a:ea typeface="Calibri" panose="020F0502020204030204" pitchFamily="34" charset="0"/>
                <a:cs typeface="Times New Roman" panose="02020603050405020304" pitchFamily="18" charset="0"/>
              </a:rPr>
              <a:t> déposé sur le compte.</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Crédit</a:t>
            </a:r>
            <a:r>
              <a:rPr lang="fr-FR" dirty="0">
                <a:latin typeface="Arial" panose="020B0604020202020204" pitchFamily="34" charset="0"/>
                <a:ea typeface="Calibri" panose="020F0502020204030204" pitchFamily="34" charset="0"/>
                <a:cs typeface="Times New Roman" panose="02020603050405020304" pitchFamily="18" charset="0"/>
              </a:rPr>
              <a:t> : peut également désigner un prêt d’argent.</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1714790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a:solidFill>
                  <a:srgbClr val="000000"/>
                </a:solidFill>
              </a:rPr>
              <a:t>En cliquant sur le</a:t>
            </a:r>
            <a:r>
              <a:rPr lang="fr-FR" baseline="0" dirty="0">
                <a:solidFill>
                  <a:srgbClr val="000000"/>
                </a:solidFill>
              </a:rPr>
              <a:t> logo Diapo Bonus on accède directement aux 3 diapos</a:t>
            </a:r>
          </a:p>
          <a:p>
            <a:pPr algn="just">
              <a:spcBef>
                <a:spcPts val="0"/>
              </a:spcBef>
              <a:defRPr b="1"/>
            </a:pPr>
            <a:r>
              <a:rPr lang="fr-FR" dirty="0">
                <a:solidFill>
                  <a:srgbClr val="000000"/>
                </a:solidFill>
              </a:rPr>
              <a:t>En cliquant sur le</a:t>
            </a:r>
            <a:r>
              <a:rPr lang="fr-FR" baseline="0" dirty="0">
                <a:solidFill>
                  <a:srgbClr val="000000"/>
                </a:solidFill>
              </a:rPr>
              <a:t> logo  Quizz on arrive à la diapo qui permet de choisir le quizz en format 10 questions, ou le quizz en format 20 questions</a:t>
            </a:r>
            <a:endParaRPr lang="fr-FR" dirty="0">
              <a:solidFill>
                <a:srgbClr val="000000"/>
              </a:solidFill>
            </a:endParaRPr>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63</a:t>
            </a:fld>
            <a:endParaRPr lang="fr-FR" dirty="0"/>
          </a:p>
        </p:txBody>
      </p:sp>
      <p:sp>
        <p:nvSpPr>
          <p:cNvPr id="5" name="Espace réservé des notes 4"/>
          <p:cNvSpPr>
            <a:spLocks noGrp="1"/>
          </p:cNvSpPr>
          <p:nvPr>
            <p:ph type="body" sz="quarter" idx="11"/>
          </p:nvPr>
        </p:nvSpPr>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 </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Visualiser la répartition des paiements réalisés avec des moyens de paiement scripturaux.</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Le graphique représente la part des moyens de paiement </a:t>
            </a:r>
            <a:r>
              <a:rPr lang="fr-FR" b="1" u="sng" dirty="0">
                <a:latin typeface="Arial" panose="020B0604020202020204" pitchFamily="34" charset="0"/>
                <a:ea typeface="Calibri" panose="020F0502020204030204" pitchFamily="34" charset="0"/>
                <a:cs typeface="Times New Roman" panose="02020603050405020304" pitchFamily="18" charset="0"/>
              </a:rPr>
              <a:t>scripturaux</a:t>
            </a:r>
            <a:r>
              <a:rPr lang="fr-FR" dirty="0">
                <a:latin typeface="Arial" panose="020B0604020202020204" pitchFamily="34" charset="0"/>
                <a:ea typeface="Calibri" panose="020F0502020204030204" pitchFamily="34" charset="0"/>
                <a:cs typeface="Times New Roman" panose="02020603050405020304" pitchFamily="18" charset="0"/>
              </a:rPr>
              <a:t> (en nombre de transactions) c’est-à-dire hors espèces (pièces et billets).</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Attention</a:t>
            </a:r>
            <a:r>
              <a:rPr lang="fr-FR" dirty="0">
                <a:latin typeface="Arial" panose="020B0604020202020204" pitchFamily="34" charset="0"/>
                <a:ea typeface="Calibri" panose="020F0502020204030204" pitchFamily="34" charset="0"/>
                <a:cs typeface="Times New Roman" panose="02020603050405020304" pitchFamily="18" charset="0"/>
              </a:rPr>
              <a:t> : ces chiffres intègrent à la fois les transactions des particuliers, celles des entreprises et les échanges interbancaires.</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Chiffres publiés par l’Observatoire de la sécurité des moyens de paiement</a:t>
            </a:r>
            <a:r>
              <a:rPr lang="fr-FR" dirty="0">
                <a:latin typeface="Arial" panose="020B0604020202020204" pitchFamily="34" charset="0"/>
                <a:ea typeface="Calibri" panose="020F0502020204030204" pitchFamily="34" charset="0"/>
                <a:cs typeface="Times New Roman" panose="02020603050405020304" pitchFamily="18" charset="0"/>
              </a:rPr>
              <a:t> (OSMP) dans son rapport annuel du 11 septembre</a:t>
            </a:r>
            <a:r>
              <a:rPr lang="fr-FR" baseline="0" dirty="0">
                <a:latin typeface="Arial" panose="020B0604020202020204" pitchFamily="34" charset="0"/>
                <a:ea typeface="Calibri" panose="020F0502020204030204" pitchFamily="34" charset="0"/>
                <a:cs typeface="Times New Roman" panose="02020603050405020304" pitchFamily="18" charset="0"/>
              </a:rPr>
              <a:t> </a:t>
            </a:r>
            <a:r>
              <a:rPr lang="fr-FR" dirty="0">
                <a:latin typeface="Arial" panose="020B0604020202020204" pitchFamily="34" charset="0"/>
                <a:ea typeface="Calibri" panose="020F0502020204030204" pitchFamily="34" charset="0"/>
                <a:cs typeface="Times New Roman" panose="02020603050405020304" pitchFamily="18" charset="0"/>
              </a:rPr>
              <a:t>2024.</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r>
              <a:rPr lang="fr-FR" dirty="0"/>
              <a:t>Les opérations de paiement scripturales réalisées par les particuliers, les entreprises et les administrations ont atteint 32,2 milliards de transactions en 2023 (+ 5,2% par rapport </a:t>
            </a:r>
          </a:p>
          <a:p>
            <a:r>
              <a:rPr lang="fr-FR" dirty="0"/>
              <a:t>à 2022), pour un total de 34 357 milliards d’euros (– 19,3% par rapport à 2022).</a:t>
            </a:r>
          </a:p>
          <a:p>
            <a:endParaRPr lang="fr-FR" dirty="0"/>
          </a:p>
          <a:p>
            <a:endParaRPr lang="fr-FR" dirty="0"/>
          </a:p>
        </p:txBody>
      </p:sp>
    </p:spTree>
    <p:extLst>
      <p:ext uri="{BB962C8B-B14F-4D97-AF65-F5344CB8AC3E}">
        <p14:creationId xmlns:p14="http://schemas.microsoft.com/office/powerpoint/2010/main" val="1670969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16113" y="211138"/>
            <a:ext cx="2514600" cy="1885950"/>
          </a:xfrm>
        </p:spPr>
      </p:sp>
      <p:sp>
        <p:nvSpPr>
          <p:cNvPr id="3" name="Espace réservé des commentaires 2"/>
          <p:cNvSpPr>
            <a:spLocks noGrp="1"/>
          </p:cNvSpPr>
          <p:nvPr>
            <p:ph type="body" idx="1"/>
          </p:nvPr>
        </p:nvSpPr>
        <p:spPr>
          <a:xfrm>
            <a:off x="332656" y="2227015"/>
            <a:ext cx="6264696"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 </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Inviter les élèves à évoquer et prendre conscience de la diversité des façons de payer et des technologies, notamment avec les portefeuilles électroniques (ou numériques, ou « </a:t>
            </a:r>
            <a:r>
              <a:rPr lang="fr-FR" dirty="0" err="1">
                <a:latin typeface="Arial" panose="020B0604020202020204" pitchFamily="34" charset="0"/>
                <a:ea typeface="Calibri" panose="020F0502020204030204" pitchFamily="34" charset="0"/>
                <a:cs typeface="Arial" panose="020B0604020202020204" pitchFamily="34" charset="0"/>
              </a:rPr>
              <a:t>wallets</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Il existe plusieurs types de </a:t>
            </a:r>
            <a:r>
              <a:rPr lang="fr-FR" b="1" dirty="0">
                <a:latin typeface="Arial" panose="020B0604020202020204" pitchFamily="34" charset="0"/>
                <a:ea typeface="Calibri" panose="020F0502020204030204" pitchFamily="34" charset="0"/>
                <a:cs typeface="Times New Roman" panose="02020603050405020304" pitchFamily="18" charset="0"/>
              </a:rPr>
              <a:t>portefeuilles électroniques</a:t>
            </a:r>
            <a:r>
              <a:rPr lang="fr-FR" dirty="0">
                <a:latin typeface="Arial" panose="020B0604020202020204" pitchFamily="34" charset="0"/>
                <a:ea typeface="Calibri" panose="020F0502020204030204" pitchFamily="34" charset="0"/>
                <a:cs typeface="Times New Roman" panose="02020603050405020304" pitchFamily="18" charset="0"/>
              </a:rPr>
              <a:t>. Certains sont proposés par des banques, d’autres par des prestataires ou des opérateurs de téléphonie. </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Les fonctionnalités proposées sont différentes : les prélèvements peuvent être effectués directement sur le compte bancaire ou effectués sur le portefeuille virtuel qui est alimenté par son titulaire.</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Exemples</a:t>
            </a:r>
            <a:r>
              <a:rPr lang="fr-FR" dirty="0">
                <a:latin typeface="Arial" panose="020B0604020202020204" pitchFamily="34" charset="0"/>
                <a:ea typeface="Calibri" panose="020F0502020204030204" pitchFamily="34" charset="0"/>
                <a:cs typeface="Times New Roman" panose="02020603050405020304" pitchFamily="18" charset="0"/>
              </a:rPr>
              <a:t> : </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Services permettant de payer ses achats en ligne, de faire ou recevoir des virements depuis un ordinateur, une tablette ou son smartphone (exemples connus : </a:t>
            </a:r>
            <a:r>
              <a:rPr lang="fr-FR" dirty="0" err="1">
                <a:latin typeface="Arial" panose="020B0604020202020204" pitchFamily="34" charset="0"/>
                <a:ea typeface="Times New Roman" panose="02020603050405020304" pitchFamily="18" charset="0"/>
                <a:cs typeface="Times New Roman" panose="02020603050405020304" pitchFamily="18" charset="0"/>
              </a:rPr>
              <a:t>Paypal</a:t>
            </a:r>
            <a:r>
              <a:rPr lang="fr-FR" dirty="0">
                <a:latin typeface="Arial" panose="020B0604020202020204" pitchFamily="34" charset="0"/>
                <a:ea typeface="Times New Roman" panose="02020603050405020304" pitchFamily="18" charset="0"/>
                <a:cs typeface="Times New Roman" panose="02020603050405020304" pitchFamily="18" charset="0"/>
              </a:rPr>
              <a:t> ou </a:t>
            </a:r>
            <a:r>
              <a:rPr lang="fr-FR" dirty="0" err="1">
                <a:latin typeface="Arial" panose="020B0604020202020204" pitchFamily="34" charset="0"/>
                <a:ea typeface="Times New Roman" panose="02020603050405020304" pitchFamily="18" charset="0"/>
                <a:cs typeface="Times New Roman" panose="02020603050405020304" pitchFamily="18" charset="0"/>
              </a:rPr>
              <a:t>Pay</a:t>
            </a:r>
            <a:r>
              <a:rPr lang="fr-FR" dirty="0">
                <a:latin typeface="Arial" panose="020B0604020202020204" pitchFamily="34" charset="0"/>
                <a:ea typeface="Times New Roman" panose="02020603050405020304" pitchFamily="18" charset="0"/>
                <a:cs typeface="Times New Roman" panose="02020603050405020304" pitchFamily="18" charset="0"/>
              </a:rPr>
              <a:t>-lib).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l’identifiant et le mot de passe de son portefeuille.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de faire des paiements en renseignant le montant à régler puis en montrant le QR code qui s’affiche sur son écran au professionnel que l’on souhaite payer, ou bien en choisissant un destinataire dans ses contacts. Elles rendent possible des paiements en magasin, en ligne mais aussi entre particuliers.</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Lorsqu’on utilise ce type d’applications, la carte bancaire est débitée instantanément pour garantir le paiement, et le compte du destinataire est crédité. Si c’est un particulier qui reçoit cet argent, c’est le solde du compte créé sur l’application qui sera crédité. Il est notifié par email ou SMS qu’il peut retirer cette somme sur son compte en banque ou l’utiliser avec l’application.  En attendant sa réponse, l’argent est conservé.</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fr-FR" b="1" u="sng" dirty="0">
                <a:latin typeface="Arial" panose="020B0604020202020204" pitchFamily="34" charset="0"/>
                <a:ea typeface="Calibri" panose="020F0502020204030204" pitchFamily="34" charset="0"/>
                <a:cs typeface="Times New Roman" panose="02020603050405020304" pitchFamily="18" charset="0"/>
              </a:rPr>
              <a:t>Pour aller plus loin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Les </a:t>
            </a:r>
            <a:r>
              <a:rPr lang="fr-FR" b="1" dirty="0">
                <a:latin typeface="Arial" panose="020B0604020202020204" pitchFamily="34" charset="0"/>
                <a:ea typeface="Calibri" panose="020F0502020204030204" pitchFamily="34" charset="0"/>
                <a:cs typeface="Times New Roman" panose="02020603050405020304" pitchFamily="18" charset="0"/>
              </a:rPr>
              <a:t>« </a:t>
            </a:r>
            <a:r>
              <a:rPr lang="fr-FR" b="1" dirty="0" err="1">
                <a:latin typeface="Arial" panose="020B0604020202020204" pitchFamily="34" charset="0"/>
                <a:ea typeface="Calibri" panose="020F0502020204030204" pitchFamily="34" charset="0"/>
                <a:cs typeface="Times New Roman" panose="02020603050405020304" pitchFamily="18" charset="0"/>
              </a:rPr>
              <a:t>crypto-actifs</a:t>
            </a:r>
            <a:r>
              <a:rPr lang="fr-FR" b="1" dirty="0">
                <a:latin typeface="Arial" panose="020B0604020202020204" pitchFamily="34" charset="0"/>
                <a:ea typeface="Calibri" panose="020F0502020204030204" pitchFamily="34" charset="0"/>
                <a:cs typeface="Times New Roman" panose="02020603050405020304" pitchFamily="18" charset="0"/>
              </a:rPr>
              <a:t> » </a:t>
            </a:r>
            <a:r>
              <a:rPr lang="fr-FR" dirty="0">
                <a:latin typeface="Arial" panose="020B0604020202020204" pitchFamily="34" charset="0"/>
                <a:ea typeface="Calibri" panose="020F0502020204030204" pitchFamily="34" charset="0"/>
                <a:cs typeface="Times New Roman" panose="02020603050405020304" pitchFamily="18" charset="0"/>
              </a:rPr>
              <a:t>(couramment appelés « crypto-monnaies ») comme le bitcoin, le </a:t>
            </a:r>
            <a:r>
              <a:rPr lang="fr-FR" dirty="0" err="1">
                <a:latin typeface="Arial" panose="020B0604020202020204" pitchFamily="34" charset="0"/>
                <a:ea typeface="Calibri" panose="020F0502020204030204" pitchFamily="34" charset="0"/>
                <a:cs typeface="Times New Roman" panose="02020603050405020304" pitchFamily="18" charset="0"/>
              </a:rPr>
              <a:t>Ripple</a:t>
            </a:r>
            <a:r>
              <a:rPr lang="fr-FR" dirty="0">
                <a:latin typeface="Arial" panose="020B0604020202020204" pitchFamily="34" charset="0"/>
                <a:ea typeface="Calibri" panose="020F0502020204030204" pitchFamily="34" charset="0"/>
                <a:cs typeface="Times New Roman" panose="02020603050405020304" pitchFamily="18" charset="0"/>
              </a:rPr>
              <a:t> ou l’Ether, </a:t>
            </a:r>
            <a:r>
              <a:rPr lang="fr-FR" b="1" dirty="0">
                <a:latin typeface="Arial" panose="020B0604020202020204" pitchFamily="34" charset="0"/>
                <a:ea typeface="Calibri" panose="020F0502020204030204" pitchFamily="34" charset="0"/>
                <a:cs typeface="Times New Roman" panose="02020603050405020304" pitchFamily="18" charset="0"/>
              </a:rPr>
              <a:t>ne sont pas de véritables monnaies</a:t>
            </a:r>
            <a:r>
              <a:rPr lang="fr-FR" dirty="0">
                <a:latin typeface="Arial" panose="020B0604020202020204" pitchFamily="34" charset="0"/>
                <a:ea typeface="Calibri" panose="020F0502020204030204" pitchFamily="34" charset="0"/>
                <a:cs typeface="Times New Roman" panose="02020603050405020304" pitchFamily="18" charset="0"/>
              </a:rPr>
              <a:t>. Leur valeur n’est pas garantie par un État ou une banque centrale et cette valeur est très fluctuante. Il est donc très risqué d’en acheter.</a:t>
            </a:r>
          </a:p>
          <a:p>
            <a:pPr>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Pour en savoir plus : - </a:t>
            </a:r>
            <a:r>
              <a:rPr lang="fr-FR" dirty="0">
                <a:latin typeface="Arial" panose="020B0604020202020204" pitchFamily="34" charset="0"/>
                <a:ea typeface="Calibri" panose="020F0502020204030204" pitchFamily="34" charset="0"/>
                <a:cs typeface="Times New Roman" panose="02020603050405020304" pitchFamily="18" charset="0"/>
              </a:rPr>
              <a:t>Voir la vidéo</a:t>
            </a:r>
            <a:r>
              <a:rPr lang="fr-FR" b="1" dirty="0">
                <a:latin typeface="Arial" panose="020B0604020202020204" pitchFamily="34" charset="0"/>
                <a:ea typeface="Calibri" panose="020F0502020204030204" pitchFamily="34" charset="0"/>
                <a:cs typeface="Times New Roman" panose="02020603050405020304" pitchFamily="18" charset="0"/>
              </a:rPr>
              <a:t> « </a:t>
            </a:r>
            <a:r>
              <a:rPr lang="fr-FR" dirty="0">
                <a:latin typeface="Arial" panose="020B0604020202020204" pitchFamily="34" charset="0"/>
                <a:ea typeface="Calibri" panose="020F0502020204030204" pitchFamily="34" charset="0"/>
                <a:cs typeface="Times New Roman" panose="02020603050405020304" pitchFamily="18" charset="0"/>
              </a:rPr>
              <a:t>Qu’est-ce que la blockchain ? » sur la chaine YouTube Banque de France. </a:t>
            </a:r>
            <a:r>
              <a:rPr lang="fr-FR" b="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https://www.youtube.com/watch?v=QE-eNeJd8OY</a:t>
            </a:r>
            <a:r>
              <a:rPr lang="fr-FR" b="1" dirty="0">
                <a:latin typeface="Arial" panose="020B0604020202020204" pitchFamily="34" charset="0"/>
                <a:ea typeface="Calibri" panose="020F0502020204030204" pitchFamily="34" charset="0"/>
                <a:cs typeface="Times New Roman" panose="02020603050405020304" pitchFamily="18"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64</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81075" y="138113"/>
            <a:ext cx="4962525" cy="3722687"/>
          </a:xfrm>
        </p:spPr>
      </p:sp>
      <p:sp>
        <p:nvSpPr>
          <p:cNvPr id="3" name="Espace réservé des commentaires 2"/>
          <p:cNvSpPr>
            <a:spLocks noGrp="1"/>
          </p:cNvSpPr>
          <p:nvPr>
            <p:ph type="body" idx="1"/>
          </p:nvPr>
        </p:nvSpPr>
        <p:spPr>
          <a:xfrm>
            <a:off x="476672" y="4171231"/>
            <a:ext cx="5976664"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 </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Dresser un panorama rapide de la fraude aux moyens de paiement en France.</a:t>
            </a:r>
          </a:p>
          <a:p>
            <a:pPr>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 :  </a:t>
            </a:r>
            <a:r>
              <a:rPr lang="fr-FR" dirty="0">
                <a:latin typeface="Arial" panose="020B0604020202020204" pitchFamily="34" charset="0"/>
                <a:ea typeface="Calibri" panose="020F0502020204030204" pitchFamily="34" charset="0"/>
                <a:cs typeface="Arial" panose="020B0604020202020204" pitchFamily="34" charset="0"/>
              </a:rPr>
              <a:t>les deux points sont déjà affichés.</a:t>
            </a: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Animation1 : réponse au premier point.</a:t>
            </a:r>
          </a:p>
          <a:p>
            <a:pPr marL="0" marR="0" lvl="0" indent="0" defTabSz="914400" eaLnBrk="1" fontAlgn="auto" latinLnBrk="0" hangingPunct="1">
              <a:lnSpc>
                <a:spcPct val="100000"/>
              </a:lnSpc>
              <a:spcBef>
                <a:spcPts val="400"/>
              </a:spcBef>
              <a:spcAft>
                <a:spcPts val="0"/>
              </a:spcAft>
              <a:buClrTx/>
              <a:buSzTx/>
              <a:buFontTx/>
              <a:buNone/>
              <a:tabLst/>
              <a:defRPr/>
            </a:pPr>
            <a:r>
              <a:rPr lang="fr-FR" dirty="0">
                <a:latin typeface="Arial" panose="020B0604020202020204" pitchFamily="34" charset="0"/>
                <a:ea typeface="Calibri" panose="020F0502020204030204" pitchFamily="34" charset="0"/>
                <a:cs typeface="Arial" panose="020B0604020202020204" pitchFamily="34" charset="0"/>
              </a:rPr>
              <a:t>Animation2 : réponse au deuxième point.</a:t>
            </a:r>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Chiffres du rapport annuel 2022 de l’Observatoire de la sécurité des moyens de paiement paru en juillet 2023.</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1,192 Milliards d’€ de préjudice (-4% de fraude en volume et en valeur).</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0,053% de taux de fraude sur la carte (plus bas niveau historique).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0,044% de taux de fraude des virements instantanés.</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Près de 70% de la fraude au virement en valeur touche les interfaces de banque en ligne.</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-15% de fraude en valeur sur le chèque par rapport à 2021.</a:t>
            </a: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Ces résultats mettent en lumière la faible proportion de fraudes tous moyens de paiement confondus.</a:t>
            </a: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pPr algn="just">
              <a:spcBef>
                <a:spcPts val="0"/>
              </a:spcBef>
              <a:defRPr b="1"/>
            </a:pPr>
            <a:endParaRPr lang="fr-FR" b="1" baseline="0" dirty="0"/>
          </a:p>
          <a:p>
            <a:pPr algn="just">
              <a:spcBef>
                <a:spcPts val="0"/>
              </a:spcBef>
              <a:defRPr b="1"/>
            </a:pPr>
            <a:endParaRPr lang="fr-FR" b="1" baseline="0"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65</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78CD4AB-E171-4520-A743-174F86F6BA7B}" type="slidenum">
              <a:rPr lang="fr-FR" smtClean="0"/>
              <a:t>66</a:t>
            </a:fld>
            <a:endParaRPr lang="fr-FR" dirty="0"/>
          </a:p>
        </p:txBody>
      </p:sp>
    </p:spTree>
    <p:extLst>
      <p:ext uri="{BB962C8B-B14F-4D97-AF65-F5344CB8AC3E}">
        <p14:creationId xmlns:p14="http://schemas.microsoft.com/office/powerpoint/2010/main" val="19068173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Cliquer sur la version de votre choix</a:t>
            </a:r>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67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68</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b="1" dirty="0"/>
              <a:t>Les dépenses d’électricité, le loyer et les courses alimentaires sont nécessaires et ne peuvent être évitées. En revanche, les sorties, les achats de cadeaux et de jeux peuvent être remis à plus tard en cas de besoin.</a:t>
            </a:r>
            <a:r>
              <a:rPr lang="fr-FR" dirty="0"/>
              <a:t> </a:t>
            </a:r>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69</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27250" y="92075"/>
            <a:ext cx="2628900" cy="1971675"/>
          </a:xfrm>
        </p:spPr>
      </p:sp>
      <p:sp>
        <p:nvSpPr>
          <p:cNvPr id="4" name="Espace réservé du numéro de diapositive 3"/>
          <p:cNvSpPr>
            <a:spLocks noGrp="1"/>
          </p:cNvSpPr>
          <p:nvPr>
            <p:ph type="sldNum" sz="quarter" idx="10"/>
          </p:nvPr>
        </p:nvSpPr>
        <p:spPr/>
        <p:txBody>
          <a:bodyPr/>
          <a:lstStyle/>
          <a:p>
            <a:fld id="{378CD4AB-E171-4520-A743-174F86F6BA7B}" type="slidenum">
              <a:rPr lang="fr-FR" smtClean="0"/>
              <a:t>7</a:t>
            </a:fld>
            <a:endParaRPr lang="fr-FR" dirty="0"/>
          </a:p>
        </p:txBody>
      </p:sp>
      <p:sp>
        <p:nvSpPr>
          <p:cNvPr id="5" name="Espace réservé des notes 4"/>
          <p:cNvSpPr>
            <a:spLocks noGrp="1"/>
          </p:cNvSpPr>
          <p:nvPr>
            <p:ph type="body" sz="quarter" idx="11"/>
          </p:nvPr>
        </p:nvSpPr>
        <p:spPr>
          <a:xfrm>
            <a:off x="914400" y="2800588"/>
            <a:ext cx="5029200" cy="4466987"/>
          </a:xfrm>
        </p:spPr>
        <p:txBody>
          <a:bodyPr/>
          <a:lstStyle/>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Objectifs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Comprendre ce qu’est le solde, apprendre à le calculer, appréhender les notions de débit/crédit ainsi que les notions de solde positif (ou créditeur) et de solde négatif (débiteur).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Pour établir un budget mensuel, on liste d’un côté, les ressources (les rentrées d’argent) et de l’autre, les dépenses (les charges).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La différence s’appelle </a:t>
            </a:r>
            <a:r>
              <a:rPr lang="fr-FR" b="1" dirty="0">
                <a:latin typeface="Arial" panose="020B0604020202020204" pitchFamily="34" charset="0"/>
                <a:ea typeface="Calibri" panose="020F0502020204030204" pitchFamily="34" charset="0"/>
                <a:cs typeface="Arial" panose="020B0604020202020204" pitchFamily="34" charset="0"/>
              </a:rPr>
              <a:t>le solde</a:t>
            </a:r>
            <a:r>
              <a:rPr lang="fr-FR" dirty="0">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On associe à ce vocabulaire courant le vocabulaire professionnel débit (dépenses) et crédit (ressources).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Mécanisme du budget</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Si ressources &gt; dépenses, le solde est positif ou créditeur : vous gagnez plus d’argent que vous n’en dépensez. Vous avez donc de l’argent disponible que vous pouvez dépenser OU épargner.</a:t>
            </a:r>
          </a:p>
          <a:p>
            <a:pPr marL="342900" lvl="0" indent="-342900">
              <a:spcAft>
                <a:spcPts val="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Si ressources &lt; dépenses, le solde est négatif ou débiteur : vous dépensez plus d’argent que vous n’en gagnez. Vous devez rééquilibrer votre budget en réduisant vos dépenses et/ou en augmentant vos ressources.</a:t>
            </a:r>
          </a:p>
          <a:p>
            <a:pPr>
              <a:spcAft>
                <a:spcPts val="0"/>
              </a:spcAft>
            </a:pPr>
            <a:endParaRPr lang="fr-FR" b="1" u="sng"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À l’affichage de la diapositive, seule l’opération </a:t>
            </a:r>
            <a:r>
              <a:rPr lang="fr-FR" u="sng" dirty="0">
                <a:latin typeface="Arial" panose="020B0604020202020204" pitchFamily="34" charset="0"/>
                <a:ea typeface="Calibri" panose="020F0502020204030204" pitchFamily="34" charset="0"/>
                <a:cs typeface="Arial" panose="020B0604020202020204" pitchFamily="34" charset="0"/>
              </a:rPr>
              <a:t>ressources-dépenses=solde</a:t>
            </a:r>
            <a:r>
              <a:rPr lang="fr-FR" dirty="0">
                <a:latin typeface="Arial" panose="020B0604020202020204" pitchFamily="34" charset="0"/>
                <a:ea typeface="Calibri" panose="020F0502020204030204" pitchFamily="34" charset="0"/>
                <a:cs typeface="Arial" panose="020B0604020202020204" pitchFamily="34" charset="0"/>
              </a:rPr>
              <a:t> est affichée. Les autres éléments s’affichent en 4 temps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1</a:t>
            </a:r>
            <a:r>
              <a:rPr lang="fr-FR" dirty="0">
                <a:latin typeface="Arial" panose="020B0604020202020204" pitchFamily="34" charset="0"/>
                <a:ea typeface="Calibri" panose="020F0502020204030204" pitchFamily="34" charset="0"/>
                <a:cs typeface="Arial" panose="020B0604020202020204" pitchFamily="34" charset="0"/>
              </a:rPr>
              <a:t> : Exemple d’un budget positif (ou créditeur). Le montant du solde n’apparait pas pour permettre aux collégiens de faire le calcul.</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2</a:t>
            </a:r>
            <a:r>
              <a:rPr lang="fr-FR" dirty="0">
                <a:latin typeface="Arial" panose="020B0604020202020204" pitchFamily="34" charset="0"/>
                <a:ea typeface="Calibri" panose="020F0502020204030204" pitchFamily="34" charset="0"/>
                <a:cs typeface="Arial" panose="020B0604020202020204" pitchFamily="34" charset="0"/>
              </a:rPr>
              <a:t> : Affichage du solde pour ce budget positif (ou créditeur).</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3</a:t>
            </a:r>
            <a:r>
              <a:rPr lang="fr-FR" dirty="0">
                <a:latin typeface="Arial" panose="020B0604020202020204" pitchFamily="34" charset="0"/>
                <a:ea typeface="Calibri" panose="020F0502020204030204" pitchFamily="34" charset="0"/>
                <a:cs typeface="Arial" panose="020B0604020202020204" pitchFamily="34" charset="0"/>
              </a:rPr>
              <a:t> : Exemple d’un budget négatif (ou débiteur). Le montant du solde n’apparait pas pour permettre aux collégiens de faire le calcul.</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Animation 4</a:t>
            </a:r>
            <a:r>
              <a:rPr lang="fr-FR" dirty="0">
                <a:latin typeface="Arial" panose="020B0604020202020204" pitchFamily="34" charset="0"/>
                <a:ea typeface="Calibri" panose="020F0502020204030204" pitchFamily="34" charset="0"/>
                <a:cs typeface="Arial" panose="020B0604020202020204" pitchFamily="34" charset="0"/>
              </a:rPr>
              <a:t> : Affichage du solde pour ce budget négatif (ou débiteur).</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832035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modifier son loyer implique de déménager. Modifier ses frais d’assurance implique de changer d’assurance. </a:t>
            </a:r>
          </a:p>
          <a:p>
            <a:pPr algn="l">
              <a:spcBef>
                <a:spcPts val="0"/>
              </a:spcBef>
            </a:pPr>
            <a:r>
              <a:rPr lang="fr-FR" sz="1200" b="1" i="0" dirty="0">
                <a:latin typeface="+mn-lt"/>
                <a:ea typeface="+mn-ea"/>
                <a:cs typeface="+mn-cs"/>
                <a:sym typeface="Calibri"/>
              </a:rPr>
              <a:t>Alors qu’il est possible très vite d’économiser au moins un peu sur l’électricité, l’eau les dépenses de sorties et loisirs, ou encore les frais de téléphonie et internet hors forfait.</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70</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sz="1200" b="1" dirty="0">
                <a:latin typeface="+mn-lt"/>
                <a:ea typeface="+mn-ea"/>
                <a:cs typeface="+mn-cs"/>
                <a:sym typeface="Calibri"/>
              </a:rPr>
              <a:t>Explication : quand on ne s’en sert pas, mieux vaut éteindre complètement ordinateurs et écrans de télévision. Prendre des bains consomme plus d’eau (et donc d’eau chaude et donc d’énergie) que prendre des douches. </a:t>
            </a: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71</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72</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la banque peut accepter qu'un compte fonctionne à découvert. </a:t>
            </a:r>
          </a:p>
          <a:p>
            <a:pPr algn="l">
              <a:spcBef>
                <a:spcPts val="0"/>
              </a:spcBef>
            </a:pPr>
            <a:r>
              <a:rPr lang="fr-FR" sz="1200" b="1" i="0" dirty="0">
                <a:latin typeface="+mn-lt"/>
                <a:ea typeface="+mn-ea"/>
                <a:cs typeface="+mn-cs"/>
                <a:sym typeface="Calibri"/>
              </a:rPr>
              <a:t>Le solde du compte bancaire peut alors être négatif, c'est-à-dire comporter plus de débits (dépenses) que de crédits(versements). </a:t>
            </a:r>
          </a:p>
          <a:p>
            <a:pPr algn="l">
              <a:spcBef>
                <a:spcPts val="0"/>
              </a:spcBef>
            </a:pPr>
            <a:r>
              <a:rPr lang="fr-FR" sz="1200" b="1" i="0" dirty="0">
                <a:latin typeface="+mn-lt"/>
                <a:ea typeface="+mn-ea"/>
                <a:cs typeface="+mn-cs"/>
                <a:sym typeface="Calibri"/>
              </a:rPr>
              <a:t>Mais cette autorisation n'est pas automatique (la banque peut refuser). </a:t>
            </a:r>
          </a:p>
          <a:p>
            <a:pPr algn="l">
              <a:spcBef>
                <a:spcPts val="0"/>
              </a:spcBef>
            </a:pPr>
            <a:r>
              <a:rPr lang="fr-FR" sz="1200" b="1" i="0" dirty="0">
                <a:latin typeface="+mn-lt"/>
                <a:ea typeface="+mn-ea"/>
                <a:cs typeface="+mn-cs"/>
                <a:sym typeface="Calibri"/>
              </a:rPr>
              <a:t>Pour</a:t>
            </a:r>
            <a:r>
              <a:rPr lang="fr-FR" dirty="0"/>
              <a:t>  </a:t>
            </a:r>
            <a:r>
              <a:rPr lang="fr-FR" sz="1200" b="1" i="0" dirty="0">
                <a:latin typeface="+mn-lt"/>
                <a:ea typeface="+mn-ea"/>
                <a:cs typeface="+mn-cs"/>
                <a:sym typeface="Calibri"/>
              </a:rPr>
              <a:t>chaque utilisation de découvert, la banque facture celui-ci : elle va prendre des intérêts, qu’on appeler des agios.  </a:t>
            </a:r>
          </a:p>
          <a:p>
            <a:pPr algn="l">
              <a:spcBef>
                <a:spcPts val="0"/>
              </a:spcBef>
            </a:pPr>
            <a:r>
              <a:rPr lang="fr-FR" sz="1200" b="1" i="0" dirty="0">
                <a:latin typeface="+mn-lt"/>
                <a:ea typeface="+mn-ea"/>
                <a:cs typeface="+mn-cs"/>
                <a:sym typeface="Calibri"/>
              </a:rPr>
              <a:t>D’autres frais (commissions) peuvent être prélevés.</a:t>
            </a:r>
            <a:r>
              <a:rPr lang="fr-FR" dirty="0"/>
              <a:t> </a:t>
            </a:r>
            <a:br>
              <a:rPr lang="fr-FR" dirty="0"/>
            </a:b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73</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2% de 200 € soit 2 €  pour 100€ placés, soit 4 € pour 200€ placés</a:t>
            </a:r>
            <a:r>
              <a:rPr lang="fr-FR" sz="1200" b="0" i="0" dirty="0">
                <a:latin typeface="+mn-lt"/>
                <a:ea typeface="+mn-ea"/>
                <a:cs typeface="+mn-cs"/>
                <a:sym typeface="Calibri"/>
              </a:rPr>
              <a:t>➔ </a:t>
            </a:r>
            <a:r>
              <a:rPr lang="fr-FR" sz="1200" b="1" i="0" dirty="0">
                <a:latin typeface="+mn-lt"/>
                <a:ea typeface="+mn-ea"/>
                <a:cs typeface="+mn-cs"/>
                <a:sym typeface="Calibri"/>
              </a:rPr>
              <a:t>200+4 = 204 € sur le compte une fois les intérêts crédités</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74</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75</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76</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fr-FR" sz="1200" b="1" dirty="0">
                <a:latin typeface="+mn-lt"/>
                <a:ea typeface="+mn-ea"/>
                <a:cs typeface="+mn-cs"/>
                <a:sym typeface="Calibri"/>
              </a:rPr>
              <a:t>Explication : si un placement est présenté comme pouvant rapporter beaucoup, il comporte forcément un risque. Si la publicité ou le message prétend en même temps que le placement est sûr ou garanti, c’est même vraisemblablement une arnaque. </a:t>
            </a:r>
            <a:endParaRPr lang="fr-FR" dirty="0"/>
          </a:p>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a:latin typeface="+mn-lt"/>
                <a:ea typeface="+mn-ea"/>
                <a:cs typeface="+mn-cs"/>
                <a:sym typeface="Calibri"/>
              </a:rPr>
              <a:t>Explication : ce type de message est un faux. Une banque ne demanderait pas à son client de saisir les coordonnées de sa carte bancaire sur internet. Il s’agit d’une escroquerie pour récupérer les informations relatives à la carte et s’en servir de façon frauduleuse.  </a:t>
            </a:r>
            <a:endParaRPr lang="fr-FR" dirty="0"/>
          </a:p>
          <a:p>
            <a:r>
              <a:rPr lang="fr-FR" sz="1200" dirty="0">
                <a:latin typeface="+mn-lt"/>
                <a:ea typeface="+mn-ea"/>
                <a:cs typeface="+mn-cs"/>
                <a:sym typeface="Calibri"/>
              </a:rPr>
              <a:t> </a:t>
            </a:r>
            <a:endParaRPr lang="fr-FR" dirty="0"/>
          </a:p>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78</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79</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xfrm>
            <a:off x="4005263" y="0"/>
            <a:ext cx="2984500" cy="2239963"/>
          </a:xfrm>
          <a:prstGeom prst="rect">
            <a:avLst/>
          </a:prstGeom>
        </p:spPr>
        <p:txBody>
          <a:bodyPr/>
          <a:lstStyle/>
          <a:p>
            <a:endParaRPr dirty="0"/>
          </a:p>
        </p:txBody>
      </p:sp>
      <p:sp>
        <p:nvSpPr>
          <p:cNvPr id="454" name="Shape 454"/>
          <p:cNvSpPr>
            <a:spLocks noGrp="1"/>
          </p:cNvSpPr>
          <p:nvPr>
            <p:ph type="body" sz="quarter" idx="1"/>
          </p:nvPr>
        </p:nvSpPr>
        <p:spPr>
          <a:xfrm>
            <a:off x="260648" y="2443039"/>
            <a:ext cx="6336704" cy="4466987"/>
          </a:xfrm>
          <a:prstGeom prst="rect">
            <a:avLst/>
          </a:prstGeom>
        </p:spPr>
        <p:txBody>
          <a:bodyPr/>
          <a:lstStyle/>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Concrétiser la notion de ressources avec des exemples de la vie courante.</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L’essentiel</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Quelques exemples de ressources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Revenus du travail : par exemple, un salaire. Pour les travailleurs indépendants (commerçants, artisans, agriculteurs, professions libérales, artistes…), un revenu (commercial, agricole, non commercial).</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Pensions : retraite, pension alimentaire, pension d’invalidité.</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Aides sociales : allocation logement, allocation familiale, assurance chômage, bourses d’études, etc.</a:t>
            </a:r>
          </a:p>
          <a:p>
            <a:pPr marL="342900" lvl="0" indent="-342900">
              <a:spcAft>
                <a:spcPts val="0"/>
              </a:spcAft>
              <a:buFont typeface="Times New Roman" panose="02020603050405020304" pitchFamily="18" charset="0"/>
              <a:buChar char="-"/>
            </a:pPr>
            <a:r>
              <a:rPr lang="fr-FR" sz="1000" dirty="0">
                <a:latin typeface="Arial" panose="020B0604020202020204" pitchFamily="34" charset="0"/>
                <a:ea typeface="Times New Roman" panose="02020603050405020304" pitchFamily="18" charset="0"/>
                <a:cs typeface="Times New Roman" panose="02020603050405020304" pitchFamily="18" charset="0"/>
              </a:rPr>
              <a:t>Autres : </a:t>
            </a:r>
          </a:p>
          <a:p>
            <a:pPr marL="742950" lvl="1" indent="-285750">
              <a:spcAft>
                <a:spcPts val="0"/>
              </a:spcAft>
              <a:buFont typeface="Times New Roman" panose="02020603050405020304" pitchFamily="18" charset="0"/>
              <a:buChar char="-"/>
            </a:pPr>
            <a:r>
              <a:rPr lang="fr-FR" sz="1000" b="1" dirty="0">
                <a:latin typeface="Arial" panose="020B0604020202020204" pitchFamily="34" charset="0"/>
                <a:ea typeface="Times New Roman" panose="02020603050405020304" pitchFamily="18" charset="0"/>
                <a:cs typeface="Times New Roman" panose="02020603050405020304" pitchFamily="18" charset="0"/>
              </a:rPr>
              <a:t>Revenus fonciers </a:t>
            </a:r>
            <a:r>
              <a:rPr lang="fr-FR" sz="1000" dirty="0">
                <a:latin typeface="Arial" panose="020B0604020202020204" pitchFamily="34" charset="0"/>
                <a:ea typeface="Times New Roman" panose="02020603050405020304" pitchFamily="18" charset="0"/>
                <a:cs typeface="Times New Roman" panose="02020603050405020304" pitchFamily="18" charset="0"/>
              </a:rPr>
              <a:t>: si on possède un bien immobilier (appartement, maison) qu’on loue, alors on perçoit des loyers qui sont des revenus fonciers.</a:t>
            </a:r>
          </a:p>
          <a:p>
            <a:pPr marL="742950" lvl="1" indent="-285750">
              <a:spcAft>
                <a:spcPts val="0"/>
              </a:spcAft>
              <a:buFont typeface="Times New Roman" panose="02020603050405020304" pitchFamily="18" charset="0"/>
              <a:buChar char="-"/>
            </a:pPr>
            <a:r>
              <a:rPr lang="fr-FR" sz="1000" b="1" dirty="0">
                <a:latin typeface="Arial" panose="020B0604020202020204" pitchFamily="34" charset="0"/>
                <a:ea typeface="Times New Roman" panose="02020603050405020304" pitchFamily="18" charset="0"/>
                <a:cs typeface="Times New Roman" panose="02020603050405020304" pitchFamily="18" charset="0"/>
              </a:rPr>
              <a:t>Revenus mobiliers </a:t>
            </a:r>
            <a:r>
              <a:rPr lang="fr-FR" sz="1000" dirty="0">
                <a:latin typeface="Arial" panose="020B0604020202020204" pitchFamily="34" charset="0"/>
                <a:ea typeface="Times New Roman" panose="02020603050405020304" pitchFamily="18" charset="0"/>
                <a:cs typeface="Times New Roman" panose="02020603050405020304" pitchFamily="18" charset="0"/>
              </a:rPr>
              <a:t>: si on possède un livret d’épargne alors on perçoit des intérêts qui sont des revenus mobiliers.</a:t>
            </a: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Fonctionnement de la diapositive</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À l’affichage de la diapositive, aucun élément n’est présent. L’enseignant peut demander aux collégiens des exemples de ressources et recueillir leurs réponses.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Animation 1</a:t>
            </a:r>
            <a:r>
              <a:rPr lang="fr-FR" sz="1000" dirty="0">
                <a:latin typeface="Arial" panose="020B0604020202020204" pitchFamily="34" charset="0"/>
                <a:ea typeface="Calibri" panose="020F0502020204030204" pitchFamily="34" charset="0"/>
                <a:cs typeface="Arial" panose="020B0604020202020204" pitchFamily="34" charset="0"/>
              </a:rPr>
              <a:t> : L’enseignant peut ensuite afficher les réponses proposées dans la diapositive et les comparer avec celles des élèves. Il peut aussi afficher tout de suite les propositions et initier un dialogue avec ses élèves sur chacune des 4 propositions.</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b="1" u="sng" dirty="0">
                <a:latin typeface="Arial" panose="020B0604020202020204" pitchFamily="34" charset="0"/>
                <a:ea typeface="Calibri" panose="020F0502020204030204" pitchFamily="34" charset="0"/>
                <a:cs typeface="Arial" panose="020B0604020202020204" pitchFamily="34" charset="0"/>
              </a:rPr>
              <a:t>Pour aller plus loin</a:t>
            </a:r>
            <a:r>
              <a:rPr lang="fr-FR" sz="1000" dirty="0">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Désormais, lorsqu’un salarié perçoit son salaire, celui-ci est net d’impôts : l’impôt sur le revenu est déjà prélevé.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 salaire est également net de cotisations sociales (pour la sécurité sociale : maladie, famille, retraite, chômage. C’est l’occasion de signaler qu’en France, il existe une sécurité sociale).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Un focus sur les revenus des travailleurs non-salariés (artisans, commerçants, professions libérales, agriculteurs…) peut être fait. Ces travailleurs paient leurs charges (règlement des fournisseurs, cotisations sociales et impôts) grâce aux ventes de produits et ou services qu’ils réalisent (chiffre d’affaires) et encaissent (rentrées d’argent). L’argent restant une fois les charges réglées s’appelle le bénéfice. C’est ce bénéfice que les travailleurs non-salariés utilisent pour payer leurs dépenses à titre privé.</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À titre de référence :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 SMIC net s’élève à 1 399 € par mois pour une personne à temps plein au 1er janvier 2024.</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449580" algn="just">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En 2023 :</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 salaire médian en France est d’un peu plus de 1 850 € net par mois (la moitié des salariés gagne moins, l’autre moitié gagne plus que ce montant).</a:t>
            </a:r>
            <a:endParaRPr lang="fr-FR" sz="1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 salaire moyen en France est d’un peu plus de 2 587 € net par mois.</a:t>
            </a:r>
            <a:endParaRPr lang="fr-FR" sz="1000" dirty="0">
              <a:latin typeface="Arial" panose="020B0604020202020204" pitchFamily="34" charset="0"/>
              <a:ea typeface="Calibri" panose="020F0502020204030204" pitchFamily="34" charset="0"/>
              <a:cs typeface="Times New Roman" panose="02020603050405020304" pitchFamily="18" charset="0"/>
            </a:endParaRPr>
          </a:p>
          <a:p>
            <a:endParaRPr lang="fr-FR" sz="1000" dirty="0"/>
          </a:p>
          <a:p>
            <a:pPr>
              <a:spcBef>
                <a:spcPts val="0"/>
              </a:spcBef>
              <a:defRPr b="1" u="sng"/>
            </a:pPr>
            <a:endParaRPr lang="fr-FR" sz="1000" b="0" u="none" noProof="0" dirty="0"/>
          </a:p>
          <a:p>
            <a:pPr>
              <a:spcBef>
                <a:spcPts val="0"/>
              </a:spcBef>
              <a:defRPr b="1" u="sng"/>
            </a:pPr>
            <a:endParaRPr lang="fr-FR" sz="1000"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80</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 billet de banque n’est pas une ressource mais un moyen de paiement.</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81</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les dépenses d’électricité, le loyer et les courses alimentaires sont nécessaires et</a:t>
            </a:r>
            <a:br>
              <a:rPr lang="fr-FR" sz="1200" b="1" i="0" dirty="0">
                <a:latin typeface="+mn-lt"/>
                <a:ea typeface="+mn-ea"/>
                <a:cs typeface="+mn-cs"/>
                <a:sym typeface="Calibri"/>
              </a:rPr>
            </a:br>
            <a:r>
              <a:rPr lang="fr-FR" sz="1200" b="1" i="0" dirty="0">
                <a:latin typeface="+mn-lt"/>
                <a:ea typeface="+mn-ea"/>
                <a:cs typeface="+mn-cs"/>
                <a:sym typeface="Calibri"/>
              </a:rPr>
              <a:t>ne peuvent être évitées. En revanche, les sorties, les achats de cadeaux et de jeux peuvent être</a:t>
            </a:r>
            <a:br>
              <a:rPr lang="fr-FR" sz="1200" b="1" i="0" dirty="0">
                <a:latin typeface="+mn-lt"/>
                <a:ea typeface="+mn-ea"/>
                <a:cs typeface="+mn-cs"/>
                <a:sym typeface="Calibri"/>
              </a:rPr>
            </a:br>
            <a:r>
              <a:rPr lang="fr-FR" sz="1200" b="1" i="0" dirty="0">
                <a:latin typeface="+mn-lt"/>
                <a:ea typeface="+mn-ea"/>
                <a:cs typeface="+mn-cs"/>
                <a:sym typeface="Calibri"/>
              </a:rPr>
              <a:t>remis à plus tard en cas de besoin.</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82</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les dépenses fixes sont des dépenses régulières difficilement modifiables,</a:t>
            </a:r>
            <a:br>
              <a:rPr lang="fr-FR" sz="1200" b="1" i="0" dirty="0">
                <a:latin typeface="+mn-lt"/>
                <a:ea typeface="+mn-ea"/>
                <a:cs typeface="+mn-cs"/>
                <a:sym typeface="Calibri"/>
              </a:rPr>
            </a:br>
            <a:r>
              <a:rPr lang="fr-FR" sz="1200" b="1" i="0" dirty="0">
                <a:latin typeface="+mn-lt"/>
                <a:ea typeface="+mn-ea"/>
                <a:cs typeface="+mn-cs"/>
                <a:sym typeface="Calibri"/>
              </a:rPr>
              <a:t>généralement mensuelles ou annuelles (loyer, crédit, impôt, etc.). </a:t>
            </a:r>
          </a:p>
          <a:p>
            <a:pPr algn="l">
              <a:spcBef>
                <a:spcPts val="0"/>
              </a:spcBef>
            </a:pPr>
            <a:r>
              <a:rPr lang="fr-FR" sz="1200" b="1" i="0" dirty="0">
                <a:latin typeface="+mn-lt"/>
                <a:ea typeface="+mn-ea"/>
                <a:cs typeface="+mn-cs"/>
                <a:sym typeface="Calibri"/>
              </a:rPr>
              <a:t>Elles se distinguent des</a:t>
            </a:r>
            <a:r>
              <a:rPr lang="fr-FR" dirty="0"/>
              <a:t> </a:t>
            </a:r>
            <a:r>
              <a:rPr lang="fr-FR" sz="1200" b="1" i="0" dirty="0">
                <a:latin typeface="+mn-lt"/>
                <a:ea typeface="+mn-ea"/>
                <a:cs typeface="+mn-cs"/>
                <a:sym typeface="Calibri"/>
              </a:rPr>
              <a:t>dépenses variables ou occasionnelles car leur montant ne varie pas d’un mois ou d’une année</a:t>
            </a:r>
            <a:br>
              <a:rPr lang="fr-FR" sz="1200" b="1" i="0" dirty="0">
                <a:latin typeface="+mn-lt"/>
                <a:ea typeface="+mn-ea"/>
                <a:cs typeface="+mn-cs"/>
                <a:sym typeface="Calibri"/>
              </a:rPr>
            </a:br>
            <a:r>
              <a:rPr lang="fr-FR" sz="1200" b="1" i="0" dirty="0">
                <a:latin typeface="+mn-lt"/>
                <a:ea typeface="+mn-ea"/>
                <a:cs typeface="+mn-cs"/>
                <a:sym typeface="Calibri"/>
              </a:rPr>
              <a:t>sur l’autre.</a:t>
            </a:r>
            <a:r>
              <a:rPr lang="fr-FR" dirty="0"/>
              <a:t> </a:t>
            </a:r>
            <a:br>
              <a:rPr lang="fr-FR" dirty="0"/>
            </a:b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83</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modifier son loyer implique de déménager. Modifier ses frais d’assurance implique</a:t>
            </a:r>
            <a:br>
              <a:rPr lang="fr-FR" sz="1200" b="1" i="0" dirty="0">
                <a:latin typeface="+mn-lt"/>
                <a:ea typeface="+mn-ea"/>
                <a:cs typeface="+mn-cs"/>
                <a:sym typeface="Calibri"/>
              </a:rPr>
            </a:br>
            <a:r>
              <a:rPr lang="fr-FR" sz="1200" b="1" i="0" dirty="0">
                <a:latin typeface="+mn-lt"/>
                <a:ea typeface="+mn-ea"/>
                <a:cs typeface="+mn-cs"/>
                <a:sym typeface="Calibri"/>
              </a:rPr>
              <a:t>de changer d’assurance. Alors qu’il est possible très vite d’économiser au moins un peu sur</a:t>
            </a:r>
            <a:br>
              <a:rPr lang="fr-FR" sz="1200" b="1" i="0" dirty="0">
                <a:latin typeface="+mn-lt"/>
                <a:ea typeface="+mn-ea"/>
                <a:cs typeface="+mn-cs"/>
                <a:sym typeface="Calibri"/>
              </a:rPr>
            </a:br>
            <a:r>
              <a:rPr lang="fr-FR" sz="1200" b="1" i="0" dirty="0">
                <a:latin typeface="+mn-lt"/>
                <a:ea typeface="+mn-ea"/>
                <a:cs typeface="+mn-cs"/>
                <a:sym typeface="Calibri"/>
              </a:rPr>
              <a:t>l’électricité, l’eau les dépenses de sorties et loisirs, ou encore les frais de téléphonie et internet</a:t>
            </a:r>
            <a:br>
              <a:rPr lang="fr-FR" sz="1200" b="1" i="0" dirty="0">
                <a:latin typeface="+mn-lt"/>
                <a:ea typeface="+mn-ea"/>
                <a:cs typeface="+mn-cs"/>
                <a:sym typeface="Calibri"/>
              </a:rPr>
            </a:br>
            <a:r>
              <a:rPr lang="fr-FR" sz="1200" b="1" i="0" dirty="0">
                <a:latin typeface="+mn-lt"/>
                <a:ea typeface="+mn-ea"/>
                <a:cs typeface="+mn-cs"/>
                <a:sym typeface="Calibri"/>
              </a:rPr>
              <a:t>hors forfait.</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84</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Avant de se rendre au supermarché, on vérifie dans le réfrigérateur et les placards</a:t>
            </a:r>
            <a:br>
              <a:rPr lang="fr-FR" sz="1200" b="1" i="0" dirty="0">
                <a:latin typeface="+mn-lt"/>
                <a:ea typeface="+mn-ea"/>
                <a:cs typeface="+mn-cs"/>
                <a:sym typeface="Calibri"/>
              </a:rPr>
            </a:br>
            <a:r>
              <a:rPr lang="fr-FR" sz="1200" b="1" i="0" dirty="0">
                <a:latin typeface="+mn-lt"/>
                <a:ea typeface="+mn-ea"/>
                <a:cs typeface="+mn-cs"/>
                <a:sym typeface="Calibri"/>
              </a:rPr>
              <a:t>les produits et leur date de péremption ; puis on prépare une liste de courses en fonction des</a:t>
            </a:r>
            <a:br>
              <a:rPr lang="fr-FR" sz="1200" b="1" i="0" dirty="0">
                <a:latin typeface="+mn-lt"/>
                <a:ea typeface="+mn-ea"/>
                <a:cs typeface="+mn-cs"/>
                <a:sym typeface="Calibri"/>
              </a:rPr>
            </a:br>
            <a:r>
              <a:rPr lang="fr-FR" sz="1200" b="1" i="0" dirty="0">
                <a:latin typeface="+mn-lt"/>
                <a:ea typeface="+mn-ea"/>
                <a:cs typeface="+mn-cs"/>
                <a:sym typeface="Calibri"/>
              </a:rPr>
              <a:t>besoins, et l’on compare les prix avant d’acheter.</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85</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quand on ne s’en sert pas, mieux vaut éteindre complètement ordinateurs et écrans</a:t>
            </a:r>
            <a:br>
              <a:rPr lang="fr-FR" sz="1200" b="1" i="0" dirty="0">
                <a:latin typeface="+mn-lt"/>
                <a:ea typeface="+mn-ea"/>
                <a:cs typeface="+mn-cs"/>
                <a:sym typeface="Calibri"/>
              </a:rPr>
            </a:br>
            <a:r>
              <a:rPr lang="fr-FR" sz="1200" b="1" i="0" dirty="0">
                <a:latin typeface="+mn-lt"/>
                <a:ea typeface="+mn-ea"/>
                <a:cs typeface="+mn-cs"/>
                <a:sym typeface="Calibri"/>
              </a:rPr>
              <a:t>de télévision. Prendre des bains consomme plus d’eau (et donc d’eau chaude et donc d’énergie)</a:t>
            </a:r>
            <a:br>
              <a:rPr lang="fr-FR" sz="1200" b="1" i="0" dirty="0">
                <a:latin typeface="+mn-lt"/>
                <a:ea typeface="+mn-ea"/>
                <a:cs typeface="+mn-cs"/>
                <a:sym typeface="Calibri"/>
              </a:rPr>
            </a:br>
            <a:r>
              <a:rPr lang="fr-FR" sz="1200" b="1" i="0" dirty="0">
                <a:latin typeface="+mn-lt"/>
                <a:ea typeface="+mn-ea"/>
                <a:cs typeface="+mn-cs"/>
                <a:sym typeface="Calibri"/>
              </a:rPr>
              <a:t>que des douches.</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86</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 débit d'un compte bancaire est l'ensemble des sommes qui en sont retirées. Un</a:t>
            </a:r>
            <a:br>
              <a:rPr lang="fr-FR" sz="1200" b="1" i="0" dirty="0">
                <a:latin typeface="+mn-lt"/>
                <a:ea typeface="+mn-ea"/>
                <a:cs typeface="+mn-cs"/>
                <a:sym typeface="Calibri"/>
              </a:rPr>
            </a:br>
            <a:r>
              <a:rPr lang="fr-FR" sz="1200" b="1" i="0" dirty="0">
                <a:latin typeface="+mn-lt"/>
                <a:ea typeface="+mn-ea"/>
                <a:cs typeface="+mn-cs"/>
                <a:sym typeface="Calibri"/>
              </a:rPr>
              <a:t>compte est dit « débiteur » lorsque son solde est négatif c’est-à-dire que la totalité des sommes</a:t>
            </a:r>
            <a:br>
              <a:rPr lang="fr-FR" sz="1200" b="1" i="0" dirty="0">
                <a:latin typeface="+mn-lt"/>
                <a:ea typeface="+mn-ea"/>
                <a:cs typeface="+mn-cs"/>
                <a:sym typeface="Calibri"/>
              </a:rPr>
            </a:br>
            <a:r>
              <a:rPr lang="fr-FR" sz="1200" b="1" i="0" dirty="0">
                <a:latin typeface="+mn-lt"/>
                <a:ea typeface="+mn-ea"/>
                <a:cs typeface="+mn-cs"/>
                <a:sym typeface="Calibri"/>
              </a:rPr>
              <a:t>débitées, ou dépensées, est supérieure au cumul des sommes créditées. À l’inverse, un compte</a:t>
            </a:r>
            <a:br>
              <a:rPr lang="fr-FR" sz="1200" b="1" i="0" dirty="0">
                <a:latin typeface="+mn-lt"/>
                <a:ea typeface="+mn-ea"/>
                <a:cs typeface="+mn-cs"/>
                <a:sym typeface="Calibri"/>
              </a:rPr>
            </a:br>
            <a:r>
              <a:rPr lang="fr-FR" sz="1200" b="1" i="0" dirty="0">
                <a:latin typeface="+mn-lt"/>
                <a:ea typeface="+mn-ea"/>
                <a:cs typeface="+mn-cs"/>
                <a:sym typeface="Calibri"/>
              </a:rPr>
              <a:t>est dit « créditeur » lorsque le solde est positif et donc que la totalité des sommes créditées, ou</a:t>
            </a:r>
            <a:br>
              <a:rPr lang="fr-FR" sz="1200" b="1" i="0" dirty="0">
                <a:latin typeface="+mn-lt"/>
                <a:ea typeface="+mn-ea"/>
                <a:cs typeface="+mn-cs"/>
                <a:sym typeface="Calibri"/>
              </a:rPr>
            </a:br>
            <a:r>
              <a:rPr lang="fr-FR" sz="1200" b="1" i="0" dirty="0">
                <a:latin typeface="+mn-lt"/>
                <a:ea typeface="+mn-ea"/>
                <a:cs typeface="+mn-cs"/>
                <a:sym typeface="Calibri"/>
              </a:rPr>
              <a:t>déposées, est supérieur au cumul des sommes débitées.</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88</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 solde correspond à la somme d’argent qu’il reste sur le compte, au moment où je</a:t>
            </a:r>
            <a:br>
              <a:rPr lang="fr-FR" sz="1200" b="1" i="0" dirty="0">
                <a:latin typeface="+mn-lt"/>
                <a:ea typeface="+mn-ea"/>
                <a:cs typeface="+mn-cs"/>
                <a:sym typeface="Calibri"/>
              </a:rPr>
            </a:br>
            <a:r>
              <a:rPr lang="fr-FR" sz="1200" b="1" i="0" dirty="0">
                <a:latin typeface="+mn-lt"/>
                <a:ea typeface="+mn-ea"/>
                <a:cs typeface="+mn-cs"/>
                <a:sym typeface="Calibri"/>
              </a:rPr>
              <a:t>le consulte. Il peut être positif (créditeur = il reste de l’argent), à zéro (il ne reste plus d’argent)</a:t>
            </a:r>
            <a:br>
              <a:rPr lang="fr-FR" sz="1200" b="1" i="0" dirty="0">
                <a:latin typeface="+mn-lt"/>
                <a:ea typeface="+mn-ea"/>
                <a:cs typeface="+mn-cs"/>
                <a:sym typeface="Calibri"/>
              </a:rPr>
            </a:br>
            <a:r>
              <a:rPr lang="fr-FR" sz="1200" b="1" i="0" dirty="0">
                <a:latin typeface="+mn-lt"/>
                <a:ea typeface="+mn-ea"/>
                <a:cs typeface="+mn-cs"/>
                <a:sym typeface="Calibri"/>
              </a:rPr>
              <a:t>ou négatif (débiteur = un découvert, je dois de l’argent à la banque).</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89</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xfrm>
            <a:off x="2205038" y="355600"/>
            <a:ext cx="2913062" cy="2184400"/>
          </a:xfrm>
          <a:prstGeom prst="rect">
            <a:avLst/>
          </a:prstGeom>
        </p:spPr>
        <p:txBody>
          <a:bodyPr/>
          <a:lstStyle/>
          <a:p>
            <a:endParaRPr dirty="0"/>
          </a:p>
        </p:txBody>
      </p:sp>
      <p:sp>
        <p:nvSpPr>
          <p:cNvPr id="475" name="Shape 475"/>
          <p:cNvSpPr>
            <a:spLocks noGrp="1"/>
          </p:cNvSpPr>
          <p:nvPr>
            <p:ph type="body" sz="quarter" idx="1"/>
          </p:nvPr>
        </p:nvSpPr>
        <p:spPr>
          <a:xfrm>
            <a:off x="260648" y="2803079"/>
            <a:ext cx="6292080" cy="4466987"/>
          </a:xfrm>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dépenses qui à leur avis sont des dépenses fixes, des dépenses régulières mais variables, et des dépenses occasionnelles.</a:t>
            </a:r>
            <a:endParaRPr lang="fr-FR" b="0" u="none" dirty="0"/>
          </a:p>
          <a:p>
            <a:pPr algn="just">
              <a:spcBef>
                <a:spcPts val="0"/>
              </a:spcBef>
              <a:defRPr b="1" u="sng"/>
            </a:pPr>
            <a:endParaRPr lang="fr-FR" dirty="0"/>
          </a:p>
          <a:p>
            <a:pPr marL="0" indent="0" algn="just">
              <a:spcBef>
                <a:spcPts val="0"/>
              </a:spcBef>
              <a:buSzPct val="100000"/>
              <a:buFont typeface="Arial"/>
              <a:buNone/>
              <a:defRPr b="1"/>
            </a:pPr>
            <a:r>
              <a:rPr lang="fr-FR" dirty="0"/>
              <a:t>Proposition Alternative</a:t>
            </a:r>
            <a:r>
              <a:rPr lang="fr-FR" baseline="0" dirty="0"/>
              <a:t> : </a:t>
            </a:r>
          </a:p>
          <a:p>
            <a:pPr marL="0" indent="0" algn="just">
              <a:spcBef>
                <a:spcPts val="0"/>
              </a:spcBef>
              <a:buSzPct val="100000"/>
              <a:buFont typeface="Arial"/>
              <a:buNone/>
              <a:defRPr b="1"/>
            </a:pPr>
            <a:r>
              <a:rPr lang="fr-FR" baseline="0" dirty="0"/>
              <a:t>1- on laisse la parole aux élèves pour des exemples de dépenses</a:t>
            </a:r>
          </a:p>
          <a:p>
            <a:pPr marL="0" indent="0" algn="just">
              <a:spcBef>
                <a:spcPts val="0"/>
              </a:spcBef>
              <a:buSzPct val="100000"/>
              <a:buFont typeface="Arial"/>
              <a:buNone/>
              <a:defRPr b="1"/>
            </a:pPr>
            <a:r>
              <a:rPr lang="fr-FR" baseline="0" dirty="0"/>
              <a:t>2- avec le diapo on fait apparaître une dépense, on demande aux élèves où la classer</a:t>
            </a:r>
          </a:p>
          <a:p>
            <a:pPr marL="0" indent="0" algn="just">
              <a:spcBef>
                <a:spcPts val="0"/>
              </a:spcBef>
              <a:buSzPct val="100000"/>
              <a:buFont typeface="Arial"/>
              <a:buNone/>
              <a:defRPr b="1"/>
            </a:pPr>
            <a:r>
              <a:rPr lang="fr-FR" baseline="0" dirty="0"/>
              <a:t>Il y a 18 dépenses à classer. </a:t>
            </a:r>
          </a:p>
          <a:p>
            <a:pPr marL="0" indent="0" algn="just">
              <a:spcBef>
                <a:spcPts val="0"/>
              </a:spcBef>
              <a:buSzPct val="100000"/>
              <a:buFont typeface="Arial"/>
              <a:buNone/>
              <a:defRPr b="1"/>
            </a:pPr>
            <a:r>
              <a:rPr lang="fr-FR" baseline="0" dirty="0"/>
              <a:t>La dernière est « Internet hors forfait », après cela change de diapo</a:t>
            </a:r>
            <a:endParaRPr lang="fr-FR" dirty="0"/>
          </a:p>
          <a:p>
            <a:pPr algn="just">
              <a:spcBef>
                <a:spcPts val="0"/>
              </a:spcBef>
              <a:defRPr b="1" u="sng"/>
            </a:pPr>
            <a:endParaRPr lang="fr-FR" u="none" dirty="0"/>
          </a:p>
          <a:p>
            <a:pPr algn="just">
              <a:spcBef>
                <a:spcPts val="0"/>
              </a:spcBef>
              <a:defRPr b="1" u="sng"/>
            </a:pPr>
            <a:endParaRPr lang="fr-FR" u="none" dirty="0"/>
          </a:p>
          <a:p>
            <a:pPr algn="just">
              <a:spcBef>
                <a:spcPts val="0"/>
              </a:spcBef>
              <a:defRPr b="1" u="sng"/>
            </a:pPr>
            <a:endParaRPr lang="fr-FR" u="none" dirty="0"/>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Objectif de la diapositive</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Concrétiser la notion de dépenses avec des exemples de la vie courante.</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L’essentiel</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3 types de dépenses sont généralement distingués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Dépenses fixes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Il s’agit des dépenses « contraintes » ou « pré-engagées ». Pourquoi ? Parce qu’il est difficile d’y échapper et parce qu’on ne peut pas les modifier facilement.</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est relativement stable mais il peut quand même varier d’un mois à l’autre (exemple : eau, électricité, gaz).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Les dépenses variables :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Elles sont souvent faites de manière très régulière (chaque semaine…). On peut plus facilement les modifier que les dépenses fixes, mais attention, certaines sont quand même indispensables et on ne peut pas toutes les réduire fortement. Exemple : l’alimentation.</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Les dépenses occasionnelles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Plus irrégulières et d’un montant plus variable, les dépenses occasionnelles peuvent pour certaines d’entre elles, être plus facilement reportées dans le temps si besoin.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b="1" u="sng" dirty="0">
                <a:latin typeface="Arial" panose="020B0604020202020204" pitchFamily="34" charset="0"/>
                <a:ea typeface="Calibri" panose="020F0502020204030204" pitchFamily="34" charset="0"/>
                <a:cs typeface="Arial" panose="020B0604020202020204" pitchFamily="34" charset="0"/>
              </a:rPr>
              <a:t>Pour aller plus loin</a:t>
            </a: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Désormais, </a:t>
            </a:r>
            <a:r>
              <a:rPr lang="fr-FR" b="1" dirty="0">
                <a:latin typeface="Arial" panose="020B0604020202020204" pitchFamily="34" charset="0"/>
                <a:ea typeface="Calibri" panose="020F0502020204030204" pitchFamily="34" charset="0"/>
                <a:cs typeface="Arial" panose="020B0604020202020204" pitchFamily="34" charset="0"/>
              </a:rPr>
              <a:t>pour les salariés</a:t>
            </a:r>
            <a:r>
              <a:rPr lang="fr-FR" dirty="0">
                <a:latin typeface="Arial" panose="020B0604020202020204" pitchFamily="34" charset="0"/>
                <a:ea typeface="Calibri" panose="020F0502020204030204" pitchFamily="34" charset="0"/>
                <a:cs typeface="Arial" panose="020B0604020202020204" pitchFamily="34" charset="0"/>
              </a:rPr>
              <a:t>, l’impôt sur le revenu est « </a:t>
            </a:r>
            <a:r>
              <a:rPr lang="fr-FR" b="1" dirty="0">
                <a:latin typeface="Arial" panose="020B0604020202020204" pitchFamily="34" charset="0"/>
                <a:ea typeface="Calibri" panose="020F0502020204030204" pitchFamily="34" charset="0"/>
                <a:cs typeface="Arial" panose="020B0604020202020204" pitchFamily="34" charset="0"/>
              </a:rPr>
              <a:t>prélevé à la source</a:t>
            </a:r>
            <a:r>
              <a:rPr lang="fr-FR" dirty="0">
                <a:latin typeface="Arial" panose="020B0604020202020204" pitchFamily="34" charset="0"/>
                <a:ea typeface="Calibri" panose="020F0502020204030204" pitchFamily="34" charset="0"/>
                <a:cs typeface="Arial" panose="020B0604020202020204" pitchFamily="34" charset="0"/>
              </a:rPr>
              <a:t> ». C’est-à-dire qu’il est retiré automatiquement du salaire et ce que touche le salarié est déjà « net d’impôt » : sauf exception, il n’est plus nécessaire de planifier le paiement de son impôt sur le revenu. Mais ce n’est pas le cas pour les travailleurs non-salariés (commerçants, artisans, professions libérales, agriculteurs…).</a:t>
            </a:r>
            <a:endParaRPr lang="fr-FR"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a:p>
            <a:pPr marL="0" indent="0" algn="just">
              <a:spcBef>
                <a:spcPts val="0"/>
              </a:spcBef>
              <a:buSzPct val="100000"/>
              <a:buFont typeface="Arial"/>
              <a:buNone/>
              <a:defRPr b="1"/>
            </a:pP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les banques proposent désormais la consultation du relevé de compte en ligne qui</a:t>
            </a:r>
            <a:br>
              <a:rPr lang="fr-FR" sz="1200" b="1" i="0" dirty="0">
                <a:latin typeface="+mn-lt"/>
                <a:ea typeface="+mn-ea"/>
                <a:cs typeface="+mn-cs"/>
                <a:sym typeface="Calibri"/>
              </a:rPr>
            </a:br>
            <a:r>
              <a:rPr lang="fr-FR" sz="1200" b="1" i="0" dirty="0">
                <a:latin typeface="+mn-lt"/>
                <a:ea typeface="+mn-ea"/>
                <a:cs typeface="+mn-cs"/>
                <a:sym typeface="Calibri"/>
              </a:rPr>
              <a:t>est mis à jour régulièrement. Il est toutefois nécessaire de suivre son budget pour s’assurer de</a:t>
            </a:r>
            <a:br>
              <a:rPr lang="fr-FR" sz="1200" b="1" i="0" dirty="0">
                <a:latin typeface="+mn-lt"/>
                <a:ea typeface="+mn-ea"/>
                <a:cs typeface="+mn-cs"/>
                <a:sym typeface="Calibri"/>
              </a:rPr>
            </a:br>
            <a:r>
              <a:rPr lang="fr-FR" sz="1200" b="1" i="0" dirty="0">
                <a:latin typeface="+mn-lt"/>
                <a:ea typeface="+mn-ea"/>
                <a:cs typeface="+mn-cs"/>
                <a:sym typeface="Calibri"/>
              </a:rPr>
              <a:t>ne pas avoir oublié de dépense à venir.</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90</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la banque peut accepter qu'un compte fonctionne à découvert. Le solde du compte</a:t>
            </a:r>
            <a:br>
              <a:rPr lang="fr-FR" sz="1200" b="1" i="0" dirty="0">
                <a:latin typeface="+mn-lt"/>
                <a:ea typeface="+mn-ea"/>
                <a:cs typeface="+mn-cs"/>
                <a:sym typeface="Calibri"/>
              </a:rPr>
            </a:br>
            <a:r>
              <a:rPr lang="fr-FR" sz="1200" b="1" i="0" dirty="0">
                <a:latin typeface="+mn-lt"/>
                <a:ea typeface="+mn-ea"/>
                <a:cs typeface="+mn-cs"/>
                <a:sym typeface="Calibri"/>
              </a:rPr>
              <a:t>bancaire peut alors être négatif, c'est-à-dire comporter plus de débits (dépenses) que de crédits</a:t>
            </a:r>
            <a:br>
              <a:rPr lang="fr-FR" sz="1200" b="1" i="0" dirty="0">
                <a:latin typeface="+mn-lt"/>
                <a:ea typeface="+mn-ea"/>
                <a:cs typeface="+mn-cs"/>
                <a:sym typeface="Calibri"/>
              </a:rPr>
            </a:br>
            <a:r>
              <a:rPr lang="fr-FR" sz="1200" b="1" i="0" dirty="0">
                <a:latin typeface="+mn-lt"/>
                <a:ea typeface="+mn-ea"/>
                <a:cs typeface="+mn-cs"/>
                <a:sym typeface="Calibri"/>
              </a:rPr>
              <a:t>(versements). Mais cette autorisation n'est pas automatique (la banque peut refuser). </a:t>
            </a:r>
          </a:p>
          <a:p>
            <a:pPr algn="l">
              <a:spcBef>
                <a:spcPts val="0"/>
              </a:spcBef>
            </a:pPr>
            <a:r>
              <a:rPr lang="fr-FR" sz="1200" b="1" i="0" dirty="0">
                <a:latin typeface="+mn-lt"/>
                <a:ea typeface="+mn-ea"/>
                <a:cs typeface="+mn-cs"/>
                <a:sym typeface="Calibri"/>
              </a:rPr>
              <a:t>Pour</a:t>
            </a:r>
            <a:r>
              <a:rPr lang="fr-FR" dirty="0"/>
              <a:t> </a:t>
            </a:r>
            <a:r>
              <a:rPr lang="fr-FR" sz="1200" b="1" i="0" dirty="0">
                <a:latin typeface="+mn-lt"/>
                <a:ea typeface="+mn-ea"/>
                <a:cs typeface="+mn-cs"/>
                <a:sym typeface="Calibri"/>
              </a:rPr>
              <a:t>chaque utilisation de découvert, la banque facture celui-ci : elle va prendre des intérêts, qu’on</a:t>
            </a:r>
            <a:br>
              <a:rPr lang="fr-FR" sz="1200" b="1" i="0" dirty="0">
                <a:latin typeface="+mn-lt"/>
                <a:ea typeface="+mn-ea"/>
                <a:cs typeface="+mn-cs"/>
                <a:sym typeface="Calibri"/>
              </a:rPr>
            </a:br>
            <a:r>
              <a:rPr lang="fr-FR" sz="1200" b="1" i="0" dirty="0">
                <a:latin typeface="+mn-lt"/>
                <a:ea typeface="+mn-ea"/>
                <a:cs typeface="+mn-cs"/>
                <a:sym typeface="Calibri"/>
              </a:rPr>
              <a:t>appeler des agios. D’autres frais (commissions) peuvent être prélevés</a:t>
            </a:r>
            <a:r>
              <a:rPr lang="fr-FR" dirty="0"/>
              <a:t> </a:t>
            </a:r>
            <a:br>
              <a:rPr lang="fr-FR" dirty="0"/>
            </a:b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91</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ce peut être toutes ces réponses : prévoir une épargne de précaution pour faire</a:t>
            </a:r>
            <a:br>
              <a:rPr lang="fr-FR" sz="1200" b="1" i="0" dirty="0">
                <a:latin typeface="+mn-lt"/>
                <a:ea typeface="+mn-ea"/>
                <a:cs typeface="+mn-cs"/>
                <a:sym typeface="Calibri"/>
              </a:rPr>
            </a:br>
            <a:r>
              <a:rPr lang="fr-FR" sz="1200" b="1" i="0" dirty="0">
                <a:latin typeface="+mn-lt"/>
                <a:ea typeface="+mn-ea"/>
                <a:cs typeface="+mn-cs"/>
                <a:sym typeface="Calibri"/>
              </a:rPr>
              <a:t>face à une dépense imprévue (ex : machine à laver à remplacer), faire fructifier son argent ou</a:t>
            </a:r>
            <a:br>
              <a:rPr lang="fr-FR" sz="1200" b="1" i="0" dirty="0">
                <a:latin typeface="+mn-lt"/>
                <a:ea typeface="+mn-ea"/>
                <a:cs typeface="+mn-cs"/>
                <a:sym typeface="Calibri"/>
              </a:rPr>
            </a:br>
            <a:r>
              <a:rPr lang="fr-FR" sz="1200" b="1" i="0" dirty="0">
                <a:latin typeface="+mn-lt"/>
                <a:ea typeface="+mn-ea"/>
                <a:cs typeface="+mn-cs"/>
                <a:sym typeface="Calibri"/>
              </a:rPr>
              <a:t>envisager un achat futur (ex : achat immobilier, achat d’une voiture etc.).</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92</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2% de 200 € soit 2 €  pour 100€ placés, soit 4 € pour 200€ placés</a:t>
            </a:r>
            <a:r>
              <a:rPr lang="fr-FR" sz="1200" b="0" i="0" dirty="0">
                <a:latin typeface="+mn-lt"/>
                <a:ea typeface="+mn-ea"/>
                <a:cs typeface="+mn-cs"/>
                <a:sym typeface="Calibri"/>
              </a:rPr>
              <a:t>➔ </a:t>
            </a:r>
            <a:r>
              <a:rPr lang="fr-FR" sz="1200" b="1" i="0" dirty="0">
                <a:latin typeface="+mn-lt"/>
                <a:ea typeface="+mn-ea"/>
                <a:cs typeface="+mn-cs"/>
                <a:sym typeface="Calibri"/>
              </a:rPr>
              <a:t>200+4 = 204 € sur le compte une fois les intérêts crédités</a:t>
            </a:r>
            <a:r>
              <a:rPr lang="fr-FR" dirty="0"/>
              <a:t> </a:t>
            </a:r>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93</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(méthode vue dans le diaporama)</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94</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toutes les réponses sont justes.</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95</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Avant de valider un achat sur internet, il convient de s’assurer que la page web est</a:t>
            </a:r>
            <a:br>
              <a:rPr lang="fr-FR" sz="1200" b="1" i="0" dirty="0">
                <a:latin typeface="+mn-lt"/>
                <a:ea typeface="+mn-ea"/>
                <a:cs typeface="+mn-cs"/>
                <a:sym typeface="Calibri"/>
              </a:rPr>
            </a:br>
            <a:r>
              <a:rPr lang="fr-FR" sz="1200" b="1" i="0" dirty="0">
                <a:latin typeface="+mn-lt"/>
                <a:ea typeface="+mn-ea"/>
                <a:cs typeface="+mn-cs"/>
                <a:sym typeface="Calibri"/>
              </a:rPr>
              <a:t>sécurisée : un « s » est ajouté après le « http » dans la barre d’adresse ou un petit cadenas</a:t>
            </a:r>
            <a:br>
              <a:rPr lang="fr-FR" sz="1200" b="1" i="0" dirty="0">
                <a:latin typeface="+mn-lt"/>
                <a:ea typeface="+mn-ea"/>
                <a:cs typeface="+mn-cs"/>
                <a:sym typeface="Calibri"/>
              </a:rPr>
            </a:br>
            <a:r>
              <a:rPr lang="fr-FR" sz="1200" b="1" i="0" dirty="0">
                <a:latin typeface="+mn-lt"/>
                <a:ea typeface="+mn-ea"/>
                <a:cs typeface="+mn-cs"/>
                <a:sym typeface="Calibri"/>
              </a:rPr>
              <a:t>fermé figurant en haut de la fenêtre dans laquelle l’achat est effectué apparait.</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96</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L’élève doit être conscient que même sans le code secret, sa carte peut être</a:t>
            </a:r>
            <a:br>
              <a:rPr lang="fr-FR" sz="1200" b="1" i="0" dirty="0">
                <a:latin typeface="+mn-lt"/>
                <a:ea typeface="+mn-ea"/>
                <a:cs typeface="+mn-cs"/>
                <a:sym typeface="Calibri"/>
              </a:rPr>
            </a:br>
            <a:r>
              <a:rPr lang="fr-FR" sz="1200" b="1" i="0" dirty="0">
                <a:latin typeface="+mn-lt"/>
                <a:ea typeface="+mn-ea"/>
                <a:cs typeface="+mn-cs"/>
                <a:sym typeface="Calibri"/>
              </a:rPr>
              <a:t>utilisée : paiement sans contact (certes limité) ou paiement sur internet et qu’il risque de perdre</a:t>
            </a:r>
            <a:br>
              <a:rPr lang="fr-FR" sz="1200" b="1" i="0" dirty="0">
                <a:latin typeface="+mn-lt"/>
                <a:ea typeface="+mn-ea"/>
                <a:cs typeface="+mn-cs"/>
                <a:sym typeface="Calibri"/>
              </a:rPr>
            </a:br>
            <a:r>
              <a:rPr lang="fr-FR" sz="1200" b="1" i="0" dirty="0">
                <a:latin typeface="+mn-lt"/>
                <a:ea typeface="+mn-ea"/>
                <a:cs typeface="+mn-cs"/>
                <a:sym typeface="Calibri"/>
              </a:rPr>
              <a:t>tout ou partie de son argent. Sa carte est personnelle et il doit en prendre soin afin que d’autres</a:t>
            </a:r>
            <a:br>
              <a:rPr lang="fr-FR" sz="1200" b="1" i="0" dirty="0">
                <a:latin typeface="+mn-lt"/>
                <a:ea typeface="+mn-ea"/>
                <a:cs typeface="+mn-cs"/>
                <a:sym typeface="Calibri"/>
              </a:rPr>
            </a:br>
            <a:r>
              <a:rPr lang="fr-FR" sz="1200" b="1" i="0" dirty="0">
                <a:latin typeface="+mn-lt"/>
                <a:ea typeface="+mn-ea"/>
                <a:cs typeface="+mn-cs"/>
                <a:sym typeface="Calibri"/>
              </a:rPr>
              <a:t>ne l’utilisent pas. Dans le cas d’une perte ou d’un vol de carte, il faut prévenir rapidement sa</a:t>
            </a:r>
            <a:br>
              <a:rPr lang="fr-FR" sz="1200" b="1" i="0" dirty="0">
                <a:latin typeface="+mn-lt"/>
                <a:ea typeface="+mn-ea"/>
                <a:cs typeface="+mn-cs"/>
                <a:sym typeface="Calibri"/>
              </a:rPr>
            </a:br>
            <a:r>
              <a:rPr lang="fr-FR" sz="1200" b="1" i="0" dirty="0">
                <a:latin typeface="+mn-lt"/>
                <a:ea typeface="+mn-ea"/>
                <a:cs typeface="+mn-cs"/>
                <a:sym typeface="Calibri"/>
              </a:rPr>
              <a:t>banque afin de faire opposition.</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Le cryptogramme est un code de sécurité à 3 chiffres présent au dos d’une carte</a:t>
            </a:r>
            <a:br>
              <a:rPr lang="fr-FR" sz="1200" b="1" i="0" dirty="0">
                <a:latin typeface="+mn-lt"/>
                <a:ea typeface="+mn-ea"/>
                <a:cs typeface="+mn-cs"/>
                <a:sym typeface="Calibri"/>
              </a:rPr>
            </a:br>
            <a:r>
              <a:rPr lang="fr-FR" sz="1200" b="1" i="0" dirty="0">
                <a:latin typeface="+mn-lt"/>
                <a:ea typeface="+mn-ea"/>
                <a:cs typeface="+mn-cs"/>
                <a:sym typeface="Calibri"/>
              </a:rPr>
              <a:t>bancaire. En Europe, tous les sites en ligne sont dans l’obligation de demander la saisie du</a:t>
            </a:r>
            <a:br>
              <a:rPr lang="fr-FR" sz="1200" b="1" i="0" dirty="0">
                <a:latin typeface="+mn-lt"/>
                <a:ea typeface="+mn-ea"/>
                <a:cs typeface="+mn-cs"/>
                <a:sym typeface="Calibri"/>
              </a:rPr>
            </a:br>
            <a:r>
              <a:rPr lang="fr-FR" sz="1200" b="1" i="0" dirty="0">
                <a:latin typeface="+mn-lt"/>
                <a:ea typeface="+mn-ea"/>
                <a:cs typeface="+mn-cs"/>
                <a:sym typeface="Calibri"/>
              </a:rPr>
              <a:t>cryptogramme en plus du numéro de la carte et de sa date d’expiration.</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98</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spcBef>
                <a:spcPts val="0"/>
              </a:spcBef>
            </a:pPr>
            <a:r>
              <a:rPr lang="fr-FR" sz="1200" b="1" i="0" dirty="0">
                <a:latin typeface="+mn-lt"/>
                <a:ea typeface="+mn-ea"/>
                <a:cs typeface="+mn-cs"/>
                <a:sym typeface="Calibri"/>
              </a:rPr>
              <a:t>Explication : si un placement est présenté comme pouvant rapporter beaucoup, il comporte</a:t>
            </a:r>
            <a:br>
              <a:rPr lang="fr-FR" sz="1200" b="1" i="0" dirty="0">
                <a:latin typeface="+mn-lt"/>
                <a:ea typeface="+mn-ea"/>
                <a:cs typeface="+mn-cs"/>
                <a:sym typeface="Calibri"/>
              </a:rPr>
            </a:br>
            <a:r>
              <a:rPr lang="fr-FR" sz="1200" b="1" i="0" dirty="0">
                <a:latin typeface="+mn-lt"/>
                <a:ea typeface="+mn-ea"/>
                <a:cs typeface="+mn-cs"/>
                <a:sym typeface="Calibri"/>
              </a:rPr>
              <a:t>forcément un risque. Si la publicité ou le message prétend en même temps que le placement est</a:t>
            </a:r>
            <a:br>
              <a:rPr lang="fr-FR" sz="1200" b="1" i="0" dirty="0">
                <a:latin typeface="+mn-lt"/>
                <a:ea typeface="+mn-ea"/>
                <a:cs typeface="+mn-cs"/>
                <a:sym typeface="Calibri"/>
              </a:rPr>
            </a:br>
            <a:r>
              <a:rPr lang="fr-FR" sz="1200" b="1" i="0" dirty="0">
                <a:latin typeface="+mn-lt"/>
                <a:ea typeface="+mn-ea"/>
                <a:cs typeface="+mn-cs"/>
                <a:sym typeface="Calibri"/>
              </a:rPr>
              <a:t>sûr ou garanti, c’est même vraisemblablement une arnaque.</a:t>
            </a:r>
            <a:r>
              <a:rPr lang="fr-FR" dirty="0"/>
              <a:t> </a:t>
            </a:r>
            <a:br>
              <a:rPr lang="fr-FR" dirty="0"/>
            </a:br>
            <a:endParaRPr lang="fr-FR"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99</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1666366" y="2096698"/>
            <a:ext cx="1671194" cy="352080"/>
          </a:xfrm>
          <a:prstGeom prst="rect">
            <a:avLst/>
          </a:prstGeom>
          <a:ln>
            <a:solidFill>
              <a:srgbClr val="726F6D"/>
            </a:solidFill>
            <a:prstDash val="sysDot"/>
          </a:ln>
        </p:spPr>
        <p:txBody>
          <a:bodyPr>
            <a:spAutoFit/>
          </a:bodyPr>
          <a:lstStyle>
            <a:lvl1pPr algn="ctr">
              <a:defRPr sz="1688" b="1" i="0" cap="all" baseline="0">
                <a:solidFill>
                  <a:srgbClr val="203A76"/>
                </a:solidFill>
              </a:defRPr>
            </a:lvl1pPr>
          </a:lstStyle>
          <a:p>
            <a:r>
              <a:rPr lang="fr-FR" dirty="0"/>
              <a:t>SOMMAIRE</a:t>
            </a:r>
          </a:p>
        </p:txBody>
      </p:sp>
      <p:sp>
        <p:nvSpPr>
          <p:cNvPr id="4" name="Espace réservé du contenu 23">
            <a:extLst>
              <a:ext uri="{FF2B5EF4-FFF2-40B4-BE49-F238E27FC236}">
                <a16:creationId xmlns:a16="http://schemas.microsoft.com/office/drawing/2014/main" id="{D5BE8BE1-B188-6CBC-99FF-8BCD8F53A9DE}"/>
              </a:ext>
            </a:extLst>
          </p:cNvPr>
          <p:cNvSpPr>
            <a:spLocks noGrp="1"/>
          </p:cNvSpPr>
          <p:nvPr>
            <p:ph sz="quarter" idx="13" hasCustomPrompt="1"/>
          </p:nvPr>
        </p:nvSpPr>
        <p:spPr>
          <a:xfrm>
            <a:off x="4629283" y="565819"/>
            <a:ext cx="4167734" cy="230828"/>
          </a:xfrm>
          <a:prstGeom prst="rect">
            <a:avLst/>
          </a:prstGeom>
        </p:spPr>
        <p:txBody>
          <a:bodyPr anchor="ctr">
            <a:spAutoFit/>
          </a:bodyPr>
          <a:lstStyle>
            <a:lvl1pPr marL="0" indent="0" algn="l">
              <a:buNone/>
              <a:defRPr sz="900" b="1" i="0" cap="all" baseline="0">
                <a:solidFill>
                  <a:srgbClr val="203A76"/>
                </a:solidFill>
                <a:latin typeface="Arial" panose="020B0604020202020204" pitchFamily="34" charset="0"/>
              </a:defRPr>
            </a:lvl1pPr>
          </a:lstStyle>
          <a:p>
            <a:pPr lvl="0"/>
            <a:r>
              <a:rPr lang="fr-FR" dirty="0"/>
              <a:t>TITRE PARTIE</a:t>
            </a:r>
          </a:p>
        </p:txBody>
      </p:sp>
      <p:sp>
        <p:nvSpPr>
          <p:cNvPr id="6" name="Espace réservé du contenu 23">
            <a:extLst>
              <a:ext uri="{FF2B5EF4-FFF2-40B4-BE49-F238E27FC236}">
                <a16:creationId xmlns:a16="http://schemas.microsoft.com/office/drawing/2014/main" id="{B7A0816C-E946-D6FF-C0F1-FF53FE68535A}"/>
              </a:ext>
            </a:extLst>
          </p:cNvPr>
          <p:cNvSpPr>
            <a:spLocks noGrp="1"/>
          </p:cNvSpPr>
          <p:nvPr>
            <p:ph sz="quarter" idx="14" hasCustomPrompt="1"/>
          </p:nvPr>
        </p:nvSpPr>
        <p:spPr>
          <a:xfrm>
            <a:off x="4628315" y="1118297"/>
            <a:ext cx="4168702"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9" name="Espace réservé du contenu 23">
            <a:extLst>
              <a:ext uri="{FF2B5EF4-FFF2-40B4-BE49-F238E27FC236}">
                <a16:creationId xmlns:a16="http://schemas.microsoft.com/office/drawing/2014/main" id="{78A7AC3C-9E4B-0FFA-614B-112C38568F16}"/>
              </a:ext>
            </a:extLst>
          </p:cNvPr>
          <p:cNvSpPr>
            <a:spLocks noGrp="1"/>
          </p:cNvSpPr>
          <p:nvPr>
            <p:ph sz="quarter" idx="15" hasCustomPrompt="1"/>
          </p:nvPr>
        </p:nvSpPr>
        <p:spPr>
          <a:xfrm>
            <a:off x="4621663" y="1644929"/>
            <a:ext cx="4175354"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10" name="Espace réservé du contenu 23">
            <a:extLst>
              <a:ext uri="{FF2B5EF4-FFF2-40B4-BE49-F238E27FC236}">
                <a16:creationId xmlns:a16="http://schemas.microsoft.com/office/drawing/2014/main" id="{9F944F0F-050F-84C9-7764-2FDD43FEB486}"/>
              </a:ext>
            </a:extLst>
          </p:cNvPr>
          <p:cNvSpPr>
            <a:spLocks noGrp="1"/>
          </p:cNvSpPr>
          <p:nvPr>
            <p:ph sz="quarter" idx="16" hasCustomPrompt="1"/>
          </p:nvPr>
        </p:nvSpPr>
        <p:spPr>
          <a:xfrm>
            <a:off x="4620695" y="2190482"/>
            <a:ext cx="4176322"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13" name="Espace réservé du contenu 23">
            <a:extLst>
              <a:ext uri="{FF2B5EF4-FFF2-40B4-BE49-F238E27FC236}">
                <a16:creationId xmlns:a16="http://schemas.microsoft.com/office/drawing/2014/main" id="{105EEDF5-2592-7853-8ABA-597549319C84}"/>
              </a:ext>
            </a:extLst>
          </p:cNvPr>
          <p:cNvSpPr>
            <a:spLocks noGrp="1"/>
          </p:cNvSpPr>
          <p:nvPr>
            <p:ph sz="quarter" idx="17" hasCustomPrompt="1"/>
          </p:nvPr>
        </p:nvSpPr>
        <p:spPr>
          <a:xfrm>
            <a:off x="4618040" y="2731328"/>
            <a:ext cx="4178977"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14" name="Espace réservé du contenu 23">
            <a:extLst>
              <a:ext uri="{FF2B5EF4-FFF2-40B4-BE49-F238E27FC236}">
                <a16:creationId xmlns:a16="http://schemas.microsoft.com/office/drawing/2014/main" id="{F66419B2-F34D-FEBF-BDC5-62888E164981}"/>
              </a:ext>
            </a:extLst>
          </p:cNvPr>
          <p:cNvSpPr>
            <a:spLocks noGrp="1"/>
          </p:cNvSpPr>
          <p:nvPr>
            <p:ph sz="quarter" idx="18" hasCustomPrompt="1"/>
          </p:nvPr>
        </p:nvSpPr>
        <p:spPr>
          <a:xfrm>
            <a:off x="4617073" y="3276881"/>
            <a:ext cx="4179944"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15" name="Espace réservé du contenu 23">
            <a:extLst>
              <a:ext uri="{FF2B5EF4-FFF2-40B4-BE49-F238E27FC236}">
                <a16:creationId xmlns:a16="http://schemas.microsoft.com/office/drawing/2014/main" id="{0EEBD430-3417-C686-2EFD-B4E35622710D}"/>
              </a:ext>
            </a:extLst>
          </p:cNvPr>
          <p:cNvSpPr>
            <a:spLocks noGrp="1"/>
          </p:cNvSpPr>
          <p:nvPr>
            <p:ph sz="quarter" idx="19" hasCustomPrompt="1"/>
          </p:nvPr>
        </p:nvSpPr>
        <p:spPr>
          <a:xfrm>
            <a:off x="4618040" y="3803513"/>
            <a:ext cx="4178977"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16" name="Espace réservé du contenu 23">
            <a:extLst>
              <a:ext uri="{FF2B5EF4-FFF2-40B4-BE49-F238E27FC236}">
                <a16:creationId xmlns:a16="http://schemas.microsoft.com/office/drawing/2014/main" id="{71C0F96E-7E53-166C-3558-79F179BD00EC}"/>
              </a:ext>
            </a:extLst>
          </p:cNvPr>
          <p:cNvSpPr>
            <a:spLocks noGrp="1"/>
          </p:cNvSpPr>
          <p:nvPr>
            <p:ph sz="quarter" idx="20" hasCustomPrompt="1"/>
          </p:nvPr>
        </p:nvSpPr>
        <p:spPr>
          <a:xfrm>
            <a:off x="4609453" y="4338906"/>
            <a:ext cx="4187564" cy="216978"/>
          </a:xfrm>
          <a:prstGeom prst="rect">
            <a:avLst/>
          </a:prstGeom>
        </p:spPr>
        <p:txBody>
          <a:bodyPr anchor="ctr">
            <a:spAutoFit/>
          </a:bodyPr>
          <a:lstStyle>
            <a:lvl1pPr marL="0" indent="0" algn="l">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TITRE PARTIE</a:t>
            </a:r>
          </a:p>
        </p:txBody>
      </p:sp>
      <p:sp>
        <p:nvSpPr>
          <p:cNvPr id="18" name="Espace réservé du texte 17">
            <a:extLst>
              <a:ext uri="{FF2B5EF4-FFF2-40B4-BE49-F238E27FC236}">
                <a16:creationId xmlns:a16="http://schemas.microsoft.com/office/drawing/2014/main" id="{0B2838D2-F776-79B6-F2B8-570CBF5DDB22}"/>
              </a:ext>
            </a:extLst>
          </p:cNvPr>
          <p:cNvSpPr>
            <a:spLocks noGrp="1"/>
          </p:cNvSpPr>
          <p:nvPr>
            <p:ph type="body" sz="quarter" idx="21" hasCustomPrompt="1"/>
          </p:nvPr>
        </p:nvSpPr>
        <p:spPr>
          <a:xfrm>
            <a:off x="4292845" y="572745"/>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1</a:t>
            </a:r>
          </a:p>
        </p:txBody>
      </p:sp>
      <p:sp>
        <p:nvSpPr>
          <p:cNvPr id="19" name="Espace réservé du texte 17">
            <a:extLst>
              <a:ext uri="{FF2B5EF4-FFF2-40B4-BE49-F238E27FC236}">
                <a16:creationId xmlns:a16="http://schemas.microsoft.com/office/drawing/2014/main" id="{17F9BE3D-3BEC-DACA-B191-4B536A12A162}"/>
              </a:ext>
            </a:extLst>
          </p:cNvPr>
          <p:cNvSpPr>
            <a:spLocks noGrp="1"/>
          </p:cNvSpPr>
          <p:nvPr>
            <p:ph type="body" sz="quarter" idx="22" hasCustomPrompt="1"/>
          </p:nvPr>
        </p:nvSpPr>
        <p:spPr>
          <a:xfrm>
            <a:off x="4292845" y="1115468"/>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2</a:t>
            </a:r>
          </a:p>
        </p:txBody>
      </p:sp>
      <p:sp>
        <p:nvSpPr>
          <p:cNvPr id="20" name="Espace réservé du texte 17">
            <a:extLst>
              <a:ext uri="{FF2B5EF4-FFF2-40B4-BE49-F238E27FC236}">
                <a16:creationId xmlns:a16="http://schemas.microsoft.com/office/drawing/2014/main" id="{1B00F6C1-FDC3-9EF8-18CD-34EAD550F85C}"/>
              </a:ext>
            </a:extLst>
          </p:cNvPr>
          <p:cNvSpPr>
            <a:spLocks noGrp="1"/>
          </p:cNvSpPr>
          <p:nvPr>
            <p:ph type="body" sz="quarter" idx="23" hasCustomPrompt="1"/>
          </p:nvPr>
        </p:nvSpPr>
        <p:spPr>
          <a:xfrm>
            <a:off x="4292845" y="1644204"/>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3</a:t>
            </a:r>
          </a:p>
        </p:txBody>
      </p:sp>
      <p:sp>
        <p:nvSpPr>
          <p:cNvPr id="21" name="Espace réservé du texte 17">
            <a:extLst>
              <a:ext uri="{FF2B5EF4-FFF2-40B4-BE49-F238E27FC236}">
                <a16:creationId xmlns:a16="http://schemas.microsoft.com/office/drawing/2014/main" id="{3CF45C33-CE8C-2304-E23A-B1ADB953E576}"/>
              </a:ext>
            </a:extLst>
          </p:cNvPr>
          <p:cNvSpPr>
            <a:spLocks noGrp="1"/>
          </p:cNvSpPr>
          <p:nvPr>
            <p:ph type="body" sz="quarter" idx="24" hasCustomPrompt="1"/>
          </p:nvPr>
        </p:nvSpPr>
        <p:spPr>
          <a:xfrm>
            <a:off x="4292845" y="2177785"/>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4</a:t>
            </a:r>
          </a:p>
        </p:txBody>
      </p:sp>
      <p:sp>
        <p:nvSpPr>
          <p:cNvPr id="22" name="Espace réservé du texte 17">
            <a:extLst>
              <a:ext uri="{FF2B5EF4-FFF2-40B4-BE49-F238E27FC236}">
                <a16:creationId xmlns:a16="http://schemas.microsoft.com/office/drawing/2014/main" id="{7A51412D-2073-9115-AFE8-C9F0B6B8381F}"/>
              </a:ext>
            </a:extLst>
          </p:cNvPr>
          <p:cNvSpPr>
            <a:spLocks noGrp="1"/>
          </p:cNvSpPr>
          <p:nvPr>
            <p:ph type="body" sz="quarter" idx="25" hasCustomPrompt="1"/>
          </p:nvPr>
        </p:nvSpPr>
        <p:spPr>
          <a:xfrm>
            <a:off x="4292845" y="2721585"/>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5</a:t>
            </a:r>
          </a:p>
        </p:txBody>
      </p:sp>
      <p:sp>
        <p:nvSpPr>
          <p:cNvPr id="23" name="Espace réservé du texte 17">
            <a:extLst>
              <a:ext uri="{FF2B5EF4-FFF2-40B4-BE49-F238E27FC236}">
                <a16:creationId xmlns:a16="http://schemas.microsoft.com/office/drawing/2014/main" id="{A6CFB0DC-74EC-F97A-1BFE-7DB87D4AEA38}"/>
              </a:ext>
            </a:extLst>
          </p:cNvPr>
          <p:cNvSpPr>
            <a:spLocks noGrp="1"/>
          </p:cNvSpPr>
          <p:nvPr>
            <p:ph type="body" sz="quarter" idx="26" hasCustomPrompt="1"/>
          </p:nvPr>
        </p:nvSpPr>
        <p:spPr>
          <a:xfrm>
            <a:off x="4292845" y="3264308"/>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6</a:t>
            </a:r>
          </a:p>
        </p:txBody>
      </p:sp>
      <p:sp>
        <p:nvSpPr>
          <p:cNvPr id="24" name="Espace réservé du texte 17">
            <a:extLst>
              <a:ext uri="{FF2B5EF4-FFF2-40B4-BE49-F238E27FC236}">
                <a16:creationId xmlns:a16="http://schemas.microsoft.com/office/drawing/2014/main" id="{57BB802C-C380-1A7D-63E4-B7D996A604F8}"/>
              </a:ext>
            </a:extLst>
          </p:cNvPr>
          <p:cNvSpPr>
            <a:spLocks noGrp="1"/>
          </p:cNvSpPr>
          <p:nvPr>
            <p:ph type="body" sz="quarter" idx="27" hasCustomPrompt="1"/>
          </p:nvPr>
        </p:nvSpPr>
        <p:spPr>
          <a:xfrm>
            <a:off x="4292845" y="3793046"/>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7</a:t>
            </a:r>
          </a:p>
        </p:txBody>
      </p:sp>
      <p:sp>
        <p:nvSpPr>
          <p:cNvPr id="25" name="Espace réservé du texte 17">
            <a:extLst>
              <a:ext uri="{FF2B5EF4-FFF2-40B4-BE49-F238E27FC236}">
                <a16:creationId xmlns:a16="http://schemas.microsoft.com/office/drawing/2014/main" id="{F317665B-8145-2375-B3E2-578B9677DF4C}"/>
              </a:ext>
            </a:extLst>
          </p:cNvPr>
          <p:cNvSpPr>
            <a:spLocks noGrp="1"/>
          </p:cNvSpPr>
          <p:nvPr>
            <p:ph type="body" sz="quarter" idx="28" hasCustomPrompt="1"/>
          </p:nvPr>
        </p:nvSpPr>
        <p:spPr>
          <a:xfrm>
            <a:off x="4292845" y="4326625"/>
            <a:ext cx="221876" cy="216978"/>
          </a:xfrm>
          <a:prstGeom prst="rect">
            <a:avLst/>
          </a:prstGeom>
        </p:spPr>
        <p:txBody>
          <a:bodyPr anchor="ctr">
            <a:spAutoFit/>
          </a:bodyPr>
          <a:lstStyle>
            <a:lvl1pPr marL="0" indent="0">
              <a:buNone/>
              <a:defRPr lang="fr-FR" sz="900" b="1" i="0" kern="1200" cap="all" baseline="0" dirty="0">
                <a:solidFill>
                  <a:srgbClr val="203A76"/>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90000"/>
              </a:lnSpc>
              <a:spcBef>
                <a:spcPts val="750"/>
              </a:spcBef>
              <a:buFont typeface="Arial" panose="020B0604020202020204" pitchFamily="34" charset="0"/>
              <a:buNone/>
            </a:pPr>
            <a:r>
              <a:rPr lang="fr-FR" dirty="0"/>
              <a:t>8</a:t>
            </a:r>
          </a:p>
        </p:txBody>
      </p:sp>
      <p:sp>
        <p:nvSpPr>
          <p:cNvPr id="26" name="Espace réservé du numéro de diapositive 25"/>
          <p:cNvSpPr>
            <a:spLocks noGrp="1"/>
          </p:cNvSpPr>
          <p:nvPr>
            <p:ph type="sldNum" sz="quarter" idx="30"/>
          </p:nvPr>
        </p:nvSpPr>
        <p:spPr>
          <a:xfrm>
            <a:off x="8336388" y="6401209"/>
            <a:ext cx="350413" cy="276995"/>
          </a:xfrm>
        </p:spPr>
        <p:txBody>
          <a:bodyPr/>
          <a:lstStyle/>
          <a:p>
            <a:fld id="{27A4C574-4D1E-4B89-9988-D081408D575C}" type="slidenum">
              <a:rPr lang="fr-FR" smtClean="0"/>
              <a:pPr/>
              <a:t>‹N°›</a:t>
            </a:fld>
            <a:endParaRPr lang="fr-FR" dirty="0"/>
          </a:p>
        </p:txBody>
      </p:sp>
      <p:sp>
        <p:nvSpPr>
          <p:cNvPr id="27" name="Espace réservé du pied de page 4"/>
          <p:cNvSpPr>
            <a:spLocks noGrp="1"/>
          </p:cNvSpPr>
          <p:nvPr>
            <p:ph type="ftr" sz="quarter" idx="3"/>
          </p:nvPr>
        </p:nvSpPr>
        <p:spPr>
          <a:xfrm>
            <a:off x="6330461" y="6426926"/>
            <a:ext cx="2062424" cy="285839"/>
          </a:xfrm>
          <a:prstGeom prst="rect">
            <a:avLst/>
          </a:prstGeom>
          <a:ln>
            <a:solidFill>
              <a:srgbClr val="726F6D"/>
            </a:solidFill>
            <a:prstDash val="sysDot"/>
          </a:ln>
        </p:spPr>
        <p:txBody>
          <a:bodyPr vert="horz" lIns="91440" tIns="45720" rIns="91440" bIns="45720" rtlCol="0" anchor="ctr"/>
          <a:lstStyle>
            <a:lvl1pPr algn="ctr">
              <a:defRPr sz="900">
                <a:solidFill>
                  <a:srgbClr val="213B76"/>
                </a:solidFill>
              </a:defRPr>
            </a:lvl1pPr>
          </a:lstStyle>
          <a:p>
            <a:r>
              <a:rPr lang="fr-FR"/>
              <a:t>Passeport EDUCFI -collège</a:t>
            </a:r>
            <a:endParaRPr lang="fr-FR" dirty="0"/>
          </a:p>
        </p:txBody>
      </p:sp>
    </p:spTree>
    <p:extLst>
      <p:ext uri="{BB962C8B-B14F-4D97-AF65-F5344CB8AC3E}">
        <p14:creationId xmlns:p14="http://schemas.microsoft.com/office/powerpoint/2010/main" val="13449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81694" y="190597"/>
            <a:ext cx="8180613" cy="769437"/>
          </a:xfrm>
          <a:prstGeom prst="rect">
            <a:avLst/>
          </a:prstGeom>
        </p:spPr>
        <p:txBody>
          <a:bodyPr>
            <a:spAutoFit/>
          </a:bodyPr>
          <a:lstStyle>
            <a:lvl1pPr marL="642938" indent="-642938">
              <a:buFont typeface="+mj-lt"/>
              <a:buAutoNum type="arabicPeriod"/>
              <a:defRPr/>
            </a:lvl1pPr>
          </a:lstStyle>
          <a:p>
            <a:r>
              <a:rPr lang="fr-FR" dirty="0"/>
              <a:t>TITRE</a:t>
            </a:r>
          </a:p>
        </p:txBody>
      </p:sp>
      <p:sp>
        <p:nvSpPr>
          <p:cNvPr id="11" name="Espace réservé du numéro de diapositive 10"/>
          <p:cNvSpPr>
            <a:spLocks noGrp="1"/>
          </p:cNvSpPr>
          <p:nvPr>
            <p:ph type="sldNum" sz="quarter" idx="11"/>
          </p:nvPr>
        </p:nvSpPr>
        <p:spPr>
          <a:xfrm>
            <a:off x="8336388" y="6401209"/>
            <a:ext cx="350413" cy="276995"/>
          </a:xfrm>
        </p:spPr>
        <p:txBody>
          <a:bodyPr/>
          <a:lstStyle/>
          <a:p>
            <a:fld id="{27A4C574-4D1E-4B89-9988-D081408D575C}" type="slidenum">
              <a:rPr lang="fr-FR" smtClean="0"/>
              <a:pPr/>
              <a:t>‹N°›</a:t>
            </a:fld>
            <a:endParaRPr lang="fr-FR" dirty="0"/>
          </a:p>
        </p:txBody>
      </p:sp>
      <p:sp>
        <p:nvSpPr>
          <p:cNvPr id="6" name="Espace réservé du contenu 2"/>
          <p:cNvSpPr>
            <a:spLocks noGrp="1"/>
          </p:cNvSpPr>
          <p:nvPr>
            <p:ph idx="1" hasCustomPrompt="1"/>
          </p:nvPr>
        </p:nvSpPr>
        <p:spPr>
          <a:xfrm>
            <a:off x="481694" y="1825625"/>
            <a:ext cx="8180614" cy="2331403"/>
          </a:xfrm>
          <a:prstGeom prst="rect">
            <a:avLst/>
          </a:prstGeom>
        </p:spPr>
        <p:txBody>
          <a:bodyPr>
            <a:spAutoFit/>
          </a:bodyPr>
          <a:lstStyle>
            <a:lvl1pPr marL="342900" indent="-342900">
              <a:buFontTx/>
              <a:buBlip>
                <a:blip r:embed="rId2"/>
              </a:buBlip>
              <a:defRPr>
                <a:solidFill>
                  <a:srgbClr val="C92360"/>
                </a:solidFill>
              </a:defRPr>
            </a:lvl1pPr>
            <a:lvl2pPr marL="600075" indent="-257175" algn="l">
              <a:buFontTx/>
              <a:buBlip>
                <a:blip r:embed="rId3"/>
              </a:buBlip>
              <a:defRPr>
                <a:solidFill>
                  <a:srgbClr val="002060"/>
                </a:solidFill>
              </a:defRPr>
            </a:lvl2pPr>
            <a:lvl3pPr marL="942975" indent="-257175" algn="l">
              <a:buFontTx/>
              <a:buBlip>
                <a:blip r:embed="rId4"/>
              </a:buBlip>
              <a:defRPr>
                <a:solidFill>
                  <a:srgbClr val="E06F17"/>
                </a:solidFill>
              </a:defRPr>
            </a:lvl3pPr>
            <a:lvl4pPr marL="1200150" indent="-171450" algn="l">
              <a:buFontTx/>
              <a:buBlip>
                <a:blip r:embed="rId5"/>
              </a:buBlip>
              <a:defRPr>
                <a:solidFill>
                  <a:srgbClr val="726F6D"/>
                </a:solidFill>
              </a:defRPr>
            </a:lvl4pPr>
          </a:lstStyle>
          <a:p>
            <a:pPr lvl="0"/>
            <a:r>
              <a:rPr lang="fr-FR" dirty="0"/>
              <a:t>Modifier le texte du masque</a:t>
            </a:r>
          </a:p>
          <a:p>
            <a:pPr lvl="1"/>
            <a:r>
              <a:rPr lang="fr-FR" dirty="0"/>
              <a:t>Deuxième niveau</a:t>
            </a:r>
          </a:p>
          <a:p>
            <a:pPr lvl="2"/>
            <a:r>
              <a:rPr lang="fr-FR" dirty="0"/>
              <a:t>Troisième niveau</a:t>
            </a:r>
          </a:p>
          <a:p>
            <a:pPr lvl="3"/>
            <a:r>
              <a:rPr lang="fr-FR" dirty="0"/>
              <a:t> Quatrième niveau</a:t>
            </a:r>
          </a:p>
        </p:txBody>
      </p:sp>
      <p:sp>
        <p:nvSpPr>
          <p:cNvPr id="7" name="Espace réservé du pied de page 4"/>
          <p:cNvSpPr>
            <a:spLocks noGrp="1"/>
          </p:cNvSpPr>
          <p:nvPr>
            <p:ph type="ftr" sz="quarter" idx="3"/>
          </p:nvPr>
        </p:nvSpPr>
        <p:spPr>
          <a:xfrm>
            <a:off x="6330461" y="6426926"/>
            <a:ext cx="2062424" cy="285839"/>
          </a:xfrm>
          <a:prstGeom prst="rect">
            <a:avLst/>
          </a:prstGeom>
          <a:ln>
            <a:solidFill>
              <a:srgbClr val="726F6D"/>
            </a:solidFill>
            <a:prstDash val="sysDot"/>
          </a:ln>
        </p:spPr>
        <p:txBody>
          <a:bodyPr vert="horz" lIns="91440" tIns="45720" rIns="91440" bIns="45720" rtlCol="0" anchor="ctr"/>
          <a:lstStyle>
            <a:lvl1pPr algn="ctr">
              <a:defRPr sz="900">
                <a:solidFill>
                  <a:srgbClr val="213B76"/>
                </a:solidFill>
              </a:defRPr>
            </a:lvl1pPr>
          </a:lstStyle>
          <a:p>
            <a:r>
              <a:rPr lang="fr-FR" dirty="0"/>
              <a:t>Passeport EDUCFI – collège</a:t>
            </a:r>
          </a:p>
        </p:txBody>
      </p:sp>
    </p:spTree>
    <p:extLst>
      <p:ext uri="{BB962C8B-B14F-4D97-AF65-F5344CB8AC3E}">
        <p14:creationId xmlns:p14="http://schemas.microsoft.com/office/powerpoint/2010/main" val="379199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p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8" r:id="rId5"/>
    <p:sldLayoutId id="2147483690" r:id="rId6"/>
    <p:sldLayoutId id="2147483691" r:id="rId7"/>
    <p:sldLayoutId id="2147483692" r:id="rId8"/>
    <p:sldLayoutId id="2147483693" r:id="rId9"/>
  </p:sldLayoutIdLst>
  <p:transition spd="med"/>
  <p:hf hd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46.xml"/><Relationship Id="rId1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60.xml"/><Relationship Id="rId12" Type="http://schemas.openxmlformats.org/officeDocument/2006/relationships/slide" Target="slide35.xml"/><Relationship Id="rId17" Type="http://schemas.openxmlformats.org/officeDocument/2006/relationships/slide" Target="slide58.xml"/><Relationship Id="rId2" Type="http://schemas.openxmlformats.org/officeDocument/2006/relationships/notesSlide" Target="../notesSlides/notesSlide2.xml"/><Relationship Id="rId16" Type="http://schemas.openxmlformats.org/officeDocument/2006/relationships/slide" Target="slide91.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slide" Target="slide71.xml"/><Relationship Id="rId15" Type="http://schemas.openxmlformats.org/officeDocument/2006/relationships/slide" Target="slide49.xml"/><Relationship Id="rId10" Type="http://schemas.openxmlformats.org/officeDocument/2006/relationships/slide" Target="slide67.xml"/><Relationship Id="rId4" Type="http://schemas.openxmlformats.org/officeDocument/2006/relationships/slide" Target="slide27.xml"/><Relationship Id="rId9" Type="http://schemas.openxmlformats.org/officeDocument/2006/relationships/slide" Target="slide62.xml"/><Relationship Id="rId1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hyperlink" Target="https://podeduc.apps.education.fr/video/68258-le-compte-bancaire/"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slide" Target="slide2.xml"/><Relationship Id="rId5" Type="http://schemas.openxmlformats.org/officeDocument/2006/relationships/image" Target="../media/image12.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28.xml"/><Relationship Id="rId7" Type="http://schemas.openxmlformats.org/officeDocument/2006/relationships/image" Target="../media/image29.jp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30.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33.png"/><Relationship Id="rId10" Type="http://schemas.openxmlformats.org/officeDocument/2006/relationships/image" Target="../media/image36.jpeg"/><Relationship Id="rId4" Type="http://schemas.openxmlformats.org/officeDocument/2006/relationships/hyperlink" Target="https://www.youtube.com/watch?v=S7R23pyCAV4" TargetMode="External"/><Relationship Id="rId9" Type="http://schemas.openxmlformats.org/officeDocument/2006/relationships/image" Target="../media/image12.jpg"/></Relationships>
</file>

<file path=ppt/slides/_rels/slide3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31.xml"/><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youtube.com/watch?v=S7R23pyCAV4%20(vid&#233;o%20CRESUS%20&#8211;%20Dilemme%20sur%20le%20d&#233;couvert)" TargetMode="External"/><Relationship Id="rId9"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29.jpg"/><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slide" Target="slide2.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hyperlink" Target="https://podeduc.apps.education.fr/video/68260-lepargne/"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41.png"/><Relationship Id="rId5" Type="http://schemas.openxmlformats.org/officeDocument/2006/relationships/image" Target="../media/image29.jp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7.xml"/><Relationship Id="rId7"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46.png"/><Relationship Id="rId5" Type="http://schemas.openxmlformats.org/officeDocument/2006/relationships/image" Target="../media/image29.jpg"/><Relationship Id="rId10"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hyperlink" Target="https://www.mesquestionsdargent.fr/budget/methode-enveloppes-budgetaire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4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s://podeduc.apps.education.fr/video/68256-la-gestion-budgetair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49.png"/><Relationship Id="rId5" Type="http://schemas.openxmlformats.org/officeDocument/2006/relationships/hyperlink" Target="https://view.genially.com/61f7c78e07d9ad001971cee9/interactive-content-infographie-produits-depargne-en-fonction-du-risque" TargetMode="Externa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41.pn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53.png"/><Relationship Id="rId5" Type="http://schemas.openxmlformats.org/officeDocument/2006/relationships/image" Target="../media/image41.pn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55.png"/><Relationship Id="rId5" Type="http://schemas.openxmlformats.org/officeDocument/2006/relationships/image" Target="../media/image48.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podeduc.apps.education.fr/video/68269-le-taux-dintere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hyperlink" Target="https://podeduc.apps.education.fr/video/68265-le-credi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27.png"/><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hyperlink" Target="https://podeduc.apps.education.fr/video/68287-les-moyens-de-paiement/"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50.xml"/><Relationship Id="rId7"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44.png"/><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7.png"/><Relationship Id="rId7"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5.png"/><Relationship Id="rId5" Type="http://schemas.openxmlformats.org/officeDocument/2006/relationships/image" Target="../media/image73.png"/><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49.png"/><Relationship Id="rId3" Type="http://schemas.openxmlformats.org/officeDocument/2006/relationships/notesSlide" Target="../notesSlides/notesSlide57.xml"/><Relationship Id="rId7" Type="http://schemas.openxmlformats.org/officeDocument/2006/relationships/image" Target="../media/image78.png"/><Relationship Id="rId12" Type="http://schemas.openxmlformats.org/officeDocument/2006/relationships/slide" Target="slide65.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77.png"/><Relationship Id="rId11" Type="http://schemas.openxmlformats.org/officeDocument/2006/relationships/slide" Target="slide2.xml"/><Relationship Id="rId5" Type="http://schemas.openxmlformats.org/officeDocument/2006/relationships/image" Target="../media/image76.png"/><Relationship Id="rId10" Type="http://schemas.openxmlformats.org/officeDocument/2006/relationships/image" Target="../media/image80.jpeg"/><Relationship Id="rId4" Type="http://schemas.openxmlformats.org/officeDocument/2006/relationships/image" Target="../media/image75.png"/><Relationship Id="rId9"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hyperlink" Target="https://podeduc.apps.education.fr/video/68267-les-arnaques/"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43.png"/><Relationship Id="rId5" Type="http://schemas.openxmlformats.org/officeDocument/2006/relationships/image" Target="../media/image82.jpe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85.png"/><Relationship Id="rId4" Type="http://schemas.openxmlformats.org/officeDocument/2006/relationships/image" Target="../media/image84.jpeg"/></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slide" Target="slide63.xml"/><Relationship Id="rId5" Type="http://schemas.openxmlformats.org/officeDocument/2006/relationships/slide" Target="slide2.xml"/><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90.png"/></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93.png"/><Relationship Id="rId4" Type="http://schemas.openxmlformats.org/officeDocument/2006/relationships/image" Target="../media/image92.png"/></Relationships>
</file>

<file path=ppt/slides/_rels/slide6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slide" Target="slide80.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Police, Graphique, graphisme&#10;&#10;Description générée automatiquement">
            <a:extLst>
              <a:ext uri="{FF2B5EF4-FFF2-40B4-BE49-F238E27FC236}">
                <a16:creationId xmlns:a16="http://schemas.microsoft.com/office/drawing/2014/main" id="{B48DEF77-AD2E-284A-36B9-3ED61E89C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 y="11143"/>
            <a:ext cx="1587731" cy="1575262"/>
          </a:xfrm>
          <a:prstGeom prst="rect">
            <a:avLst/>
          </a:prstGeom>
        </p:spPr>
      </p:pic>
      <p:sp>
        <p:nvSpPr>
          <p:cNvPr id="3" name="Rectangle 2">
            <a:extLst>
              <a:ext uri="{FF2B5EF4-FFF2-40B4-BE49-F238E27FC236}">
                <a16:creationId xmlns:a16="http://schemas.microsoft.com/office/drawing/2014/main" id="{9B21DAAF-7B2A-729F-2C99-D5ECCE87E952}"/>
              </a:ext>
            </a:extLst>
          </p:cNvPr>
          <p:cNvSpPr/>
          <p:nvPr/>
        </p:nvSpPr>
        <p:spPr>
          <a:xfrm>
            <a:off x="251520" y="1557288"/>
            <a:ext cx="8352928" cy="4464000"/>
          </a:xfrm>
          <a:prstGeom prst="rect">
            <a:avLst/>
          </a:prstGeom>
          <a:noFill/>
          <a:ln w="28575" cap="sq" cmpd="sng">
            <a:solidFill>
              <a:srgbClr val="213B7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4" name="Image 3">
            <a:extLst>
              <a:ext uri="{FF2B5EF4-FFF2-40B4-BE49-F238E27FC236}">
                <a16:creationId xmlns:a16="http://schemas.microsoft.com/office/drawing/2014/main" id="{DD191D25-3E97-9496-FB6B-9EF229C1C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005064"/>
            <a:ext cx="3816424" cy="1268960"/>
          </a:xfrm>
          <a:prstGeom prst="rect">
            <a:avLst/>
          </a:prstGeom>
        </p:spPr>
      </p:pic>
      <p:pic>
        <p:nvPicPr>
          <p:cNvPr id="5" name="Image 4">
            <a:extLst>
              <a:ext uri="{FF2B5EF4-FFF2-40B4-BE49-F238E27FC236}">
                <a16:creationId xmlns:a16="http://schemas.microsoft.com/office/drawing/2014/main" id="{AEADD60D-F838-369E-A6E2-9AED7849244F}"/>
              </a:ext>
            </a:extLst>
          </p:cNvPr>
          <p:cNvPicPr>
            <a:picLocks noChangeAspect="1"/>
          </p:cNvPicPr>
          <p:nvPr/>
        </p:nvPicPr>
        <p:blipFill>
          <a:blip r:embed="rId5"/>
          <a:stretch>
            <a:fillRect/>
          </a:stretch>
        </p:blipFill>
        <p:spPr>
          <a:xfrm>
            <a:off x="5243487" y="4072726"/>
            <a:ext cx="2493287" cy="1133427"/>
          </a:xfrm>
          <a:prstGeom prst="rect">
            <a:avLst/>
          </a:prstGeom>
        </p:spPr>
      </p:pic>
      <p:sp>
        <p:nvSpPr>
          <p:cNvPr id="9" name="Titre 1">
            <a:extLst>
              <a:ext uri="{FF2B5EF4-FFF2-40B4-BE49-F238E27FC236}">
                <a16:creationId xmlns:a16="http://schemas.microsoft.com/office/drawing/2014/main" id="{77573898-AED3-0CDD-9303-E772418A122A}"/>
              </a:ext>
            </a:extLst>
          </p:cNvPr>
          <p:cNvSpPr>
            <a:spLocks noGrp="1"/>
          </p:cNvSpPr>
          <p:nvPr>
            <p:ph type="title"/>
          </p:nvPr>
        </p:nvSpPr>
        <p:spPr>
          <a:xfrm>
            <a:off x="489012" y="1920354"/>
            <a:ext cx="7877944" cy="975558"/>
          </a:xfrm>
          <a:prstGeom prst="rect">
            <a:avLst/>
          </a:prstGeom>
        </p:spPr>
        <p:txBody>
          <a:bodyPr>
            <a:noAutofit/>
          </a:bodyPr>
          <a:lstStyle/>
          <a:p>
            <a:pPr marL="0" indent="0" algn="ctr">
              <a:buNone/>
            </a:pPr>
            <a:r>
              <a:rPr lang="fr-FR" sz="4000" b="1" dirty="0">
                <a:solidFill>
                  <a:srgbClr val="002060"/>
                </a:solidFill>
              </a:rPr>
              <a:t>LE PASSEPORT D’ÉDUCATION </a:t>
            </a:r>
            <a:br>
              <a:rPr lang="fr-FR" sz="4000" b="1" dirty="0">
                <a:solidFill>
                  <a:srgbClr val="002060"/>
                </a:solidFill>
              </a:rPr>
            </a:br>
            <a:r>
              <a:rPr lang="fr-FR" sz="4000" b="1" dirty="0">
                <a:solidFill>
                  <a:srgbClr val="002060"/>
                </a:solidFill>
              </a:rPr>
              <a:t>BUDGÉTAIRE ET </a:t>
            </a:r>
            <a:r>
              <a:rPr lang="fr-FR" sz="4000" b="1" dirty="0">
                <a:solidFill>
                  <a:srgbClr val="002060"/>
                </a:solidFill>
                <a:latin typeface="Arial" panose="020B0604020202020204" pitchFamily="34" charset="0"/>
                <a:cs typeface="Arial" panose="020B0604020202020204" pitchFamily="34" charset="0"/>
              </a:rPr>
              <a:t>FINANCIÈRE</a:t>
            </a:r>
          </a:p>
        </p:txBody>
      </p:sp>
      <p:pic>
        <p:nvPicPr>
          <p:cNvPr id="11" name="Image 10">
            <a:extLst>
              <a:ext uri="{FF2B5EF4-FFF2-40B4-BE49-F238E27FC236}">
                <a16:creationId xmlns:a16="http://schemas.microsoft.com/office/drawing/2014/main" id="{BEDD2C79-375D-D6A8-887A-75F3D0D362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310875"/>
            <a:ext cx="2086708" cy="975798"/>
          </a:xfrm>
          <a:prstGeom prst="rect">
            <a:avLst/>
          </a:prstGeom>
        </p:spPr>
      </p:pic>
      <p:sp>
        <p:nvSpPr>
          <p:cNvPr id="13" name="Espace réservé du numéro de diapositive 12">
            <a:extLst>
              <a:ext uri="{FF2B5EF4-FFF2-40B4-BE49-F238E27FC236}">
                <a16:creationId xmlns:a16="http://schemas.microsoft.com/office/drawing/2014/main" id="{5A4A5E5E-C4F7-A9B1-F376-C7958D2F7E40}"/>
              </a:ext>
            </a:extLst>
          </p:cNvPr>
          <p:cNvSpPr>
            <a:spLocks noGrp="1"/>
          </p:cNvSpPr>
          <p:nvPr>
            <p:ph type="sldNum" sz="quarter" idx="2"/>
          </p:nvPr>
        </p:nvSpPr>
        <p:spPr/>
        <p:txBody>
          <a:bodyPr/>
          <a:lstStyle/>
          <a:p>
            <a:fld id="{86CB4B4D-7CA3-9044-876B-883B54F8677D}" type="slidenum">
              <a:rPr lang="fr-FR" smtClean="0"/>
              <a:pPr/>
              <a:t>1</a:t>
            </a:fld>
            <a:endParaRPr lang="fr-FR" dirty="0"/>
          </a:p>
        </p:txBody>
      </p:sp>
    </p:spTree>
    <p:extLst>
      <p:ext uri="{BB962C8B-B14F-4D97-AF65-F5344CB8AC3E}">
        <p14:creationId xmlns:p14="http://schemas.microsoft.com/office/powerpoint/2010/main" val="3776386166"/>
      </p:ext>
    </p:extLst>
  </p:cSld>
  <p:clrMapOvr>
    <a:masterClrMapping/>
  </p:clrMapOvr>
  <p:transition spd="med" advTm="293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depenses.png"/>
          <p:cNvPicPr>
            <a:picLocks noChangeAspect="1"/>
          </p:cNvPicPr>
          <p:nvPr/>
        </p:nvPicPr>
        <p:blipFill>
          <a:blip r:embed="rId3" cstate="print"/>
          <a:stretch>
            <a:fillRect/>
          </a:stretch>
        </p:blipFill>
        <p:spPr>
          <a:xfrm>
            <a:off x="5210500" y="17618"/>
            <a:ext cx="1336209" cy="1440160"/>
          </a:xfrm>
          <a:prstGeom prst="rect">
            <a:avLst/>
          </a:prstGeom>
        </p:spPr>
      </p:pic>
      <p:sp>
        <p:nvSpPr>
          <p:cNvPr id="2" name="Moins 1"/>
          <p:cNvSpPr/>
          <p:nvPr/>
        </p:nvSpPr>
        <p:spPr>
          <a:xfrm>
            <a:off x="3779912" y="0"/>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Arial" pitchFamily="34" charset="0"/>
                <a:cs typeface="Arial" pitchFamily="34" charset="0"/>
              </a:rPr>
              <a:pPr/>
              <a:t>10</a:t>
            </a:fld>
            <a:endParaRPr lang="fr-FR" dirty="0">
              <a:solidFill>
                <a:srgbClr val="213B76"/>
              </a:solidFill>
              <a:latin typeface="Arial" pitchFamily="34" charset="0"/>
              <a:cs typeface="Arial" pitchFamily="34" charset="0"/>
            </a:endParaRPr>
          </a:p>
        </p:txBody>
      </p:sp>
      <p:sp>
        <p:nvSpPr>
          <p:cNvPr id="462" name="Des dépenses fixes"/>
          <p:cNvSpPr txBox="1"/>
          <p:nvPr/>
        </p:nvSpPr>
        <p:spPr>
          <a:xfrm>
            <a:off x="107504" y="1916832"/>
            <a:ext cx="144016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dirty="0">
                <a:latin typeface="Arial" pitchFamily="34" charset="0"/>
                <a:cs typeface="Arial" pitchFamily="34" charset="0"/>
              </a:rPr>
              <a:t>Fixes</a:t>
            </a:r>
            <a:endParaRPr dirty="0">
              <a:latin typeface="Arial" pitchFamily="34" charset="0"/>
              <a:cs typeface="Arial" pitchFamily="34" charset="0"/>
            </a:endParaRPr>
          </a:p>
        </p:txBody>
      </p:sp>
      <p:sp>
        <p:nvSpPr>
          <p:cNvPr id="18" name="Des dépenses variables  ou occasionnelles"/>
          <p:cNvSpPr txBox="1"/>
          <p:nvPr/>
        </p:nvSpPr>
        <p:spPr>
          <a:xfrm>
            <a:off x="2544406" y="1916832"/>
            <a:ext cx="1667553"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Variables</a:t>
            </a:r>
            <a:endParaRPr lang="en-US" noProof="1">
              <a:latin typeface="Arial" pitchFamily="34" charset="0"/>
              <a:cs typeface="Arial" pitchFamily="34" charset="0"/>
            </a:endParaRPr>
          </a:p>
        </p:txBody>
      </p:sp>
      <p:sp>
        <p:nvSpPr>
          <p:cNvPr id="3" name="Rectangle 2"/>
          <p:cNvSpPr/>
          <p:nvPr/>
        </p:nvSpPr>
        <p:spPr>
          <a:xfrm>
            <a:off x="5436096" y="1412776"/>
            <a:ext cx="3707904"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Arial" pitchFamily="34" charset="0"/>
                <a:cs typeface="Arial" pitchFamily="34" charset="0"/>
              </a:rPr>
              <a:t>Occasionnelles</a:t>
            </a:r>
          </a:p>
        </p:txBody>
      </p:sp>
      <p:sp>
        <p:nvSpPr>
          <p:cNvPr id="20" name="Des dépenses fixes"/>
          <p:cNvSpPr txBox="1"/>
          <p:nvPr/>
        </p:nvSpPr>
        <p:spPr>
          <a:xfrm>
            <a:off x="107504" y="1484784"/>
            <a:ext cx="4104456"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pPr algn="ctr"/>
            <a:r>
              <a:rPr lang="fr-FR" u="sng" dirty="0">
                <a:latin typeface="Arial" pitchFamily="34" charset="0"/>
                <a:cs typeface="Arial" pitchFamily="34" charset="0"/>
              </a:rPr>
              <a:t>Régulières</a:t>
            </a:r>
            <a:endParaRPr u="sng" dirty="0">
              <a:latin typeface="Arial" pitchFamily="34" charset="0"/>
              <a:cs typeface="Arial" pitchFamily="34" charset="0"/>
            </a:endParaRPr>
          </a:p>
        </p:txBody>
      </p:sp>
      <p:sp>
        <p:nvSpPr>
          <p:cNvPr id="28" name="Des dépenses variables  ou occasionnelles"/>
          <p:cNvSpPr txBox="1"/>
          <p:nvPr/>
        </p:nvSpPr>
        <p:spPr>
          <a:xfrm>
            <a:off x="107504" y="4697712"/>
            <a:ext cx="158417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Impôts</a:t>
            </a:r>
            <a:endParaRPr lang="en-US" noProof="1">
              <a:latin typeface="Arial" pitchFamily="34" charset="0"/>
              <a:cs typeface="Arial" pitchFamily="34" charset="0"/>
            </a:endParaRPr>
          </a:p>
        </p:txBody>
      </p:sp>
      <p:sp>
        <p:nvSpPr>
          <p:cNvPr id="29" name="Des dépenses variables  ou occasionnelles"/>
          <p:cNvSpPr txBox="1"/>
          <p:nvPr/>
        </p:nvSpPr>
        <p:spPr>
          <a:xfrm>
            <a:off x="107504" y="2393456"/>
            <a:ext cx="158417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Loyer</a:t>
            </a:r>
            <a:endParaRPr lang="en-US" noProof="1">
              <a:latin typeface="Arial" pitchFamily="34" charset="0"/>
              <a:cs typeface="Arial" pitchFamily="34" charset="0"/>
            </a:endParaRPr>
          </a:p>
        </p:txBody>
      </p:sp>
      <p:sp>
        <p:nvSpPr>
          <p:cNvPr id="30" name="Des dépenses variables  ou occasionnelles"/>
          <p:cNvSpPr txBox="1"/>
          <p:nvPr/>
        </p:nvSpPr>
        <p:spPr>
          <a:xfrm>
            <a:off x="107504" y="3689600"/>
            <a:ext cx="2016224" cy="612408"/>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lnSpc>
                <a:spcPct val="200000"/>
              </a:lnSpc>
              <a:buSzPct val="100000"/>
              <a:defRPr sz="2200" b="1">
                <a:solidFill>
                  <a:srgbClr val="FFFFFF"/>
                </a:solidFill>
                <a:latin typeface="Arial"/>
                <a:ea typeface="Arial"/>
                <a:cs typeface="Arial"/>
                <a:sym typeface="Arial"/>
              </a:defRPr>
            </a:pPr>
            <a:r>
              <a:rPr lang="fr-FR" sz="2000" dirty="0">
                <a:latin typeface="Arial" pitchFamily="34" charset="0"/>
                <a:cs typeface="Arial" pitchFamily="34" charset="0"/>
              </a:rPr>
              <a:t>Internet (forfait)</a:t>
            </a:r>
          </a:p>
        </p:txBody>
      </p:sp>
      <p:sp>
        <p:nvSpPr>
          <p:cNvPr id="31" name="Des dépenses variables  ou occasionnelles"/>
          <p:cNvSpPr txBox="1"/>
          <p:nvPr/>
        </p:nvSpPr>
        <p:spPr>
          <a:xfrm>
            <a:off x="107504" y="2825504"/>
            <a:ext cx="1944216"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Assurances</a:t>
            </a:r>
            <a:endParaRPr lang="en-US" noProof="1">
              <a:latin typeface="Arial" pitchFamily="34" charset="0"/>
              <a:cs typeface="Arial" pitchFamily="34" charset="0"/>
            </a:endParaRPr>
          </a:p>
        </p:txBody>
      </p:sp>
      <p:sp>
        <p:nvSpPr>
          <p:cNvPr id="32" name="Des dépenses variables  ou occasionnelles"/>
          <p:cNvSpPr txBox="1"/>
          <p:nvPr/>
        </p:nvSpPr>
        <p:spPr>
          <a:xfrm>
            <a:off x="107504" y="5561808"/>
            <a:ext cx="3456384"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Transports </a:t>
            </a:r>
            <a:r>
              <a:rPr lang="fr-FR" sz="2000" noProof="1">
                <a:latin typeface="Arial" pitchFamily="34" charset="0"/>
                <a:cs typeface="Arial" pitchFamily="34" charset="0"/>
              </a:rPr>
              <a:t>(abonnement)</a:t>
            </a:r>
            <a:endParaRPr lang="en-US" sz="2000" noProof="1">
              <a:latin typeface="Arial" pitchFamily="34" charset="0"/>
              <a:cs typeface="Arial" pitchFamily="34" charset="0"/>
            </a:endParaRPr>
          </a:p>
        </p:txBody>
      </p:sp>
      <p:sp>
        <p:nvSpPr>
          <p:cNvPr id="33" name="Des dépenses variables  ou occasionnelles"/>
          <p:cNvSpPr txBox="1"/>
          <p:nvPr/>
        </p:nvSpPr>
        <p:spPr>
          <a:xfrm>
            <a:off x="107504" y="5129760"/>
            <a:ext cx="2520280" cy="430883"/>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buSzPct val="100000"/>
              <a:defRPr sz="2200" b="1">
                <a:solidFill>
                  <a:srgbClr val="FFFFFF"/>
                </a:solidFill>
                <a:latin typeface="Arial"/>
                <a:ea typeface="Arial"/>
                <a:cs typeface="Arial"/>
                <a:sym typeface="Arial"/>
              </a:defRPr>
            </a:pPr>
            <a:r>
              <a:rPr lang="fr-FR" dirty="0">
                <a:latin typeface="Arial" pitchFamily="34" charset="0"/>
                <a:cs typeface="Arial" pitchFamily="34" charset="0"/>
              </a:rPr>
              <a:t>Téléphone </a:t>
            </a:r>
            <a:r>
              <a:rPr lang="fr-FR" sz="2000" dirty="0">
                <a:latin typeface="Arial" pitchFamily="34" charset="0"/>
                <a:cs typeface="Arial" pitchFamily="34" charset="0"/>
              </a:rPr>
              <a:t>(forfait)</a:t>
            </a:r>
          </a:p>
        </p:txBody>
      </p:sp>
      <p:sp>
        <p:nvSpPr>
          <p:cNvPr id="34" name="Des dépenses variables  ou occasionnelles"/>
          <p:cNvSpPr txBox="1"/>
          <p:nvPr/>
        </p:nvSpPr>
        <p:spPr>
          <a:xfrm>
            <a:off x="107504" y="3257552"/>
            <a:ext cx="2160240"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Facture Eau </a:t>
            </a:r>
            <a:r>
              <a:rPr lang="fr-FR" sz="2000" dirty="0">
                <a:latin typeface="+mn-lt"/>
                <a:cs typeface="Arial" pitchFamily="34" charset="0"/>
              </a:rPr>
              <a:t>(Abt)</a:t>
            </a:r>
            <a:endParaRPr lang="en-US" sz="2000" noProof="1">
              <a:latin typeface="+mn-lt"/>
              <a:cs typeface="Arial" panose="020B0604020202020204" pitchFamily="34" charset="0"/>
            </a:endParaRPr>
          </a:p>
        </p:txBody>
      </p:sp>
      <p:sp>
        <p:nvSpPr>
          <p:cNvPr id="35" name="Des dépenses variables  ou occasionnelles"/>
          <p:cNvSpPr txBox="1"/>
          <p:nvPr/>
        </p:nvSpPr>
        <p:spPr>
          <a:xfrm>
            <a:off x="107504" y="4337672"/>
            <a:ext cx="2736304"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mn-lt"/>
                <a:cs typeface="Arial" pitchFamily="34" charset="0"/>
              </a:rPr>
              <a:t>Facture Electricité(Abt)</a:t>
            </a:r>
            <a:endParaRPr lang="en-US" sz="2000" noProof="1">
              <a:latin typeface="+mn-lt"/>
              <a:cs typeface="Arial" pitchFamily="34" charset="0"/>
            </a:endParaRPr>
          </a:p>
        </p:txBody>
      </p:sp>
      <p:sp>
        <p:nvSpPr>
          <p:cNvPr id="36" name="Des dépenses variables  ou occasionnelles"/>
          <p:cNvSpPr txBox="1"/>
          <p:nvPr/>
        </p:nvSpPr>
        <p:spPr>
          <a:xfrm>
            <a:off x="107503" y="5921848"/>
            <a:ext cx="3456384"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Facture Gaz </a:t>
            </a:r>
            <a:r>
              <a:rPr lang="fr-FR" sz="2000" noProof="1">
                <a:latin typeface="Arial" pitchFamily="34" charset="0"/>
                <a:cs typeface="Arial" pitchFamily="34" charset="0"/>
              </a:rPr>
              <a:t>(abonnement)</a:t>
            </a:r>
            <a:endParaRPr lang="en-US" sz="2000" noProof="1">
              <a:latin typeface="Arial" pitchFamily="34" charset="0"/>
              <a:cs typeface="Arial" pitchFamily="34" charset="0"/>
            </a:endParaRPr>
          </a:p>
        </p:txBody>
      </p:sp>
      <p:sp>
        <p:nvSpPr>
          <p:cNvPr id="37" name="Des dépenses variables  ou occasionnelles"/>
          <p:cNvSpPr txBox="1"/>
          <p:nvPr/>
        </p:nvSpPr>
        <p:spPr>
          <a:xfrm>
            <a:off x="2915816" y="2420888"/>
            <a:ext cx="216024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Alimentation</a:t>
            </a:r>
            <a:endParaRPr lang="en-US" noProof="1">
              <a:latin typeface="Arial" pitchFamily="34" charset="0"/>
              <a:cs typeface="Arial" pitchFamily="34" charset="0"/>
            </a:endParaRPr>
          </a:p>
        </p:txBody>
      </p:sp>
      <p:sp>
        <p:nvSpPr>
          <p:cNvPr id="38" name="Des dépenses variables  ou occasionnelles"/>
          <p:cNvSpPr txBox="1"/>
          <p:nvPr/>
        </p:nvSpPr>
        <p:spPr>
          <a:xfrm>
            <a:off x="2915816" y="2924944"/>
            <a:ext cx="3240360"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Transport (essence, bus)</a:t>
            </a:r>
            <a:endParaRPr lang="en-US" sz="2000" noProof="1">
              <a:latin typeface="Arial" pitchFamily="34" charset="0"/>
              <a:cs typeface="Arial" pitchFamily="34" charset="0"/>
            </a:endParaRPr>
          </a:p>
        </p:txBody>
      </p:sp>
      <p:sp>
        <p:nvSpPr>
          <p:cNvPr id="40" name="Des dépenses variables  ou occasionnelles"/>
          <p:cNvSpPr txBox="1"/>
          <p:nvPr/>
        </p:nvSpPr>
        <p:spPr>
          <a:xfrm>
            <a:off x="2915816" y="4293096"/>
            <a:ext cx="1872208" cy="707882"/>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buSzPct val="100000"/>
              <a:defRPr sz="2200" b="1">
                <a:solidFill>
                  <a:srgbClr val="FFFFFF"/>
                </a:solidFill>
                <a:latin typeface="Arial"/>
                <a:ea typeface="Arial"/>
                <a:cs typeface="Arial"/>
                <a:sym typeface="Arial"/>
              </a:defRPr>
            </a:pPr>
            <a:r>
              <a:rPr lang="fr-FR" sz="2000" dirty="0">
                <a:latin typeface="Arial" pitchFamily="34" charset="0"/>
                <a:cs typeface="Arial" pitchFamily="34" charset="0"/>
              </a:rPr>
              <a:t>Internet </a:t>
            </a:r>
          </a:p>
          <a:p>
            <a:pPr marL="342900" indent="-342900" defTabSz="457200">
              <a:buSzPct val="100000"/>
              <a:defRPr sz="2200" b="1">
                <a:solidFill>
                  <a:srgbClr val="FFFFFF"/>
                </a:solidFill>
                <a:latin typeface="Arial"/>
                <a:ea typeface="Arial"/>
                <a:cs typeface="Arial"/>
                <a:sym typeface="Arial"/>
              </a:defRPr>
            </a:pPr>
            <a:r>
              <a:rPr lang="fr-FR" sz="2000" dirty="0">
                <a:latin typeface="Arial" pitchFamily="34" charset="0"/>
                <a:cs typeface="Arial" pitchFamily="34" charset="0"/>
              </a:rPr>
              <a:t>(hors forfait)</a:t>
            </a:r>
          </a:p>
        </p:txBody>
      </p:sp>
      <p:sp>
        <p:nvSpPr>
          <p:cNvPr id="41" name="Des dépenses variables  ou occasionnelles"/>
          <p:cNvSpPr txBox="1"/>
          <p:nvPr/>
        </p:nvSpPr>
        <p:spPr>
          <a:xfrm>
            <a:off x="2915816" y="3356992"/>
            <a:ext cx="2016224" cy="830993"/>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buSzPct val="100000"/>
              <a:defRPr sz="2200" b="1">
                <a:solidFill>
                  <a:srgbClr val="FFFFFF"/>
                </a:solidFill>
                <a:latin typeface="Arial"/>
                <a:ea typeface="Arial"/>
                <a:cs typeface="Arial"/>
                <a:sym typeface="Arial"/>
              </a:defRPr>
            </a:pPr>
            <a:r>
              <a:rPr lang="fr-FR" sz="2400" dirty="0">
                <a:latin typeface="Arial" pitchFamily="34" charset="0"/>
                <a:cs typeface="Arial" pitchFamily="34" charset="0"/>
              </a:rPr>
              <a:t>Téléphone </a:t>
            </a:r>
          </a:p>
          <a:p>
            <a:pPr marL="342900" indent="-342900" defTabSz="457200">
              <a:buSzPct val="100000"/>
              <a:defRPr sz="2200" b="1">
                <a:solidFill>
                  <a:srgbClr val="FFFFFF"/>
                </a:solidFill>
                <a:latin typeface="Arial"/>
                <a:ea typeface="Arial"/>
                <a:cs typeface="Arial"/>
                <a:sym typeface="Arial"/>
              </a:defRPr>
            </a:pPr>
            <a:r>
              <a:rPr lang="fr-FR" sz="2400" dirty="0">
                <a:latin typeface="Arial" pitchFamily="34" charset="0"/>
                <a:cs typeface="Arial" pitchFamily="34" charset="0"/>
              </a:rPr>
              <a:t>(hors forfait)</a:t>
            </a:r>
          </a:p>
        </p:txBody>
      </p:sp>
      <p:sp>
        <p:nvSpPr>
          <p:cNvPr id="42" name="Des dépenses variables  ou occasionnelles"/>
          <p:cNvSpPr txBox="1"/>
          <p:nvPr/>
        </p:nvSpPr>
        <p:spPr>
          <a:xfrm>
            <a:off x="6660232" y="2132856"/>
            <a:ext cx="1872208"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Habillement</a:t>
            </a:r>
            <a:endParaRPr lang="en-US" noProof="1">
              <a:latin typeface="Arial" pitchFamily="34" charset="0"/>
              <a:cs typeface="Arial" pitchFamily="34" charset="0"/>
            </a:endParaRPr>
          </a:p>
        </p:txBody>
      </p:sp>
      <p:sp>
        <p:nvSpPr>
          <p:cNvPr id="43" name="Des dépenses variables  ou occasionnelles"/>
          <p:cNvSpPr txBox="1"/>
          <p:nvPr/>
        </p:nvSpPr>
        <p:spPr>
          <a:xfrm>
            <a:off x="6660232" y="2780928"/>
            <a:ext cx="144016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Cadeaux</a:t>
            </a:r>
            <a:endParaRPr lang="en-US" noProof="1">
              <a:latin typeface="Arial" pitchFamily="34" charset="0"/>
              <a:cs typeface="Arial" pitchFamily="34" charset="0"/>
            </a:endParaRPr>
          </a:p>
        </p:txBody>
      </p:sp>
      <p:sp>
        <p:nvSpPr>
          <p:cNvPr id="44" name="Des dépenses variables  ou occasionnelles"/>
          <p:cNvSpPr txBox="1"/>
          <p:nvPr/>
        </p:nvSpPr>
        <p:spPr>
          <a:xfrm>
            <a:off x="6660232" y="3429000"/>
            <a:ext cx="1152128"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loisirs</a:t>
            </a:r>
            <a:endParaRPr lang="en-US" noProof="1">
              <a:latin typeface="Arial" pitchFamily="34" charset="0"/>
              <a:cs typeface="Arial" pitchFamily="34" charset="0"/>
            </a:endParaRPr>
          </a:p>
        </p:txBody>
      </p:sp>
      <p:sp>
        <p:nvSpPr>
          <p:cNvPr id="45" name="Des dépenses variables  ou occasionnelles"/>
          <p:cNvSpPr txBox="1"/>
          <p:nvPr/>
        </p:nvSpPr>
        <p:spPr>
          <a:xfrm>
            <a:off x="6627429" y="4106841"/>
            <a:ext cx="164780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Vacances</a:t>
            </a:r>
            <a:endParaRPr lang="en-US" noProof="1">
              <a:latin typeface="Arial" pitchFamily="34" charset="0"/>
              <a:cs typeface="Arial" pitchFamily="34" charset="0"/>
            </a:endParaRPr>
          </a:p>
        </p:txBody>
      </p:sp>
      <p:sp>
        <p:nvSpPr>
          <p:cNvPr id="4" name="Titre 1">
            <a:extLst>
              <a:ext uri="{FF2B5EF4-FFF2-40B4-BE49-F238E27FC236}">
                <a16:creationId xmlns:a16="http://schemas.microsoft.com/office/drawing/2014/main" id="{FE23AD8D-F926-8F02-F77D-308AE2F997E7}"/>
              </a:ext>
            </a:extLst>
          </p:cNvPr>
          <p:cNvSpPr>
            <a:spLocks noGrp="1"/>
          </p:cNvSpPr>
          <p:nvPr>
            <p:ph type="title"/>
          </p:nvPr>
        </p:nvSpPr>
        <p:spPr>
          <a:xfrm>
            <a:off x="251520" y="-99392"/>
            <a:ext cx="7567965" cy="707882"/>
          </a:xfrm>
        </p:spPr>
        <p:txBody>
          <a:bodyPr/>
          <a:lstStyle/>
          <a:p>
            <a:pPr marL="0" indent="0" algn="l">
              <a:buNone/>
            </a:pPr>
            <a:r>
              <a:rPr lang="fr-FR" sz="4000" dirty="0">
                <a:solidFill>
                  <a:srgbClr val="0070C0"/>
                </a:solidFill>
                <a:latin typeface="Arial" panose="020B0604020202020204" pitchFamily="34" charset="0"/>
                <a:cs typeface="Arial" panose="020B0604020202020204" pitchFamily="34" charset="0"/>
              </a:rPr>
              <a:t>1. LE BUDGET</a:t>
            </a:r>
          </a:p>
        </p:txBody>
      </p:sp>
      <p:pic>
        <p:nvPicPr>
          <p:cNvPr id="5" name="Image 4">
            <a:extLst>
              <a:ext uri="{FF2B5EF4-FFF2-40B4-BE49-F238E27FC236}">
                <a16:creationId xmlns:a16="http://schemas.microsoft.com/office/drawing/2014/main" id="{8DDD8B4D-E039-05C8-3AF3-C58377000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grpSp>
        <p:nvGrpSpPr>
          <p:cNvPr id="6" name="Groupe 5">
            <a:extLst>
              <a:ext uri="{FF2B5EF4-FFF2-40B4-BE49-F238E27FC236}">
                <a16:creationId xmlns:a16="http://schemas.microsoft.com/office/drawing/2014/main" id="{8E66350A-7C80-CC37-7CE6-B67F3A372413}"/>
              </a:ext>
            </a:extLst>
          </p:cNvPr>
          <p:cNvGrpSpPr/>
          <p:nvPr/>
        </p:nvGrpSpPr>
        <p:grpSpPr>
          <a:xfrm>
            <a:off x="467544" y="548680"/>
            <a:ext cx="2716063" cy="618624"/>
            <a:chOff x="467544" y="474731"/>
            <a:chExt cx="2716063" cy="618624"/>
          </a:xfrm>
        </p:grpSpPr>
        <p:sp>
          <p:nvSpPr>
            <p:cNvPr id="7" name="Rectangle à coins arrondis 14">
              <a:extLst>
                <a:ext uri="{FF2B5EF4-FFF2-40B4-BE49-F238E27FC236}">
                  <a16:creationId xmlns:a16="http://schemas.microsoft.com/office/drawing/2014/main" id="{44CB8DD7-59E6-FCEC-E99F-9515C9F78652}"/>
                </a:ext>
              </a:extLst>
            </p:cNvPr>
            <p:cNvSpPr/>
            <p:nvPr/>
          </p:nvSpPr>
          <p:spPr>
            <a:xfrm>
              <a:off x="467544" y="474731"/>
              <a:ext cx="2716063" cy="618624"/>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 name="Espace réservé du contenu 7">
              <a:extLst>
                <a:ext uri="{FF2B5EF4-FFF2-40B4-BE49-F238E27FC236}">
                  <a16:creationId xmlns:a16="http://schemas.microsoft.com/office/drawing/2014/main" id="{21B61E5C-E817-0E46-57C6-79F3EE1E69F1}"/>
                </a:ext>
              </a:extLst>
            </p:cNvPr>
            <p:cNvSpPr txBox="1">
              <a:spLocks/>
            </p:cNvSpPr>
            <p:nvPr/>
          </p:nvSpPr>
          <p:spPr>
            <a:xfrm>
              <a:off x="526040" y="593324"/>
              <a:ext cx="2598160"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0"/>
                </a:spcBef>
                <a:buFont typeface="Arial"/>
                <a:buNone/>
              </a:pPr>
              <a:r>
                <a:rPr lang="fr-FR" sz="2400" b="1" dirty="0">
                  <a:solidFill>
                    <a:srgbClr val="C92360"/>
                  </a:solidFill>
                </a:rPr>
                <a:t>Dépenses </a:t>
              </a:r>
              <a:r>
                <a:rPr lang="fr-FR" sz="2400" dirty="0">
                  <a:solidFill>
                    <a:srgbClr val="C92360"/>
                  </a:solidFill>
                </a:rPr>
                <a:t>(charges)</a:t>
              </a:r>
            </a:p>
          </p:txBody>
        </p:sp>
      </p:grpSp>
      <p:sp>
        <p:nvSpPr>
          <p:cNvPr id="9" name="Espace réservé du pied de page 4">
            <a:extLst>
              <a:ext uri="{FF2B5EF4-FFF2-40B4-BE49-F238E27FC236}">
                <a16:creationId xmlns:a16="http://schemas.microsoft.com/office/drawing/2014/main" id="{708E1077-DAB5-B60E-BCB7-1E9E2E744872}"/>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Sld>
  <p:clrMapOvr>
    <a:masterClrMapping/>
  </p:clrMapOvr>
  <p:transition spd="med" advTm="5321"/>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1772816"/>
            <a:ext cx="8921849" cy="298132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100</a:t>
            </a:fld>
            <a:endParaRPr lang="fr-FR" sz="1200" dirty="0">
              <a:solidFill>
                <a:srgbClr val="213B76"/>
              </a:solidFill>
              <a:latin typeface="Myriad Pro" panose="020B0503030403020204"/>
            </a:endParaRPr>
          </a:p>
        </p:txBody>
      </p:sp>
      <p:sp>
        <p:nvSpPr>
          <p:cNvPr id="9" name="Multiplier 8"/>
          <p:cNvSpPr/>
          <p:nvPr/>
        </p:nvSpPr>
        <p:spPr>
          <a:xfrm>
            <a:off x="323528" y="364502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E4321DFC-F830-3568-2349-FBBC0BE0861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1" name="Espace réservé du numéro de diapositive 1"/>
          <p:cNvSpPr txBox="1">
            <a:spLocks/>
          </p:cNvSpPr>
          <p:nvPr/>
        </p:nvSpPr>
        <p:spPr>
          <a:xfrm>
            <a:off x="8244408" y="6395231"/>
            <a:ext cx="576064" cy="202122"/>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101</a:t>
            </a:fld>
            <a:endParaRPr lang="fr-FR" sz="1200" dirty="0">
              <a:solidFill>
                <a:srgbClr val="213B76"/>
              </a:solidFill>
              <a:latin typeface="Myriad Pro" panose="020B0503030403020204"/>
            </a:endParaRPr>
          </a:p>
        </p:txBody>
      </p:sp>
      <p:sp>
        <p:nvSpPr>
          <p:cNvPr id="2" name="Espace réservé du pied de page 4">
            <a:extLst>
              <a:ext uri="{FF2B5EF4-FFF2-40B4-BE49-F238E27FC236}">
                <a16:creationId xmlns:a16="http://schemas.microsoft.com/office/drawing/2014/main" id="{4DD97FF9-B21B-4F23-5FD8-D69F10BE3A13}"/>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4" name="Bouton d'action : Accueil 16">
            <a:hlinkClick r:id="rId3" action="ppaction://hlinksldjump" highlightClick="1"/>
            <a:extLst>
              <a:ext uri="{FF2B5EF4-FFF2-40B4-BE49-F238E27FC236}">
                <a16:creationId xmlns:a16="http://schemas.microsoft.com/office/drawing/2014/main" id="{DB6EA2E5-7173-711A-FB13-C561611EEED6}"/>
              </a:ext>
            </a:extLst>
          </p:cNvPr>
          <p:cNvSpPr/>
          <p:nvPr/>
        </p:nvSpPr>
        <p:spPr>
          <a:xfrm>
            <a:off x="215516" y="5817558"/>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5504090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depenses.png"/>
          <p:cNvPicPr>
            <a:picLocks noChangeAspect="1"/>
          </p:cNvPicPr>
          <p:nvPr/>
        </p:nvPicPr>
        <p:blipFill>
          <a:blip r:embed="rId4" cstate="print"/>
          <a:stretch>
            <a:fillRect/>
          </a:stretch>
        </p:blipFill>
        <p:spPr>
          <a:xfrm>
            <a:off x="5324023" y="43642"/>
            <a:ext cx="1336209" cy="1440160"/>
          </a:xfrm>
          <a:prstGeom prst="rect">
            <a:avLst/>
          </a:prstGeom>
        </p:spPr>
      </p:pic>
      <p:sp>
        <p:nvSpPr>
          <p:cNvPr id="2" name="Moins 1"/>
          <p:cNvSpPr/>
          <p:nvPr/>
        </p:nvSpPr>
        <p:spPr>
          <a:xfrm>
            <a:off x="3779912" y="0"/>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Arial" pitchFamily="34" charset="0"/>
                <a:cs typeface="Arial" pitchFamily="34" charset="0"/>
              </a:rPr>
              <a:pPr/>
              <a:t>11</a:t>
            </a:fld>
            <a:endParaRPr lang="fr-FR" dirty="0">
              <a:solidFill>
                <a:srgbClr val="213B76"/>
              </a:solidFill>
              <a:latin typeface="Arial" pitchFamily="34" charset="0"/>
              <a:cs typeface="Arial" pitchFamily="34" charset="0"/>
            </a:endParaRPr>
          </a:p>
        </p:txBody>
      </p:sp>
      <p:sp>
        <p:nvSpPr>
          <p:cNvPr id="462" name="Des dépenses fixes"/>
          <p:cNvSpPr txBox="1"/>
          <p:nvPr/>
        </p:nvSpPr>
        <p:spPr>
          <a:xfrm>
            <a:off x="107504" y="1916832"/>
            <a:ext cx="144016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dirty="0">
                <a:latin typeface="Arial" pitchFamily="34" charset="0"/>
                <a:cs typeface="Arial" pitchFamily="34" charset="0"/>
              </a:rPr>
              <a:t>Fixes</a:t>
            </a:r>
            <a:endParaRPr dirty="0">
              <a:latin typeface="Arial" pitchFamily="34" charset="0"/>
              <a:cs typeface="Arial" pitchFamily="34" charset="0"/>
            </a:endParaRPr>
          </a:p>
        </p:txBody>
      </p:sp>
      <p:sp>
        <p:nvSpPr>
          <p:cNvPr id="18" name="Des dépenses variables  ou occasionnelles"/>
          <p:cNvSpPr txBox="1"/>
          <p:nvPr/>
        </p:nvSpPr>
        <p:spPr>
          <a:xfrm>
            <a:off x="2544406" y="1916832"/>
            <a:ext cx="1667553"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Variables</a:t>
            </a:r>
            <a:endParaRPr lang="en-US" noProof="1">
              <a:latin typeface="Arial" pitchFamily="34" charset="0"/>
              <a:cs typeface="Arial" pitchFamily="34" charset="0"/>
            </a:endParaRPr>
          </a:p>
        </p:txBody>
      </p:sp>
      <p:sp>
        <p:nvSpPr>
          <p:cNvPr id="3" name="Rectangle 2"/>
          <p:cNvSpPr/>
          <p:nvPr/>
        </p:nvSpPr>
        <p:spPr>
          <a:xfrm>
            <a:off x="5436096" y="1412776"/>
            <a:ext cx="3707904"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Arial" pitchFamily="34" charset="0"/>
                <a:cs typeface="Arial" pitchFamily="34" charset="0"/>
              </a:rPr>
              <a:t>Occasionnelles</a:t>
            </a:r>
          </a:p>
        </p:txBody>
      </p:sp>
      <p:sp>
        <p:nvSpPr>
          <p:cNvPr id="20" name="Des dépenses fixes"/>
          <p:cNvSpPr txBox="1"/>
          <p:nvPr/>
        </p:nvSpPr>
        <p:spPr>
          <a:xfrm>
            <a:off x="107504" y="1484784"/>
            <a:ext cx="4104456"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pPr algn="ctr"/>
            <a:r>
              <a:rPr lang="fr-FR" u="sng" dirty="0">
                <a:latin typeface="Arial" pitchFamily="34" charset="0"/>
                <a:cs typeface="Arial" pitchFamily="34" charset="0"/>
              </a:rPr>
              <a:t>Régulières</a:t>
            </a:r>
            <a:endParaRPr u="sng" dirty="0">
              <a:latin typeface="Arial" pitchFamily="34" charset="0"/>
              <a:cs typeface="Arial" pitchFamily="34" charset="0"/>
            </a:endParaRPr>
          </a:p>
        </p:txBody>
      </p:sp>
      <p:sp>
        <p:nvSpPr>
          <p:cNvPr id="28" name="Des dépenses variables  ou occasionnelles"/>
          <p:cNvSpPr txBox="1"/>
          <p:nvPr/>
        </p:nvSpPr>
        <p:spPr>
          <a:xfrm>
            <a:off x="107504" y="4697712"/>
            <a:ext cx="158417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Impôts</a:t>
            </a:r>
            <a:endParaRPr lang="en-US" noProof="1">
              <a:latin typeface="Arial" pitchFamily="34" charset="0"/>
              <a:cs typeface="Arial" pitchFamily="34" charset="0"/>
            </a:endParaRPr>
          </a:p>
        </p:txBody>
      </p:sp>
      <p:sp>
        <p:nvSpPr>
          <p:cNvPr id="29" name="Des dépenses variables  ou occasionnelles"/>
          <p:cNvSpPr txBox="1"/>
          <p:nvPr/>
        </p:nvSpPr>
        <p:spPr>
          <a:xfrm>
            <a:off x="107504" y="2393456"/>
            <a:ext cx="158417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Loyer</a:t>
            </a:r>
            <a:endParaRPr lang="en-US" noProof="1">
              <a:latin typeface="Arial" pitchFamily="34" charset="0"/>
              <a:cs typeface="Arial" pitchFamily="34" charset="0"/>
            </a:endParaRPr>
          </a:p>
        </p:txBody>
      </p:sp>
      <p:sp>
        <p:nvSpPr>
          <p:cNvPr id="31" name="Des dépenses variables  ou occasionnelles"/>
          <p:cNvSpPr txBox="1"/>
          <p:nvPr/>
        </p:nvSpPr>
        <p:spPr>
          <a:xfrm>
            <a:off x="107504" y="2825504"/>
            <a:ext cx="1944216"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Assurances</a:t>
            </a:r>
            <a:endParaRPr lang="en-US" noProof="1">
              <a:latin typeface="Arial" pitchFamily="34" charset="0"/>
              <a:cs typeface="Arial" pitchFamily="34" charset="0"/>
            </a:endParaRPr>
          </a:p>
        </p:txBody>
      </p:sp>
      <p:sp>
        <p:nvSpPr>
          <p:cNvPr id="32" name="Des dépenses variables  ou occasionnelles"/>
          <p:cNvSpPr txBox="1"/>
          <p:nvPr/>
        </p:nvSpPr>
        <p:spPr>
          <a:xfrm>
            <a:off x="107504" y="5561808"/>
            <a:ext cx="3456384"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Transports </a:t>
            </a:r>
            <a:r>
              <a:rPr lang="fr-FR" sz="2000" noProof="1">
                <a:latin typeface="Arial" pitchFamily="34" charset="0"/>
                <a:cs typeface="Arial" pitchFamily="34" charset="0"/>
              </a:rPr>
              <a:t>(abonnement)</a:t>
            </a:r>
            <a:endParaRPr lang="en-US" sz="2000" noProof="1">
              <a:latin typeface="Arial" pitchFamily="34" charset="0"/>
              <a:cs typeface="Arial" pitchFamily="34" charset="0"/>
            </a:endParaRPr>
          </a:p>
        </p:txBody>
      </p:sp>
      <p:sp>
        <p:nvSpPr>
          <p:cNvPr id="34" name="Des dépenses variables  ou occasionnelles"/>
          <p:cNvSpPr txBox="1"/>
          <p:nvPr/>
        </p:nvSpPr>
        <p:spPr>
          <a:xfrm>
            <a:off x="107504" y="3257552"/>
            <a:ext cx="2016224"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mn-lt"/>
                <a:cs typeface="Arial" pitchFamily="34" charset="0"/>
              </a:rPr>
              <a:t>Facture Eau (Abt)</a:t>
            </a:r>
            <a:endParaRPr lang="en-US" sz="2000" noProof="1">
              <a:latin typeface="+mn-lt"/>
              <a:cs typeface="Arial" pitchFamily="34" charset="0"/>
            </a:endParaRPr>
          </a:p>
        </p:txBody>
      </p:sp>
      <p:sp>
        <p:nvSpPr>
          <p:cNvPr id="35" name="Des dépenses variables  ou occasionnelles"/>
          <p:cNvSpPr txBox="1"/>
          <p:nvPr/>
        </p:nvSpPr>
        <p:spPr>
          <a:xfrm>
            <a:off x="107504" y="4337672"/>
            <a:ext cx="2592288"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mn-lt"/>
                <a:cs typeface="Arial" pitchFamily="34" charset="0"/>
              </a:rPr>
              <a:t>Facture Electricité (Abt)</a:t>
            </a:r>
            <a:endParaRPr lang="en-US" sz="2000" noProof="1">
              <a:latin typeface="+mn-lt"/>
              <a:cs typeface="Arial" pitchFamily="34" charset="0"/>
            </a:endParaRPr>
          </a:p>
        </p:txBody>
      </p:sp>
      <p:sp>
        <p:nvSpPr>
          <p:cNvPr id="36" name="Des dépenses variables  ou occasionnelles"/>
          <p:cNvSpPr txBox="1"/>
          <p:nvPr/>
        </p:nvSpPr>
        <p:spPr>
          <a:xfrm>
            <a:off x="107504" y="5921848"/>
            <a:ext cx="2232248"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Facture Gaz (Abt)</a:t>
            </a:r>
            <a:endParaRPr lang="en-US" sz="2000" noProof="1">
              <a:latin typeface="Arial" pitchFamily="34" charset="0"/>
              <a:cs typeface="Arial" pitchFamily="34" charset="0"/>
            </a:endParaRPr>
          </a:p>
        </p:txBody>
      </p:sp>
      <p:sp>
        <p:nvSpPr>
          <p:cNvPr id="37" name="Des dépenses variables  ou occasionnelles"/>
          <p:cNvSpPr txBox="1"/>
          <p:nvPr/>
        </p:nvSpPr>
        <p:spPr>
          <a:xfrm>
            <a:off x="2555776" y="2492896"/>
            <a:ext cx="216024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Alimentation</a:t>
            </a:r>
            <a:endParaRPr lang="en-US" noProof="1">
              <a:latin typeface="Arial" pitchFamily="34" charset="0"/>
              <a:cs typeface="Arial" pitchFamily="34" charset="0"/>
            </a:endParaRPr>
          </a:p>
        </p:txBody>
      </p:sp>
      <p:sp>
        <p:nvSpPr>
          <p:cNvPr id="42" name="Des dépenses variables  ou occasionnelles"/>
          <p:cNvSpPr txBox="1"/>
          <p:nvPr/>
        </p:nvSpPr>
        <p:spPr>
          <a:xfrm>
            <a:off x="6588224" y="2132856"/>
            <a:ext cx="1872208"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Habillement</a:t>
            </a:r>
            <a:endParaRPr lang="en-US" noProof="1">
              <a:latin typeface="Arial" pitchFamily="34" charset="0"/>
              <a:cs typeface="Arial" pitchFamily="34" charset="0"/>
            </a:endParaRPr>
          </a:p>
        </p:txBody>
      </p:sp>
      <p:sp>
        <p:nvSpPr>
          <p:cNvPr id="43" name="Des dépenses variables  ou occasionnelles"/>
          <p:cNvSpPr txBox="1"/>
          <p:nvPr/>
        </p:nvSpPr>
        <p:spPr>
          <a:xfrm>
            <a:off x="6660232" y="2780928"/>
            <a:ext cx="144016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Cadeaux</a:t>
            </a:r>
            <a:endParaRPr lang="en-US" noProof="1">
              <a:latin typeface="Arial" pitchFamily="34" charset="0"/>
              <a:cs typeface="Arial" pitchFamily="34" charset="0"/>
            </a:endParaRPr>
          </a:p>
        </p:txBody>
      </p:sp>
      <p:sp>
        <p:nvSpPr>
          <p:cNvPr id="44" name="Des dépenses variables  ou occasionnelles"/>
          <p:cNvSpPr txBox="1"/>
          <p:nvPr/>
        </p:nvSpPr>
        <p:spPr>
          <a:xfrm>
            <a:off x="6660232" y="3429000"/>
            <a:ext cx="1152128"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loisirs</a:t>
            </a:r>
            <a:endParaRPr lang="en-US" noProof="1">
              <a:latin typeface="Arial" pitchFamily="34" charset="0"/>
              <a:cs typeface="Arial" pitchFamily="34" charset="0"/>
            </a:endParaRPr>
          </a:p>
        </p:txBody>
      </p:sp>
      <p:sp>
        <p:nvSpPr>
          <p:cNvPr id="47" name="Espace réservé du texte 4"/>
          <p:cNvSpPr txBox="1"/>
          <p:nvPr/>
        </p:nvSpPr>
        <p:spPr>
          <a:xfrm>
            <a:off x="7089775" y="4437116"/>
            <a:ext cx="1597026"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Arial" pitchFamily="34" charset="0"/>
                <a:cs typeface="Arial" pitchFamily="34" charset="0"/>
              </a:rPr>
              <a:t>QUIZ</a:t>
            </a:r>
          </a:p>
        </p:txBody>
      </p:sp>
      <p:grpSp>
        <p:nvGrpSpPr>
          <p:cNvPr id="8" name="Groupe 7">
            <a:extLst>
              <a:ext uri="{FF2B5EF4-FFF2-40B4-BE49-F238E27FC236}">
                <a16:creationId xmlns:a16="http://schemas.microsoft.com/office/drawing/2014/main" id="{925141E2-43A8-0770-6E60-08C5FFA13BC5}"/>
              </a:ext>
            </a:extLst>
          </p:cNvPr>
          <p:cNvGrpSpPr/>
          <p:nvPr/>
        </p:nvGrpSpPr>
        <p:grpSpPr>
          <a:xfrm>
            <a:off x="3635896" y="4221088"/>
            <a:ext cx="6444010" cy="2250247"/>
            <a:chOff x="3635896" y="4221088"/>
            <a:chExt cx="6444010" cy="2250247"/>
          </a:xfrm>
        </p:grpSpPr>
        <p:sp>
          <p:nvSpPr>
            <p:cNvPr id="46" name="Espace réservé du texte 4"/>
            <p:cNvSpPr txBox="1"/>
            <p:nvPr/>
          </p:nvSpPr>
          <p:spPr>
            <a:xfrm>
              <a:off x="3635896" y="5517232"/>
              <a:ext cx="6444010"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Arial" pitchFamily="34" charset="0"/>
                  <a:cs typeface="Arial" pitchFamily="34" charset="0"/>
                </a:rPr>
                <a:t>Selon</a:t>
              </a:r>
              <a:r>
                <a:rPr sz="2800" dirty="0">
                  <a:latin typeface="Arial" pitchFamily="34" charset="0"/>
                  <a:cs typeface="Arial" pitchFamily="34" charset="0"/>
                </a:rPr>
                <a:t> </a:t>
              </a:r>
              <a:r>
                <a:rPr lang="en-US" sz="2800" noProof="1">
                  <a:latin typeface="Arial" pitchFamily="34" charset="0"/>
                  <a:cs typeface="Arial" pitchFamily="34" charset="0"/>
                </a:rPr>
                <a:t>toi</a:t>
              </a:r>
              <a:r>
                <a:rPr sz="2800" dirty="0">
                  <a:latin typeface="Arial" pitchFamily="34" charset="0"/>
                  <a:cs typeface="Arial" pitchFamily="34" charset="0"/>
                </a:rPr>
                <a:t>, sur </a:t>
              </a:r>
              <a:r>
                <a:rPr lang="en-US" sz="2800" noProof="1">
                  <a:latin typeface="Arial" pitchFamily="34" charset="0"/>
                  <a:cs typeface="Arial" pitchFamily="34" charset="0"/>
                </a:rPr>
                <a:t>quelles</a:t>
              </a:r>
              <a:r>
                <a:rPr sz="2800" dirty="0">
                  <a:latin typeface="Arial" pitchFamily="34" charset="0"/>
                  <a:cs typeface="Arial" pitchFamily="34" charset="0"/>
                </a:rPr>
                <a:t> </a:t>
              </a:r>
              <a:r>
                <a:rPr lang="en-US" sz="2800" noProof="1">
                  <a:latin typeface="Arial" pitchFamily="34" charset="0"/>
                  <a:cs typeface="Arial" pitchFamily="34" charset="0"/>
                </a:rPr>
                <a:t>dépenses</a:t>
              </a:r>
              <a:r>
                <a:rPr sz="2800" dirty="0">
                  <a:latin typeface="Arial" pitchFamily="34" charset="0"/>
                  <a:cs typeface="Arial" pitchFamily="34" charset="0"/>
                </a:rPr>
                <a:t>, </a:t>
              </a:r>
              <a:r>
                <a:rPr lang="en-US" sz="2800" noProof="1">
                  <a:latin typeface="Arial" pitchFamily="34" charset="0"/>
                  <a:cs typeface="Arial" pitchFamily="34" charset="0"/>
                </a:rPr>
                <a:t>peut-on</a:t>
              </a:r>
              <a:r>
                <a:rPr sz="2800" dirty="0">
                  <a:latin typeface="Arial" pitchFamily="34" charset="0"/>
                  <a:cs typeface="Arial" pitchFamily="34" charset="0"/>
                </a:rPr>
                <a:t> </a:t>
              </a:r>
              <a:r>
                <a:rPr lang="fr-FR" sz="2800" dirty="0">
                  <a:latin typeface="Arial" pitchFamily="34" charset="0"/>
                  <a:cs typeface="Arial" pitchFamily="34" charset="0"/>
                </a:rPr>
                <a:t>plus facilement </a:t>
              </a:r>
              <a:r>
                <a:rPr lang="en-US" sz="2800" noProof="1">
                  <a:latin typeface="Arial" pitchFamily="34" charset="0"/>
                  <a:cs typeface="Arial" pitchFamily="34" charset="0"/>
                </a:rPr>
                <a:t>agir</a:t>
              </a:r>
              <a:r>
                <a:rPr sz="2800" dirty="0">
                  <a:latin typeface="Arial" pitchFamily="34" charset="0"/>
                  <a:cs typeface="Arial" pitchFamily="34" charset="0"/>
                </a:rPr>
                <a:t> ?</a:t>
              </a:r>
            </a:p>
          </p:txBody>
        </p:sp>
        <p:pic>
          <p:nvPicPr>
            <p:cNvPr id="7" name="Image 6" descr="Une image contenant illustration, clipart, Dessin d’enfant, Graphique&#10;&#10;Description générée automatiquement">
              <a:extLst>
                <a:ext uri="{FF2B5EF4-FFF2-40B4-BE49-F238E27FC236}">
                  <a16:creationId xmlns:a16="http://schemas.microsoft.com/office/drawing/2014/main" id="{27CE83E2-53BF-E321-D643-84D41CD56D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975" y="4221088"/>
              <a:ext cx="1334257" cy="1330100"/>
            </a:xfrm>
            <a:prstGeom prst="rect">
              <a:avLst/>
            </a:prstGeom>
          </p:spPr>
        </p:pic>
      </p:grpSp>
      <p:sp>
        <p:nvSpPr>
          <p:cNvPr id="4" name="Titre 1">
            <a:extLst>
              <a:ext uri="{FF2B5EF4-FFF2-40B4-BE49-F238E27FC236}">
                <a16:creationId xmlns:a16="http://schemas.microsoft.com/office/drawing/2014/main" id="{5936AE5D-03BF-9415-C80E-E06663D82A29}"/>
              </a:ext>
            </a:extLst>
          </p:cNvPr>
          <p:cNvSpPr>
            <a:spLocks noGrp="1"/>
          </p:cNvSpPr>
          <p:nvPr>
            <p:ph type="title"/>
          </p:nvPr>
        </p:nvSpPr>
        <p:spPr>
          <a:xfrm>
            <a:off x="251520" y="-99392"/>
            <a:ext cx="7567965" cy="707882"/>
          </a:xfrm>
        </p:spPr>
        <p:txBody>
          <a:bodyPr/>
          <a:lstStyle/>
          <a:p>
            <a:pPr marL="0" indent="0" algn="l">
              <a:buNone/>
            </a:pPr>
            <a:r>
              <a:rPr lang="fr-FR" sz="4000" dirty="0">
                <a:solidFill>
                  <a:srgbClr val="0070C0"/>
                </a:solidFill>
                <a:latin typeface="Arial" panose="020B0604020202020204" pitchFamily="34" charset="0"/>
                <a:cs typeface="Arial" panose="020B0604020202020204" pitchFamily="34" charset="0"/>
              </a:rPr>
              <a:t>1. LE BUDGET</a:t>
            </a:r>
          </a:p>
        </p:txBody>
      </p:sp>
      <p:pic>
        <p:nvPicPr>
          <p:cNvPr id="6" name="Image 5">
            <a:extLst>
              <a:ext uri="{FF2B5EF4-FFF2-40B4-BE49-F238E27FC236}">
                <a16:creationId xmlns:a16="http://schemas.microsoft.com/office/drawing/2014/main" id="{A800508C-6626-0DCA-0F90-90A696A3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grpSp>
        <p:nvGrpSpPr>
          <p:cNvPr id="9" name="Groupe 8">
            <a:extLst>
              <a:ext uri="{FF2B5EF4-FFF2-40B4-BE49-F238E27FC236}">
                <a16:creationId xmlns:a16="http://schemas.microsoft.com/office/drawing/2014/main" id="{44B5A8F4-320F-6DB8-891A-76FFA598507A}"/>
              </a:ext>
            </a:extLst>
          </p:cNvPr>
          <p:cNvGrpSpPr/>
          <p:nvPr/>
        </p:nvGrpSpPr>
        <p:grpSpPr>
          <a:xfrm>
            <a:off x="467544" y="548680"/>
            <a:ext cx="2716063" cy="618624"/>
            <a:chOff x="467544" y="474731"/>
            <a:chExt cx="2716063" cy="618624"/>
          </a:xfrm>
        </p:grpSpPr>
        <p:sp>
          <p:nvSpPr>
            <p:cNvPr id="10" name="Rectangle à coins arrondis 14">
              <a:extLst>
                <a:ext uri="{FF2B5EF4-FFF2-40B4-BE49-F238E27FC236}">
                  <a16:creationId xmlns:a16="http://schemas.microsoft.com/office/drawing/2014/main" id="{11AB3D79-8749-859E-B3F5-87B24BB50D3F}"/>
                </a:ext>
              </a:extLst>
            </p:cNvPr>
            <p:cNvSpPr/>
            <p:nvPr/>
          </p:nvSpPr>
          <p:spPr>
            <a:xfrm>
              <a:off x="467544" y="474731"/>
              <a:ext cx="2716063" cy="618624"/>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1" name="Espace réservé du contenu 7">
              <a:extLst>
                <a:ext uri="{FF2B5EF4-FFF2-40B4-BE49-F238E27FC236}">
                  <a16:creationId xmlns:a16="http://schemas.microsoft.com/office/drawing/2014/main" id="{8EB151E3-C114-25F7-1010-ED01DA17303B}"/>
                </a:ext>
              </a:extLst>
            </p:cNvPr>
            <p:cNvSpPr txBox="1">
              <a:spLocks/>
            </p:cNvSpPr>
            <p:nvPr/>
          </p:nvSpPr>
          <p:spPr>
            <a:xfrm>
              <a:off x="526040" y="593324"/>
              <a:ext cx="2598160"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0"/>
                </a:spcBef>
                <a:buFont typeface="Arial"/>
                <a:buNone/>
              </a:pPr>
              <a:r>
                <a:rPr lang="fr-FR" sz="2400" b="1" dirty="0">
                  <a:solidFill>
                    <a:srgbClr val="C92360"/>
                  </a:solidFill>
                </a:rPr>
                <a:t>Dépenses </a:t>
              </a:r>
              <a:r>
                <a:rPr lang="fr-FR" sz="2400" dirty="0">
                  <a:solidFill>
                    <a:srgbClr val="C92360"/>
                  </a:solidFill>
                </a:rPr>
                <a:t>(charges)</a:t>
              </a:r>
            </a:p>
          </p:txBody>
        </p:sp>
      </p:grpSp>
      <p:sp>
        <p:nvSpPr>
          <p:cNvPr id="12" name="Espace réservé du pied de page 4">
            <a:extLst>
              <a:ext uri="{FF2B5EF4-FFF2-40B4-BE49-F238E27FC236}">
                <a16:creationId xmlns:a16="http://schemas.microsoft.com/office/drawing/2014/main" id="{E2D73FE5-DEA0-4408-23BA-04E19C02214F}"/>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cSld>
  <p:clrMapOvr>
    <a:masterClrMapping/>
  </p:clrMapOvr>
  <p:transition spd="med" advTm="18119"/>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5" presetClass="exit" presetSubtype="10" fill="hold" grpId="0" nodeType="withEffect">
                                  <p:stCondLst>
                                    <p:cond delay="0"/>
                                  </p:stCondLst>
                                  <p:childTnLst>
                                    <p:animEffect transition="out" filter="checkerboard(across)">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179512" y="2420888"/>
            <a:ext cx="8496944"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fr-FR" sz="2800" dirty="0"/>
              <a:t>En adoptant des comportements de consommation responsable et durable en matière d’eau et d’énergie</a:t>
            </a:r>
            <a:r>
              <a:rPr lang="fr-FR" sz="2800" noProof="1">
                <a:latin typeface="Myriad Pro" panose="020B0503030403020204"/>
              </a:rPr>
              <a:t>, </a:t>
            </a:r>
          </a:p>
          <a:p>
            <a:r>
              <a:rPr lang="fr-FR" sz="2800" noProof="1">
                <a:latin typeface="Myriad Pro" panose="020B0503030403020204"/>
              </a:rPr>
              <a:t>on peut </a:t>
            </a:r>
            <a:r>
              <a:rPr lang="fr-FR" sz="2800" dirty="0">
                <a:latin typeface="Myriad Pro" panose="020B0503030403020204"/>
              </a:rPr>
              <a:t>agir facilement sur </a:t>
            </a:r>
            <a:r>
              <a:rPr lang="en-US" sz="2800" noProof="1">
                <a:latin typeface="Myriad Pro" panose="020B0503030403020204"/>
              </a:rPr>
              <a:t>ces</a:t>
            </a:r>
            <a:r>
              <a:rPr sz="2800" dirty="0">
                <a:latin typeface="Myriad Pro" panose="020B0503030403020204"/>
              </a:rPr>
              <a:t> </a:t>
            </a:r>
            <a:r>
              <a:rPr lang="en-US" sz="2800" noProof="1">
                <a:latin typeface="Myriad Pro" panose="020B0503030403020204"/>
              </a:rPr>
              <a:t>dépenses  !</a:t>
            </a:r>
            <a:endParaRPr sz="2800" dirty="0">
              <a:latin typeface="Myriad Pro" panose="020B0503030403020204"/>
            </a:endParaRPr>
          </a:p>
        </p:txBody>
      </p:sp>
      <p:sp>
        <p:nvSpPr>
          <p:cNvPr id="849" name="Espace réservé du texte 4"/>
          <p:cNvSpPr txBox="1"/>
          <p:nvPr/>
        </p:nvSpPr>
        <p:spPr>
          <a:xfrm>
            <a:off x="7539650" y="1007941"/>
            <a:ext cx="1597026"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12</a:t>
            </a:fld>
            <a:endParaRPr lang="fr-FR" dirty="0">
              <a:solidFill>
                <a:srgbClr val="213B76"/>
              </a:solidFill>
              <a:latin typeface="Myriad Pro" panose="020B0503030403020204"/>
            </a:endParaRPr>
          </a:p>
        </p:txBody>
      </p:sp>
      <p:sp>
        <p:nvSpPr>
          <p:cNvPr id="24" name="Text Box 2"/>
          <p:cNvSpPr txBox="1">
            <a:spLocks/>
          </p:cNvSpPr>
          <p:nvPr/>
        </p:nvSpPr>
        <p:spPr>
          <a:xfrm>
            <a:off x="35496" y="754250"/>
            <a:ext cx="6624736" cy="661306"/>
          </a:xfrm>
          <a:prstGeom prst="rect">
            <a:avLst/>
          </a:prstGeom>
        </p:spPr>
        <p:txBody>
          <a:bodyPr>
            <a:no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2800" dirty="0">
                <a:solidFill>
                  <a:srgbClr val="002060"/>
                </a:solidFill>
              </a:rPr>
              <a:t>Agir sur les dépenses…</a:t>
            </a:r>
          </a:p>
        </p:txBody>
      </p:sp>
      <p:sp>
        <p:nvSpPr>
          <p:cNvPr id="11" name="Rectangle 10"/>
          <p:cNvSpPr/>
          <p:nvPr/>
        </p:nvSpPr>
        <p:spPr>
          <a:xfrm>
            <a:off x="4211960" y="553904"/>
            <a:ext cx="4572000" cy="1938992"/>
          </a:xfrm>
          <a:prstGeom prst="rect">
            <a:avLst/>
          </a:prstGeom>
        </p:spPr>
        <p:txBody>
          <a:bodyPr>
            <a:spAutoFit/>
          </a:bodyPr>
          <a:lstStyle/>
          <a:p>
            <a:pPr marL="171450" indent="-171450" algn="just">
              <a:buSzPct val="100000"/>
              <a:buFont typeface="Arial"/>
              <a:buChar char="•"/>
            </a:pPr>
            <a:r>
              <a:rPr lang="fr-FR" sz="2000" dirty="0">
                <a:solidFill>
                  <a:srgbClr val="002060"/>
                </a:solidFill>
              </a:rPr>
              <a:t>Électricité</a:t>
            </a:r>
          </a:p>
          <a:p>
            <a:pPr marL="171450" indent="-171450" algn="just">
              <a:buSzPct val="100000"/>
              <a:buFont typeface="Arial"/>
              <a:buChar char="•"/>
            </a:pPr>
            <a:r>
              <a:rPr lang="fr-FR" sz="2000" dirty="0">
                <a:solidFill>
                  <a:srgbClr val="002060"/>
                </a:solidFill>
              </a:rPr>
              <a:t>Loisirs</a:t>
            </a:r>
          </a:p>
          <a:p>
            <a:pPr marL="171450" indent="-171450" algn="just">
              <a:buSzPct val="100000"/>
              <a:buFont typeface="Arial"/>
              <a:buChar char="•"/>
            </a:pPr>
            <a:r>
              <a:rPr lang="fr-FR" sz="2000" dirty="0">
                <a:solidFill>
                  <a:srgbClr val="002060"/>
                </a:solidFill>
              </a:rPr>
              <a:t>Alimentation</a:t>
            </a:r>
          </a:p>
          <a:p>
            <a:pPr marL="171450" indent="-171450" algn="just">
              <a:buSzPct val="100000"/>
              <a:buFont typeface="Arial"/>
              <a:buChar char="•"/>
            </a:pPr>
            <a:r>
              <a:rPr lang="fr-FR" sz="2000" dirty="0">
                <a:solidFill>
                  <a:srgbClr val="002060"/>
                </a:solidFill>
              </a:rPr>
              <a:t>Cadeaux</a:t>
            </a:r>
          </a:p>
          <a:p>
            <a:pPr marL="171450" indent="-171450" algn="just">
              <a:buSzPct val="100000"/>
              <a:buFont typeface="Arial"/>
              <a:buChar char="•"/>
            </a:pPr>
            <a:r>
              <a:rPr lang="fr-FR" sz="2000" dirty="0">
                <a:solidFill>
                  <a:srgbClr val="002060"/>
                </a:solidFill>
              </a:rPr>
              <a:t>Eau</a:t>
            </a:r>
          </a:p>
          <a:p>
            <a:pPr marL="171450" indent="-171450" algn="just">
              <a:buSzPct val="100000"/>
              <a:buFont typeface="Arial"/>
              <a:buChar char="•"/>
            </a:pPr>
            <a:r>
              <a:rPr lang="fr-FR" sz="2000" dirty="0">
                <a:solidFill>
                  <a:srgbClr val="002060"/>
                </a:solidFill>
              </a:rPr>
              <a:t>Vêtements – chaussures</a:t>
            </a:r>
          </a:p>
        </p:txBody>
      </p:sp>
      <p:grpSp>
        <p:nvGrpSpPr>
          <p:cNvPr id="4" name="Groupe 3">
            <a:extLst>
              <a:ext uri="{FF2B5EF4-FFF2-40B4-BE49-F238E27FC236}">
                <a16:creationId xmlns:a16="http://schemas.microsoft.com/office/drawing/2014/main" id="{D7A36CF0-6E95-9988-B3C6-566140919A0C}"/>
              </a:ext>
            </a:extLst>
          </p:cNvPr>
          <p:cNvGrpSpPr/>
          <p:nvPr/>
        </p:nvGrpSpPr>
        <p:grpSpPr>
          <a:xfrm>
            <a:off x="395536" y="4773650"/>
            <a:ext cx="7956178" cy="1330100"/>
            <a:chOff x="395536" y="4773650"/>
            <a:chExt cx="7956178" cy="1330100"/>
          </a:xfrm>
        </p:grpSpPr>
        <p:sp>
          <p:nvSpPr>
            <p:cNvPr id="22" name="Espace réservé du texte 4"/>
            <p:cNvSpPr txBox="1"/>
            <p:nvPr/>
          </p:nvSpPr>
          <p:spPr>
            <a:xfrm>
              <a:off x="1907704" y="4869160"/>
              <a:ext cx="6444010"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Arial" pitchFamily="34" charset="0"/>
                  <a:cs typeface="Arial" pitchFamily="34" charset="0"/>
                </a:rPr>
                <a:t>Quels sont les comportements auxquels tu peux penser ?</a:t>
              </a:r>
              <a:endParaRPr sz="2800" dirty="0">
                <a:latin typeface="Arial" pitchFamily="34" charset="0"/>
                <a:cs typeface="Arial" pitchFamily="34" charset="0"/>
              </a:endParaRPr>
            </a:p>
          </p:txBody>
        </p:sp>
        <p:pic>
          <p:nvPicPr>
            <p:cNvPr id="3" name="Image 2" descr="Une image contenant illustration, clipart, Dessin d’enfant, Graphique&#10;&#10;Description générée automatiquement">
              <a:extLst>
                <a:ext uri="{FF2B5EF4-FFF2-40B4-BE49-F238E27FC236}">
                  <a16:creationId xmlns:a16="http://schemas.microsoft.com/office/drawing/2014/main" id="{0E073A7B-14AE-B87F-8673-870D0E1E2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73650"/>
              <a:ext cx="1334257" cy="1330100"/>
            </a:xfrm>
            <a:prstGeom prst="rect">
              <a:avLst/>
            </a:prstGeom>
          </p:spPr>
        </p:pic>
      </p:grpSp>
      <p:pic>
        <p:nvPicPr>
          <p:cNvPr id="6" name="Image 5" descr="Une image contenant Monde, Terre, planète, Graphique&#10;&#10;Description générée automatiquement">
            <a:extLst>
              <a:ext uri="{FF2B5EF4-FFF2-40B4-BE49-F238E27FC236}">
                <a16:creationId xmlns:a16="http://schemas.microsoft.com/office/drawing/2014/main" id="{F3F8DA0B-A36F-802E-21C8-EDABD79C4A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2567010"/>
            <a:ext cx="1080120" cy="1124992"/>
          </a:xfrm>
          <a:prstGeom prst="rect">
            <a:avLst/>
          </a:prstGeom>
        </p:spPr>
      </p:pic>
      <p:sp>
        <p:nvSpPr>
          <p:cNvPr id="7" name="Titre 1">
            <a:extLst>
              <a:ext uri="{FF2B5EF4-FFF2-40B4-BE49-F238E27FC236}">
                <a16:creationId xmlns:a16="http://schemas.microsoft.com/office/drawing/2014/main" id="{3C993C23-CDCB-72E4-66D3-FA5894F98277}"/>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latin typeface="Arial" panose="020B0604020202020204" pitchFamily="34" charset="0"/>
                <a:cs typeface="Arial" panose="020B0604020202020204" pitchFamily="34" charset="0"/>
              </a:rPr>
              <a:t>1. LE BUDGET</a:t>
            </a:r>
          </a:p>
        </p:txBody>
      </p:sp>
      <p:pic>
        <p:nvPicPr>
          <p:cNvPr id="9" name="Image 8">
            <a:extLst>
              <a:ext uri="{FF2B5EF4-FFF2-40B4-BE49-F238E27FC236}">
                <a16:creationId xmlns:a16="http://schemas.microsoft.com/office/drawing/2014/main" id="{DA29104A-D8FD-C078-CE63-FA8E812373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5" name="Espace réservé du pied de page 4">
            <a:extLst>
              <a:ext uri="{FF2B5EF4-FFF2-40B4-BE49-F238E27FC236}">
                <a16:creationId xmlns:a16="http://schemas.microsoft.com/office/drawing/2014/main" id="{9EEC56B7-BA2B-FC96-5FA1-14FAFB1C46C3}"/>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176326655"/>
      </p:ext>
    </p:extLst>
  </p:cSld>
  <p:clrMapOvr>
    <a:masterClrMapping/>
  </p:clrMapOvr>
  <p:transition spd="med" advTm="9995"/>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420838"/>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13</a:t>
            </a:fld>
            <a:endParaRPr lang="fr-FR" dirty="0">
              <a:solidFill>
                <a:srgbClr val="213B76"/>
              </a:solidFill>
              <a:latin typeface="Myriad Pro" panose="020B0503030403020204"/>
            </a:endParaRPr>
          </a:p>
        </p:txBody>
      </p:sp>
      <p:sp>
        <p:nvSpPr>
          <p:cNvPr id="5" name="Rectangle avec coins arrondis en diagonale 4"/>
          <p:cNvSpPr/>
          <p:nvPr/>
        </p:nvSpPr>
        <p:spPr>
          <a:xfrm>
            <a:off x="2519394" y="2611897"/>
            <a:ext cx="5924071" cy="3166820"/>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171450" indent="-171450" algn="just">
              <a:buSzPct val="100000"/>
              <a:buFont typeface="Arial"/>
              <a:buChar char="•"/>
            </a:pPr>
            <a:r>
              <a:rPr lang="fr-FR" dirty="0"/>
              <a:t>Éteindre la lumière systématiquement lorsque je sors d’une pièce </a:t>
            </a:r>
          </a:p>
          <a:p>
            <a:pPr marL="171450" indent="-171450" algn="just">
              <a:buSzPct val="100000"/>
              <a:buFont typeface="Arial"/>
              <a:buChar char="•"/>
            </a:pPr>
            <a:r>
              <a:rPr lang="fr-FR" dirty="0"/>
              <a:t>Utiliser des ampoules basse consommation ou des LED </a:t>
            </a:r>
          </a:p>
          <a:p>
            <a:pPr marL="171450" indent="-171450" algn="just">
              <a:buSzPct val="100000"/>
              <a:buFont typeface="Arial"/>
              <a:buChar char="•"/>
            </a:pPr>
            <a:r>
              <a:rPr lang="fr-FR" dirty="0"/>
              <a:t>Éteindre complètement les appareils audiovisuels et informatiques  plutôt que les laisser en mode veille</a:t>
            </a:r>
          </a:p>
          <a:p>
            <a:pPr marL="171450" indent="-171450" algn="just">
              <a:buSzPct val="100000"/>
              <a:buFont typeface="Arial"/>
              <a:buChar char="•"/>
            </a:pPr>
            <a:r>
              <a:rPr lang="fr-FR" dirty="0"/>
              <a:t>Penser à détartrer régulièrement les appareils électriques, car le tartre endommage les résistances (cafetière, bouilloire, etc...) et augmente le temps de chauffe</a:t>
            </a:r>
            <a:r>
              <a:rPr lang="fr-FR" b="1" dirty="0"/>
              <a:t> </a:t>
            </a:r>
            <a:endParaRPr lang="fr-FR" dirty="0"/>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2" name="Titre 1">
            <a:extLst>
              <a:ext uri="{FF2B5EF4-FFF2-40B4-BE49-F238E27FC236}">
                <a16:creationId xmlns:a16="http://schemas.microsoft.com/office/drawing/2014/main" id="{7AAB54B3-3DDE-2877-0C64-0F06C612D71D}"/>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D46A7A13-AE6E-C62F-6D6C-5A62F4CAD0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4" name="Espace réservé du pied de page 4">
            <a:extLst>
              <a:ext uri="{FF2B5EF4-FFF2-40B4-BE49-F238E27FC236}">
                <a16:creationId xmlns:a16="http://schemas.microsoft.com/office/drawing/2014/main" id="{ABD93D02-EFC3-E55C-23C3-1E11CC72F961}"/>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1612855445"/>
      </p:ext>
    </p:extLst>
  </p:cSld>
  <p:clrMapOvr>
    <a:masterClrMapping/>
  </p:clrMapOvr>
  <p:transition spd="med" advTm="10833"/>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14</a:t>
            </a:fld>
            <a:endParaRPr lang="fr-FR" dirty="0">
              <a:solidFill>
                <a:srgbClr val="213B76"/>
              </a:solidFill>
              <a:latin typeface="Myriad Pro" panose="020B0503030403020204"/>
            </a:endParaRPr>
          </a:p>
        </p:txBody>
      </p:sp>
      <p:sp>
        <p:nvSpPr>
          <p:cNvPr id="6" name="Rectangle avec coins arrondis en diagonale 5"/>
          <p:cNvSpPr/>
          <p:nvPr/>
        </p:nvSpPr>
        <p:spPr>
          <a:xfrm>
            <a:off x="2330056" y="3089089"/>
            <a:ext cx="585048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Ne pas trop chauffer (19 degrés recommandés dans les pièces de vie – salon, cuisine… - et 17 degrés dans les chambres).  </a:t>
            </a:r>
          </a:p>
          <a:p>
            <a:pPr marL="285750" indent="-285750">
              <a:buFont typeface="Arial" panose="020B0604020202020204" pitchFamily="34" charset="0"/>
              <a:buChar char="•"/>
            </a:pPr>
            <a:r>
              <a:rPr lang="fr-FR" dirty="0"/>
              <a:t>Préférer mettre des pantoufles, un pull…</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3" name="ZoneTexte 7">
            <a:extLst>
              <a:ext uri="{FF2B5EF4-FFF2-40B4-BE49-F238E27FC236}">
                <a16:creationId xmlns:a16="http://schemas.microsoft.com/office/drawing/2014/main" id="{D346E4F4-705F-F04E-7B35-F0644616EB11}"/>
              </a:ext>
            </a:extLst>
          </p:cNvPr>
          <p:cNvSpPr txBox="1"/>
          <p:nvPr/>
        </p:nvSpPr>
        <p:spPr>
          <a:xfrm>
            <a:off x="680779" y="2526486"/>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2" name="Titre 1">
            <a:extLst>
              <a:ext uri="{FF2B5EF4-FFF2-40B4-BE49-F238E27FC236}">
                <a16:creationId xmlns:a16="http://schemas.microsoft.com/office/drawing/2014/main" id="{D653F0E5-549A-2794-7ACB-6D4303CEF0CD}"/>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BD2E46F2-3F8D-021A-69CB-0D06D8228A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7" name="Espace réservé du pied de page 4">
            <a:extLst>
              <a:ext uri="{FF2B5EF4-FFF2-40B4-BE49-F238E27FC236}">
                <a16:creationId xmlns:a16="http://schemas.microsoft.com/office/drawing/2014/main" id="{BDAB272B-70C0-24AD-D20B-B0E6DD22959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4235086168"/>
      </p:ext>
    </p:extLst>
  </p:cSld>
  <p:clrMapOvr>
    <a:masterClrMapping/>
  </p:clrMapOvr>
  <p:transition spd="med" advTm="10328"/>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2" name="ZoneTexte 1"/>
          <p:cNvSpPr txBox="1"/>
          <p:nvPr/>
        </p:nvSpPr>
        <p:spPr>
          <a:xfrm>
            <a:off x="1115616" y="3058132"/>
            <a:ext cx="3569243"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Loisirs- sorties- cadeaux</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15</a:t>
            </a:fld>
            <a:endParaRPr lang="fr-FR" dirty="0">
              <a:solidFill>
                <a:srgbClr val="213B76"/>
              </a:solidFill>
              <a:latin typeface="Myriad Pro" panose="020B0503030403020204"/>
            </a:endParaRPr>
          </a:p>
        </p:txBody>
      </p:sp>
      <p:sp>
        <p:nvSpPr>
          <p:cNvPr id="15" name="Rectangle avec coins arrondis en diagonale 14"/>
          <p:cNvSpPr/>
          <p:nvPr/>
        </p:nvSpPr>
        <p:spPr>
          <a:xfrm>
            <a:off x="2391115" y="3607413"/>
            <a:ext cx="5327967"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a:ln>
                  <a:noFill/>
                </a:ln>
                <a:solidFill>
                  <a:srgbClr val="000000"/>
                </a:solidFill>
                <a:effectLst/>
                <a:uFillTx/>
                <a:latin typeface="+mj-lt"/>
                <a:ea typeface="+mj-ea"/>
                <a:cs typeface="+mj-cs"/>
                <a:sym typeface="Helvetica"/>
              </a:rPr>
              <a:t>Préférer des cadeaux d’occasion ou fabriqués main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t>Choisir des sorties/loisirs gratuits ou à tarifs privilégiés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3" name="ZoneTexte 5">
            <a:extLst>
              <a:ext uri="{FF2B5EF4-FFF2-40B4-BE49-F238E27FC236}">
                <a16:creationId xmlns:a16="http://schemas.microsoft.com/office/drawing/2014/main" id="{A2321944-F650-8334-57E5-445CA62177D6}"/>
              </a:ext>
            </a:extLst>
          </p:cNvPr>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9" name="ZoneTexte 7">
            <a:extLst>
              <a:ext uri="{FF2B5EF4-FFF2-40B4-BE49-F238E27FC236}">
                <a16:creationId xmlns:a16="http://schemas.microsoft.com/office/drawing/2014/main" id="{00B5E973-D9BB-8804-8499-AD506D4A3644}"/>
              </a:ext>
            </a:extLst>
          </p:cNvPr>
          <p:cNvSpPr txBox="1"/>
          <p:nvPr/>
        </p:nvSpPr>
        <p:spPr>
          <a:xfrm>
            <a:off x="680779" y="2526486"/>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5" name="Titre 1">
            <a:extLst>
              <a:ext uri="{FF2B5EF4-FFF2-40B4-BE49-F238E27FC236}">
                <a16:creationId xmlns:a16="http://schemas.microsoft.com/office/drawing/2014/main" id="{D033A103-73F7-AA8B-2AA4-41219E3979CE}"/>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4A72B94D-58CF-CA97-50B1-5C9DC134F4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4" name="Espace réservé du pied de page 4">
            <a:extLst>
              <a:ext uri="{FF2B5EF4-FFF2-40B4-BE49-F238E27FC236}">
                <a16:creationId xmlns:a16="http://schemas.microsoft.com/office/drawing/2014/main" id="{A8B3A9B0-99A0-6E38-C500-748D434C8EE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3026611394"/>
      </p:ext>
    </p:extLst>
  </p:cSld>
  <p:clrMapOvr>
    <a:masterClrMapping/>
  </p:clrMapOvr>
  <p:transition spd="med" advTm="11343"/>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16</a:t>
            </a:fld>
            <a:endParaRPr lang="fr-FR" dirty="0">
              <a:solidFill>
                <a:srgbClr val="213B76"/>
              </a:solidFill>
              <a:latin typeface="Myriad Pro" panose="020B0503030403020204"/>
            </a:endParaRPr>
          </a:p>
        </p:txBody>
      </p:sp>
      <p:sp>
        <p:nvSpPr>
          <p:cNvPr id="13" name="Rectangle avec coins arrondis en diagonale 12"/>
          <p:cNvSpPr/>
          <p:nvPr/>
        </p:nvSpPr>
        <p:spPr>
          <a:xfrm>
            <a:off x="5269337" y="3682415"/>
            <a:ext cx="3293582"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t>Lutter contre le gaspillage dans les achats alimentaires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2" name="Titre 1">
            <a:extLst>
              <a:ext uri="{FF2B5EF4-FFF2-40B4-BE49-F238E27FC236}">
                <a16:creationId xmlns:a16="http://schemas.microsoft.com/office/drawing/2014/main" id="{1AA66E0E-BD47-C1AA-300E-51274680D1FA}"/>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4FF71C5A-4866-3DA9-1EB4-72366D789B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4" name="Espace réservé du pied de page 4">
            <a:extLst>
              <a:ext uri="{FF2B5EF4-FFF2-40B4-BE49-F238E27FC236}">
                <a16:creationId xmlns:a16="http://schemas.microsoft.com/office/drawing/2014/main" id="{B1F00775-A0F8-2035-D654-7DA408A8AD57}"/>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731538207"/>
      </p:ext>
    </p:extLst>
  </p:cSld>
  <p:clrMapOvr>
    <a:masterClrMapping/>
  </p:clrMapOvr>
  <p:transition spd="med" advTm="7823"/>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17</a:t>
            </a:fld>
            <a:endParaRPr lang="fr-FR" dirty="0">
              <a:solidFill>
                <a:srgbClr val="213B76"/>
              </a:solidFill>
              <a:latin typeface="Myriad Pro" panose="020B0503030403020204"/>
            </a:endParaRPr>
          </a:p>
        </p:txBody>
      </p:sp>
      <p:sp>
        <p:nvSpPr>
          <p:cNvPr id="8" name="Rectangle avec coins arrondis en diagonale 7"/>
          <p:cNvSpPr/>
          <p:nvPr/>
        </p:nvSpPr>
        <p:spPr>
          <a:xfrm>
            <a:off x="755576" y="4711857"/>
            <a:ext cx="5754954" cy="1021552"/>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lvl="0" indent="-342900">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Prendre le vélo plutôt que la voiture ;</a:t>
            </a:r>
          </a:p>
          <a:p>
            <a:pPr marL="342900" lvl="0" indent="-342900">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Profiter des aides proposées par les communes, les départements ou les régions.</a:t>
            </a: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2" name="Titre 1">
            <a:extLst>
              <a:ext uri="{FF2B5EF4-FFF2-40B4-BE49-F238E27FC236}">
                <a16:creationId xmlns:a16="http://schemas.microsoft.com/office/drawing/2014/main" id="{69CB4A0C-98A6-E2D3-0C27-8B7BECD39B0D}"/>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9C387DA0-7B00-81B0-E1A7-08100A1888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4" name="Espace réservé du pied de page 4">
            <a:extLst>
              <a:ext uri="{FF2B5EF4-FFF2-40B4-BE49-F238E27FC236}">
                <a16:creationId xmlns:a16="http://schemas.microsoft.com/office/drawing/2014/main" id="{CD296D49-5494-D398-199B-9D4F78FCBAE4}"/>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1016071336"/>
      </p:ext>
    </p:extLst>
  </p:cSld>
  <p:clrMapOvr>
    <a:masterClrMapping/>
  </p:clrMapOvr>
  <p:transition spd="med" advTm="6419"/>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Forfait téléphonique</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18</a:t>
            </a:fld>
            <a:endParaRPr lang="fr-FR" dirty="0">
              <a:solidFill>
                <a:srgbClr val="213B76"/>
              </a:solidFill>
              <a:latin typeface="Myriad Pro" panose="020B0503030403020204"/>
            </a:endParaRPr>
          </a:p>
        </p:txBody>
      </p:sp>
      <p:sp>
        <p:nvSpPr>
          <p:cNvPr id="11" name="Rectangle avec coins arrondis en diagonale 10"/>
          <p:cNvSpPr/>
          <p:nvPr/>
        </p:nvSpPr>
        <p:spPr>
          <a:xfrm>
            <a:off x="74916" y="2323377"/>
            <a:ext cx="3827314" cy="2860353"/>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a:ln>
                  <a:noFill/>
                </a:ln>
                <a:solidFill>
                  <a:srgbClr val="000000"/>
                </a:solidFill>
                <a:effectLst/>
                <a:uFillTx/>
                <a:latin typeface="+mj-lt"/>
                <a:ea typeface="+mj-ea"/>
                <a:cs typeface="+mj-cs"/>
                <a:sym typeface="Helvetica"/>
              </a:rPr>
              <a:t>Faire jouer la concurrence</a:t>
            </a:r>
            <a:r>
              <a:rPr kumimoji="0" lang="fr-FR" sz="1800" b="0" i="0" u="none" strike="noStrike" cap="none" spc="0" normalizeH="0" dirty="0">
                <a:ln>
                  <a:noFill/>
                </a:ln>
                <a:solidFill>
                  <a:srgbClr val="000000"/>
                </a:solidFill>
                <a:effectLst/>
                <a:uFillTx/>
                <a:latin typeface="+mj-lt"/>
                <a:ea typeface="+mj-ea"/>
                <a:cs typeface="+mj-cs"/>
                <a:sym typeface="Helvetica"/>
              </a:rPr>
              <a:t> en changeant d’opérateur téléphonique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t>Choisir un forfait adapté à sa consommation ou le forfait famille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baseline="0" dirty="0"/>
              <a:t>Privilégier</a:t>
            </a:r>
            <a:r>
              <a:rPr lang="fr-FR" dirty="0"/>
              <a:t> les téléphones portables reconditionnés/d’occasion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2" name="Titre 1">
            <a:extLst>
              <a:ext uri="{FF2B5EF4-FFF2-40B4-BE49-F238E27FC236}">
                <a16:creationId xmlns:a16="http://schemas.microsoft.com/office/drawing/2014/main" id="{ED8CF33E-9CFC-52C0-6F67-DE14F2B232E9}"/>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84A1105C-23EA-1514-B8B5-F0BF14582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5" name="Espace réservé du pied de page 4">
            <a:extLst>
              <a:ext uri="{FF2B5EF4-FFF2-40B4-BE49-F238E27FC236}">
                <a16:creationId xmlns:a16="http://schemas.microsoft.com/office/drawing/2014/main" id="{9F510E22-2C51-1604-4D4D-5D9FEC101EB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3900922548"/>
      </p:ext>
    </p:extLst>
  </p:cSld>
  <p:clrMapOvr>
    <a:masterClrMapping/>
  </p:clrMapOvr>
  <p:transition spd="med" advTm="7668"/>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Forfait téléphonique</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19</a:t>
            </a:fld>
            <a:endParaRPr lang="fr-FR" dirty="0">
              <a:solidFill>
                <a:srgbClr val="213B76"/>
              </a:solidFill>
              <a:latin typeface="Myriad Pro" panose="020B0503030403020204"/>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Énergie</a:t>
            </a:r>
            <a:endParaRPr dirty="0">
              <a:solidFill>
                <a:srgbClr val="213B76"/>
              </a:solidFill>
              <a:latin typeface="Myriad Pro" panose="020B0503030403020204"/>
            </a:endParaRPr>
          </a:p>
        </p:txBody>
      </p:sp>
      <p:sp>
        <p:nvSpPr>
          <p:cNvPr id="10" name="Rectangle avec coins arrondis en diagonale 9"/>
          <p:cNvSpPr/>
          <p:nvPr/>
        </p:nvSpPr>
        <p:spPr>
          <a:xfrm>
            <a:off x="849427" y="3788008"/>
            <a:ext cx="713255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Utiliser les programmes économiques “éco” ou “demi charge” du lave-linge ou du lave-vaisselle </a:t>
            </a:r>
          </a:p>
          <a:p>
            <a:pPr marL="285750" indent="-28575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2" name="Titre 1">
            <a:extLst>
              <a:ext uri="{FF2B5EF4-FFF2-40B4-BE49-F238E27FC236}">
                <a16:creationId xmlns:a16="http://schemas.microsoft.com/office/drawing/2014/main" id="{CDAAE406-2333-7619-D705-0B1AAAB1CABA}"/>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89057F50-001F-98D0-D0F3-BA65175C9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5" name="Espace réservé du pied de page 4">
            <a:extLst>
              <a:ext uri="{FF2B5EF4-FFF2-40B4-BE49-F238E27FC236}">
                <a16:creationId xmlns:a16="http://schemas.microsoft.com/office/drawing/2014/main" id="{7D907F3F-70D7-59BC-280D-134FE57EC8B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1543564835"/>
      </p:ext>
    </p:extLst>
  </p:cSld>
  <p:clrMapOvr>
    <a:masterClrMapping/>
  </p:clrMapOvr>
  <p:transition spd="med" advTm="6887"/>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p:cNvSpPr>
            <a:spLocks noGrp="1"/>
          </p:cNvSpPr>
          <p:nvPr>
            <p:ph type="title"/>
          </p:nvPr>
        </p:nvSpPr>
        <p:spPr>
          <a:xfrm>
            <a:off x="2865599" y="2561413"/>
            <a:ext cx="1319349" cy="352080"/>
          </a:xfrm>
        </p:spPr>
        <p:txBody>
          <a:bodyPr anchor="ctr"/>
          <a:lstStyle/>
          <a:p>
            <a:r>
              <a:rPr lang="fr-FR"/>
              <a:t>SOMMAIRE</a:t>
            </a:r>
            <a:endParaRPr lang="fr-FR" dirty="0"/>
          </a:p>
        </p:txBody>
      </p:sp>
      <p:sp>
        <p:nvSpPr>
          <p:cNvPr id="25" name="Espace réservé du contenu 24"/>
          <p:cNvSpPr>
            <a:spLocks noGrp="1"/>
          </p:cNvSpPr>
          <p:nvPr>
            <p:ph sz="quarter" idx="13"/>
          </p:nvPr>
        </p:nvSpPr>
        <p:spPr>
          <a:xfrm>
            <a:off x="5550734" y="1700673"/>
            <a:ext cx="1679259" cy="230828"/>
          </a:xfrm>
        </p:spPr>
        <p:txBody>
          <a:bodyPr anchor="ctr"/>
          <a:lstStyle/>
          <a:p>
            <a:r>
              <a:rPr lang="fr-FR" dirty="0">
                <a:hlinkClick r:id="rId3" action="ppaction://hlinksldjump"/>
              </a:rPr>
              <a:t>Le budget</a:t>
            </a:r>
          </a:p>
        </p:txBody>
      </p:sp>
      <p:sp>
        <p:nvSpPr>
          <p:cNvPr id="26" name="Espace réservé du contenu 25"/>
          <p:cNvSpPr>
            <a:spLocks noGrp="1"/>
          </p:cNvSpPr>
          <p:nvPr>
            <p:ph sz="quarter" idx="14"/>
          </p:nvPr>
        </p:nvSpPr>
        <p:spPr>
          <a:xfrm>
            <a:off x="5558839" y="2095705"/>
            <a:ext cx="2075730" cy="230828"/>
          </a:xfrm>
        </p:spPr>
        <p:txBody>
          <a:bodyPr anchor="ctr"/>
          <a:lstStyle/>
          <a:p>
            <a:r>
              <a:rPr lang="fr-FR" dirty="0">
                <a:hlinkClick r:id="rId4" action="ppaction://hlinksldjump"/>
              </a:rPr>
              <a:t>Le compte bancaire</a:t>
            </a:r>
            <a:endParaRPr lang="fr-FR" dirty="0">
              <a:hlinkClick r:id="rId5" action="ppaction://hlinksldjump"/>
            </a:endParaRPr>
          </a:p>
        </p:txBody>
      </p:sp>
      <p:sp>
        <p:nvSpPr>
          <p:cNvPr id="4" name="Espace réservé du numéro de diapositive 3"/>
          <p:cNvSpPr>
            <a:spLocks noGrp="1"/>
          </p:cNvSpPr>
          <p:nvPr>
            <p:ph type="sldNum" sz="quarter" idx="30"/>
          </p:nvPr>
        </p:nvSpPr>
        <p:spPr>
          <a:xfrm>
            <a:off x="8545436" y="6248349"/>
            <a:ext cx="170876" cy="276995"/>
          </a:xfrm>
        </p:spPr>
        <p:txBody>
          <a:bodyPr/>
          <a:lstStyle/>
          <a:p>
            <a:pPr algn="ctr"/>
            <a:fld id="{27A4C574-4D1E-4B89-9988-D081408D575C}" type="slidenum">
              <a:rPr lang="fr-FR" smtClean="0"/>
              <a:pPr algn="ctr"/>
              <a:t>2</a:t>
            </a:fld>
            <a:endParaRPr lang="fr-FR" dirty="0"/>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84" y="584336"/>
            <a:ext cx="3675244" cy="1186243"/>
          </a:xfrm>
          <a:prstGeom prst="rect">
            <a:avLst/>
          </a:prstGeom>
        </p:spPr>
      </p:pic>
      <p:sp>
        <p:nvSpPr>
          <p:cNvPr id="44" name="Espace réservé du contenu 30"/>
          <p:cNvSpPr txBox="1">
            <a:spLocks/>
          </p:cNvSpPr>
          <p:nvPr/>
        </p:nvSpPr>
        <p:spPr>
          <a:xfrm>
            <a:off x="4861792" y="4753625"/>
            <a:ext cx="4073455" cy="1174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lvl1pPr marL="0" marR="0" indent="0" algn="l" defTabSz="914400" rtl="0" latinLnBrk="0">
              <a:lnSpc>
                <a:spcPct val="100000"/>
              </a:lnSpc>
              <a:spcBef>
                <a:spcPts val="700"/>
              </a:spcBef>
              <a:spcAft>
                <a:spcPts val="0"/>
              </a:spcAft>
              <a:buClrTx/>
              <a:buSzPct val="100000"/>
              <a:buFont typeface="Arial"/>
              <a:buNone/>
              <a:tabLst/>
              <a:defRPr sz="1050" b="1" i="0" u="none" strike="noStrike" cap="all" spc="0" baseline="0">
                <a:ln>
                  <a:noFill/>
                </a:ln>
                <a:solidFill>
                  <a:srgbClr val="203A76"/>
                </a:solidFill>
                <a:uFillTx/>
                <a:latin typeface="Arial" panose="020B0604020202020204" pitchFamily="34" charset="0"/>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1450" indent="-171450">
              <a:buFont typeface="Wingdings" panose="05000000000000000000" pitchFamily="2" charset="2"/>
              <a:buChar char="q"/>
            </a:pPr>
            <a:r>
              <a:rPr lang="fr-FR" sz="1100" dirty="0">
                <a:hlinkClick r:id="rId7" action="ppaction://hlinksldjump"/>
              </a:rPr>
              <a:t>EDUCFI et Mesquestionsdargent.fr</a:t>
            </a:r>
            <a:endParaRPr lang="fr-FR" sz="1100" dirty="0"/>
          </a:p>
          <a:p>
            <a:pPr marL="171450" indent="-171450" hangingPunct="1">
              <a:buFont typeface="Wingdings" panose="05000000000000000000" pitchFamily="2" charset="2"/>
              <a:buChar char="q"/>
            </a:pPr>
            <a:r>
              <a:rPr lang="fr-FR" sz="1100" dirty="0">
                <a:hlinkClick r:id="rId8" action="ppaction://hlinksldjump"/>
              </a:rPr>
              <a:t>Petit Lexique financier</a:t>
            </a:r>
            <a:endParaRPr lang="fr-FR" sz="1100" dirty="0"/>
          </a:p>
          <a:p>
            <a:pPr marL="171450" indent="-171450">
              <a:buFont typeface="Wingdings" panose="05000000000000000000" pitchFamily="2" charset="2"/>
              <a:buChar char="q"/>
            </a:pPr>
            <a:r>
              <a:rPr lang="fr-FR" sz="1100" dirty="0">
                <a:hlinkClick r:id="rId9" action="ppaction://hlinksldjump"/>
              </a:rPr>
              <a:t>Diapositives bonus</a:t>
            </a:r>
            <a:endParaRPr lang="fr-FR" sz="1100" dirty="0"/>
          </a:p>
          <a:p>
            <a:pPr marL="171450" indent="-171450">
              <a:buFont typeface="Wingdings" panose="05000000000000000000" pitchFamily="2" charset="2"/>
              <a:buChar char="q"/>
            </a:pPr>
            <a:r>
              <a:rPr lang="fr-FR" sz="1100" dirty="0">
                <a:hlinkClick r:id="rId10" action="ppaction://hlinksldjump"/>
              </a:rPr>
              <a:t>QUIZZ FINAL</a:t>
            </a:r>
            <a:endParaRPr lang="fr-FR" sz="1100" dirty="0"/>
          </a:p>
        </p:txBody>
      </p:sp>
      <p:sp>
        <p:nvSpPr>
          <p:cNvPr id="52" name="Espace réservé du pied de page 4"/>
          <p:cNvSpPr>
            <a:spLocks noGrp="1"/>
          </p:cNvSpPr>
          <p:nvPr>
            <p:ph type="ftr" sz="quarter" idx="3"/>
          </p:nvPr>
        </p:nvSpPr>
        <p:spPr>
          <a:xfrm>
            <a:off x="6433363" y="6266915"/>
            <a:ext cx="2062424" cy="214379"/>
          </a:xfrm>
          <a:prstGeom prst="rect">
            <a:avLst/>
          </a:prstGeom>
          <a:ln>
            <a:solidFill>
              <a:srgbClr val="726F6D"/>
            </a:solidFill>
            <a:prstDash val="sysDot"/>
          </a:ln>
        </p:spPr>
        <p:txBody>
          <a:bodyPr vert="horz" lIns="68580" tIns="34290" rIns="68580" bIns="34290" rtlCol="0" anchor="ctr"/>
          <a:lstStyle>
            <a:lvl1pPr algn="ctr">
              <a:defRPr sz="900">
                <a:solidFill>
                  <a:srgbClr val="213B76"/>
                </a:solidFill>
              </a:defRPr>
            </a:lvl1pPr>
          </a:lstStyle>
          <a:p>
            <a:r>
              <a:rPr lang="fr-FR" dirty="0"/>
              <a:t>Passeport EDUCFI -collège</a:t>
            </a:r>
          </a:p>
        </p:txBody>
      </p:sp>
      <p:sp>
        <p:nvSpPr>
          <p:cNvPr id="56" name="Rectangle 55">
            <a:extLst>
              <a:ext uri="{FF2B5EF4-FFF2-40B4-BE49-F238E27FC236}">
                <a16:creationId xmlns:a16="http://schemas.microsoft.com/office/drawing/2014/main" id="{310D8F74-256A-A946-2ABA-B00BE8FC21D0}"/>
              </a:ext>
            </a:extLst>
          </p:cNvPr>
          <p:cNvSpPr/>
          <p:nvPr/>
        </p:nvSpPr>
        <p:spPr>
          <a:xfrm>
            <a:off x="5503093" y="1646767"/>
            <a:ext cx="34289" cy="337852"/>
          </a:xfrm>
          <a:prstGeom prst="rect">
            <a:avLst/>
          </a:prstGeom>
          <a:solidFill>
            <a:srgbClr val="E06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6" name="Rectangle 65">
            <a:extLst>
              <a:ext uri="{FF2B5EF4-FFF2-40B4-BE49-F238E27FC236}">
                <a16:creationId xmlns:a16="http://schemas.microsoft.com/office/drawing/2014/main" id="{310D8F74-256A-A946-2ABA-B00BE8FC21D0}"/>
              </a:ext>
            </a:extLst>
          </p:cNvPr>
          <p:cNvSpPr/>
          <p:nvPr/>
        </p:nvSpPr>
        <p:spPr>
          <a:xfrm>
            <a:off x="5500590" y="2038923"/>
            <a:ext cx="34289" cy="337852"/>
          </a:xfrm>
          <a:prstGeom prst="rect">
            <a:avLst/>
          </a:prstGeom>
          <a:solidFill>
            <a:srgbClr val="E06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34" name="Imag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384" y="3561430"/>
            <a:ext cx="3666564" cy="2206452"/>
          </a:xfrm>
          <a:prstGeom prst="rect">
            <a:avLst/>
          </a:prstGeom>
        </p:spPr>
      </p:pic>
      <p:sp>
        <p:nvSpPr>
          <p:cNvPr id="7" name="Espace réservé du contenu 6"/>
          <p:cNvSpPr>
            <a:spLocks noGrp="1"/>
          </p:cNvSpPr>
          <p:nvPr>
            <p:ph sz="quarter" idx="20"/>
          </p:nvPr>
        </p:nvSpPr>
        <p:spPr>
          <a:xfrm>
            <a:off x="4750193" y="1336991"/>
            <a:ext cx="4187564" cy="230828"/>
          </a:xfrm>
        </p:spPr>
        <p:txBody>
          <a:bodyPr/>
          <a:lstStyle/>
          <a:p>
            <a:r>
              <a:rPr lang="fr-FR" dirty="0"/>
              <a:t>Partie 1 : Éducation budgétaire et compte bancaire </a:t>
            </a:r>
          </a:p>
        </p:txBody>
      </p:sp>
      <p:sp>
        <p:nvSpPr>
          <p:cNvPr id="51" name="Espace réservé du contenu 26"/>
          <p:cNvSpPr>
            <a:spLocks noGrp="1"/>
          </p:cNvSpPr>
          <p:nvPr>
            <p:ph sz="quarter" idx="15"/>
          </p:nvPr>
        </p:nvSpPr>
        <p:spPr>
          <a:xfrm>
            <a:off x="5550735" y="2891146"/>
            <a:ext cx="1765256" cy="230828"/>
          </a:xfrm>
        </p:spPr>
        <p:txBody>
          <a:bodyPr anchor="ctr"/>
          <a:lstStyle/>
          <a:p>
            <a:r>
              <a:rPr lang="fr-FR" dirty="0">
                <a:hlinkClick r:id="rId12" action="ppaction://hlinksldjump"/>
              </a:rPr>
              <a:t>L’épargne</a:t>
            </a:r>
            <a:endParaRPr lang="fr-FR" dirty="0"/>
          </a:p>
        </p:txBody>
      </p:sp>
      <p:sp>
        <p:nvSpPr>
          <p:cNvPr id="54" name="Espace réservé du contenu 28"/>
          <p:cNvSpPr>
            <a:spLocks noGrp="1"/>
          </p:cNvSpPr>
          <p:nvPr>
            <p:ph sz="quarter" idx="17"/>
          </p:nvPr>
        </p:nvSpPr>
        <p:spPr>
          <a:xfrm>
            <a:off x="5550735" y="3301415"/>
            <a:ext cx="1572937" cy="230828"/>
          </a:xfrm>
        </p:spPr>
        <p:txBody>
          <a:bodyPr anchor="ctr"/>
          <a:lstStyle/>
          <a:p>
            <a:r>
              <a:rPr lang="fr-FR" dirty="0">
                <a:hlinkClick r:id="rId13" action="ppaction://hlinksldjump"/>
              </a:rPr>
              <a:t>le crédit</a:t>
            </a:r>
            <a:endParaRPr lang="fr-FR" dirty="0">
              <a:hlinkClick r:id="rId14" action="ppaction://hlinksldjump"/>
            </a:endParaRPr>
          </a:p>
        </p:txBody>
      </p:sp>
      <p:sp>
        <p:nvSpPr>
          <p:cNvPr id="55" name="Espace réservé du contenu 29"/>
          <p:cNvSpPr>
            <a:spLocks noGrp="1"/>
          </p:cNvSpPr>
          <p:nvPr>
            <p:ph sz="quarter" idx="18"/>
          </p:nvPr>
        </p:nvSpPr>
        <p:spPr>
          <a:xfrm>
            <a:off x="5558839" y="3731724"/>
            <a:ext cx="2161732" cy="230828"/>
          </a:xfrm>
        </p:spPr>
        <p:txBody>
          <a:bodyPr anchor="ctr"/>
          <a:lstStyle/>
          <a:p>
            <a:r>
              <a:rPr lang="fr-FR" dirty="0">
                <a:hlinkClick r:id="rId15" action="ppaction://hlinksldjump"/>
              </a:rPr>
              <a:t>LES MOYENS DE PAIEMENT </a:t>
            </a:r>
            <a:endParaRPr lang="fr-FR" dirty="0"/>
          </a:p>
        </p:txBody>
      </p:sp>
      <p:sp>
        <p:nvSpPr>
          <p:cNvPr id="58" name="Espace réservé du contenu 31">
            <a:hlinkClick r:id="rId16" action="ppaction://hlinksldjump"/>
          </p:cNvPr>
          <p:cNvSpPr txBox="1">
            <a:spLocks/>
          </p:cNvSpPr>
          <p:nvPr/>
        </p:nvSpPr>
        <p:spPr>
          <a:xfrm>
            <a:off x="5550734" y="4155308"/>
            <a:ext cx="1261484" cy="216982"/>
          </a:xfrm>
          <a:prstGeom prst="rect">
            <a:avLst/>
          </a:prstGeom>
        </p:spPr>
        <p:txBody>
          <a:bodyPr anchor="ctr">
            <a:spAutoFit/>
          </a:bodyPr>
          <a:lstStyle>
            <a:lvl1pPr marL="0" indent="0" algn="l" defTabSz="914400" rtl="0" eaLnBrk="1" latinLnBrk="0" hangingPunct="1">
              <a:lnSpc>
                <a:spcPct val="90000"/>
              </a:lnSpc>
              <a:spcBef>
                <a:spcPts val="1000"/>
              </a:spcBef>
              <a:buFont typeface="Arial" panose="020B0604020202020204" pitchFamily="34" charset="0"/>
              <a:buNone/>
              <a:defRPr lang="fr-FR" sz="1200" b="1" i="0" kern="1200" cap="all" baseline="0" dirty="0">
                <a:solidFill>
                  <a:srgbClr val="203A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923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13B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06F1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26F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dirty="0">
                <a:hlinkClick r:id="rId17" action="ppaction://hlinksldjump"/>
              </a:rPr>
              <a:t>LES ARNAQUES</a:t>
            </a:r>
            <a:endParaRPr lang="fr-FR" sz="900" dirty="0"/>
          </a:p>
        </p:txBody>
      </p:sp>
      <p:sp>
        <p:nvSpPr>
          <p:cNvPr id="59" name="Espace réservé du texte 34"/>
          <p:cNvSpPr>
            <a:spLocks noGrp="1"/>
          </p:cNvSpPr>
          <p:nvPr>
            <p:ph type="body" sz="quarter" idx="23"/>
          </p:nvPr>
        </p:nvSpPr>
        <p:spPr>
          <a:xfrm>
            <a:off x="5277125" y="2891146"/>
            <a:ext cx="221876" cy="230828"/>
          </a:xfrm>
        </p:spPr>
        <p:txBody>
          <a:bodyPr anchor="ctr"/>
          <a:lstStyle/>
          <a:p>
            <a:r>
              <a:rPr lang="fr-FR" dirty="0"/>
              <a:t>3</a:t>
            </a:r>
          </a:p>
        </p:txBody>
      </p:sp>
      <p:sp>
        <p:nvSpPr>
          <p:cNvPr id="60" name="Espace réservé du texte 35"/>
          <p:cNvSpPr>
            <a:spLocks noGrp="1"/>
          </p:cNvSpPr>
          <p:nvPr>
            <p:ph type="body" sz="quarter" idx="24"/>
          </p:nvPr>
        </p:nvSpPr>
        <p:spPr>
          <a:xfrm>
            <a:off x="5277125" y="3309274"/>
            <a:ext cx="221876" cy="230828"/>
          </a:xfrm>
        </p:spPr>
        <p:txBody>
          <a:bodyPr anchor="ctr"/>
          <a:lstStyle/>
          <a:p>
            <a:r>
              <a:rPr lang="fr-FR" dirty="0"/>
              <a:t>4</a:t>
            </a:r>
          </a:p>
        </p:txBody>
      </p:sp>
      <p:sp>
        <p:nvSpPr>
          <p:cNvPr id="61" name="Espace réservé du texte 36"/>
          <p:cNvSpPr>
            <a:spLocks noGrp="1"/>
          </p:cNvSpPr>
          <p:nvPr>
            <p:ph type="body" sz="quarter" idx="25"/>
          </p:nvPr>
        </p:nvSpPr>
        <p:spPr>
          <a:xfrm>
            <a:off x="5277125" y="3736342"/>
            <a:ext cx="221876" cy="230828"/>
          </a:xfrm>
        </p:spPr>
        <p:txBody>
          <a:bodyPr anchor="ctr"/>
          <a:lstStyle/>
          <a:p>
            <a:r>
              <a:rPr lang="fr-FR" dirty="0"/>
              <a:t>5</a:t>
            </a:r>
          </a:p>
        </p:txBody>
      </p:sp>
      <p:sp>
        <p:nvSpPr>
          <p:cNvPr id="62" name="Espace réservé du texte 37"/>
          <p:cNvSpPr>
            <a:spLocks noGrp="1"/>
          </p:cNvSpPr>
          <p:nvPr>
            <p:ph type="body" sz="quarter" idx="26"/>
          </p:nvPr>
        </p:nvSpPr>
        <p:spPr>
          <a:xfrm>
            <a:off x="5277125" y="4162651"/>
            <a:ext cx="221876" cy="230828"/>
          </a:xfrm>
        </p:spPr>
        <p:txBody>
          <a:bodyPr anchor="ctr"/>
          <a:lstStyle/>
          <a:p>
            <a:r>
              <a:rPr lang="fr-FR" dirty="0"/>
              <a:t>6</a:t>
            </a:r>
          </a:p>
        </p:txBody>
      </p:sp>
      <p:sp>
        <p:nvSpPr>
          <p:cNvPr id="78" name="Rectangle 77">
            <a:extLst>
              <a:ext uri="{FF2B5EF4-FFF2-40B4-BE49-F238E27FC236}">
                <a16:creationId xmlns:a16="http://schemas.microsoft.com/office/drawing/2014/main" id="{310D8F74-256A-A946-2ABA-B00BE8FC21D0}"/>
              </a:ext>
            </a:extLst>
          </p:cNvPr>
          <p:cNvSpPr/>
          <p:nvPr/>
        </p:nvSpPr>
        <p:spPr>
          <a:xfrm>
            <a:off x="5502079" y="2863886"/>
            <a:ext cx="34289" cy="337852"/>
          </a:xfrm>
          <a:prstGeom prst="rect">
            <a:avLst/>
          </a:prstGeom>
          <a:solidFill>
            <a:srgbClr val="E06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9" name="Espace réservé du texte 34"/>
          <p:cNvSpPr>
            <a:spLocks noGrp="1"/>
          </p:cNvSpPr>
          <p:nvPr>
            <p:ph type="body" sz="quarter" idx="23"/>
          </p:nvPr>
        </p:nvSpPr>
        <p:spPr>
          <a:xfrm>
            <a:off x="5277125" y="2103563"/>
            <a:ext cx="221876" cy="230828"/>
          </a:xfrm>
        </p:spPr>
        <p:txBody>
          <a:bodyPr anchor="ctr"/>
          <a:lstStyle/>
          <a:p>
            <a:r>
              <a:rPr lang="fr-FR" dirty="0"/>
              <a:t>2</a:t>
            </a:r>
          </a:p>
        </p:txBody>
      </p:sp>
      <p:sp>
        <p:nvSpPr>
          <p:cNvPr id="80" name="Espace réservé du texte 34"/>
          <p:cNvSpPr>
            <a:spLocks noGrp="1"/>
          </p:cNvSpPr>
          <p:nvPr>
            <p:ph type="body" sz="quarter" idx="23"/>
          </p:nvPr>
        </p:nvSpPr>
        <p:spPr>
          <a:xfrm>
            <a:off x="5277125" y="1697658"/>
            <a:ext cx="221876" cy="230828"/>
          </a:xfrm>
        </p:spPr>
        <p:txBody>
          <a:bodyPr anchor="ctr"/>
          <a:lstStyle/>
          <a:p>
            <a:r>
              <a:rPr lang="fr-FR" dirty="0"/>
              <a:t>1</a:t>
            </a:r>
          </a:p>
        </p:txBody>
      </p:sp>
      <p:sp>
        <p:nvSpPr>
          <p:cNvPr id="20" name="Espace réservé du contenu 19"/>
          <p:cNvSpPr>
            <a:spLocks noGrp="1"/>
          </p:cNvSpPr>
          <p:nvPr>
            <p:ph sz="quarter" idx="16"/>
          </p:nvPr>
        </p:nvSpPr>
        <p:spPr>
          <a:xfrm>
            <a:off x="4761435" y="2561948"/>
            <a:ext cx="4176322" cy="230828"/>
          </a:xfrm>
        </p:spPr>
        <p:txBody>
          <a:bodyPr/>
          <a:lstStyle/>
          <a:p>
            <a:r>
              <a:rPr lang="fr-FR" dirty="0"/>
              <a:t>Partie 2 : Éducation Financière</a:t>
            </a:r>
          </a:p>
        </p:txBody>
      </p:sp>
      <p:pic>
        <p:nvPicPr>
          <p:cNvPr id="3" name="Image 2"/>
          <p:cNvPicPr>
            <a:picLocks noChangeAspect="1"/>
          </p:cNvPicPr>
          <p:nvPr/>
        </p:nvPicPr>
        <p:blipFill>
          <a:blip r:embed="rId18"/>
          <a:stretch>
            <a:fillRect/>
          </a:stretch>
        </p:blipFill>
        <p:spPr>
          <a:xfrm>
            <a:off x="383707" y="2469610"/>
            <a:ext cx="1935803" cy="880000"/>
          </a:xfrm>
          <a:prstGeom prst="rect">
            <a:avLst/>
          </a:prstGeom>
        </p:spPr>
      </p:pic>
      <p:sp>
        <p:nvSpPr>
          <p:cNvPr id="29" name="Rectangle 28">
            <a:extLst>
              <a:ext uri="{FF2B5EF4-FFF2-40B4-BE49-F238E27FC236}">
                <a16:creationId xmlns:a16="http://schemas.microsoft.com/office/drawing/2014/main" id="{310D8F74-256A-A946-2ABA-B00BE8FC21D0}"/>
              </a:ext>
            </a:extLst>
          </p:cNvPr>
          <p:cNvSpPr/>
          <p:nvPr/>
        </p:nvSpPr>
        <p:spPr>
          <a:xfrm>
            <a:off x="5500589" y="3285686"/>
            <a:ext cx="34289" cy="337852"/>
          </a:xfrm>
          <a:prstGeom prst="rect">
            <a:avLst/>
          </a:prstGeom>
          <a:solidFill>
            <a:srgbClr val="E06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2" name="Rectangle 31">
            <a:extLst>
              <a:ext uri="{FF2B5EF4-FFF2-40B4-BE49-F238E27FC236}">
                <a16:creationId xmlns:a16="http://schemas.microsoft.com/office/drawing/2014/main" id="{310D8F74-256A-A946-2ABA-B00BE8FC21D0}"/>
              </a:ext>
            </a:extLst>
          </p:cNvPr>
          <p:cNvSpPr/>
          <p:nvPr/>
        </p:nvSpPr>
        <p:spPr>
          <a:xfrm>
            <a:off x="5501677" y="3666883"/>
            <a:ext cx="34289" cy="337852"/>
          </a:xfrm>
          <a:prstGeom prst="rect">
            <a:avLst/>
          </a:prstGeom>
          <a:solidFill>
            <a:srgbClr val="E06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3" name="Rectangle 32">
            <a:extLst>
              <a:ext uri="{FF2B5EF4-FFF2-40B4-BE49-F238E27FC236}">
                <a16:creationId xmlns:a16="http://schemas.microsoft.com/office/drawing/2014/main" id="{310D8F74-256A-A946-2ABA-B00BE8FC21D0}"/>
              </a:ext>
            </a:extLst>
          </p:cNvPr>
          <p:cNvSpPr/>
          <p:nvPr/>
        </p:nvSpPr>
        <p:spPr>
          <a:xfrm>
            <a:off x="5494933" y="4059347"/>
            <a:ext cx="34289" cy="337852"/>
          </a:xfrm>
          <a:prstGeom prst="rect">
            <a:avLst/>
          </a:prstGeom>
          <a:solidFill>
            <a:srgbClr val="E06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 name="Bouton d'action : Accueil 1">
            <a:hlinkClick r:id="" action="ppaction://noaction" highlightClick="1"/>
          </p:cNvPr>
          <p:cNvSpPr/>
          <p:nvPr/>
        </p:nvSpPr>
        <p:spPr>
          <a:xfrm>
            <a:off x="7897889" y="1687840"/>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Tree>
    <p:extLst>
      <p:ext uri="{BB962C8B-B14F-4D97-AF65-F5344CB8AC3E}">
        <p14:creationId xmlns:p14="http://schemas.microsoft.com/office/powerpoint/2010/main" val="387649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118305" y="3775548"/>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Forfait téléphonique</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2" name="ZoneTexte 1"/>
          <p:cNvSpPr txBox="1"/>
          <p:nvPr/>
        </p:nvSpPr>
        <p:spPr>
          <a:xfrm>
            <a:off x="2398980" y="4926619"/>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20</a:t>
            </a:fld>
            <a:endParaRPr lang="fr-FR" dirty="0">
              <a:solidFill>
                <a:srgbClr val="213B76"/>
              </a:solidFill>
              <a:latin typeface="Myriad Pro" panose="020B0503030403020204"/>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Énergie</a:t>
            </a:r>
            <a:endParaRPr dirty="0">
              <a:solidFill>
                <a:srgbClr val="213B76"/>
              </a:solidFill>
              <a:latin typeface="Myriad Pro" panose="020B0503030403020204"/>
            </a:endParaRPr>
          </a:p>
        </p:txBody>
      </p:sp>
      <p:sp>
        <p:nvSpPr>
          <p:cNvPr id="12" name="Rectangle avec coins arrondis en diagonale 11"/>
          <p:cNvSpPr/>
          <p:nvPr/>
        </p:nvSpPr>
        <p:spPr>
          <a:xfrm>
            <a:off x="2091448" y="5446368"/>
            <a:ext cx="4053713"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lvl="0" indent="-342900">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Acheter moins ou d’occasion</a:t>
            </a: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3" name="Titre 1">
            <a:extLst>
              <a:ext uri="{FF2B5EF4-FFF2-40B4-BE49-F238E27FC236}">
                <a16:creationId xmlns:a16="http://schemas.microsoft.com/office/drawing/2014/main" id="{FC202EB4-5303-9BAB-C548-E81336503713}"/>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D1B651F6-AECB-C096-DD46-7B683768C5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4" name="Espace réservé du pied de page 4">
            <a:extLst>
              <a:ext uri="{FF2B5EF4-FFF2-40B4-BE49-F238E27FC236}">
                <a16:creationId xmlns:a16="http://schemas.microsoft.com/office/drawing/2014/main" id="{BC2C85C0-AE55-793E-6A67-5F1CA77C9A0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06162275"/>
      </p:ext>
    </p:extLst>
  </p:cSld>
  <p:clrMapOvr>
    <a:masterClrMapping/>
  </p:clrMapOvr>
  <p:transition spd="med" advTm="7266"/>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Forfait téléphonique</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2" name="ZoneTexte 1"/>
          <p:cNvSpPr txBox="1"/>
          <p:nvPr/>
        </p:nvSpPr>
        <p:spPr>
          <a:xfrm>
            <a:off x="2398980" y="4926619"/>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21</a:t>
            </a:fld>
            <a:endParaRPr lang="fr-FR" dirty="0">
              <a:solidFill>
                <a:srgbClr val="213B76"/>
              </a:solidFill>
              <a:latin typeface="Myriad Pro" panose="020B0503030403020204"/>
            </a:endParaRPr>
          </a:p>
        </p:txBody>
      </p:sp>
      <p:sp>
        <p:nvSpPr>
          <p:cNvPr id="7" name="Rectangle avec coins arrondis en diagonale 6"/>
          <p:cNvSpPr/>
          <p:nvPr/>
        </p:nvSpPr>
        <p:spPr>
          <a:xfrm>
            <a:off x="2398980" y="5351405"/>
            <a:ext cx="3160887"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des douches plutôt que des bains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Énergie</a:t>
            </a:r>
            <a:endParaRPr dirty="0">
              <a:solidFill>
                <a:srgbClr val="213B76"/>
              </a:solidFill>
              <a:latin typeface="Myriad Pro" panose="020B0503030403020204"/>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3" name="Titre 1">
            <a:extLst>
              <a:ext uri="{FF2B5EF4-FFF2-40B4-BE49-F238E27FC236}">
                <a16:creationId xmlns:a16="http://schemas.microsoft.com/office/drawing/2014/main" id="{D5FA14FB-D5B5-D6C8-64EE-42346C7F5F29}"/>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6B7FF448-A7BC-AA64-C282-47611AE092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4" name="Espace réservé du pied de page 4">
            <a:extLst>
              <a:ext uri="{FF2B5EF4-FFF2-40B4-BE49-F238E27FC236}">
                <a16:creationId xmlns:a16="http://schemas.microsoft.com/office/drawing/2014/main" id="{7524CFB7-05B0-8BEC-0FA4-B0CBB45AEC6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3574715224"/>
      </p:ext>
    </p:extLst>
  </p:cSld>
  <p:clrMapOvr>
    <a:masterClrMapping/>
  </p:clrMapOvr>
  <p:transition spd="med" advTm="7296"/>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a:t>
            </a:r>
            <a:r>
              <a:rPr lang="fr-FR" sz="2800" dirty="0">
                <a:latin typeface="Myriad Pro" panose="020B0503030403020204"/>
              </a:rPr>
              <a:t>comment agir sur ces dépenses ?</a:t>
            </a:r>
            <a:endParaRPr sz="2800" dirty="0">
              <a:latin typeface="Myriad Pro" panose="020B0503030403020204"/>
            </a:endParaRPr>
          </a:p>
        </p:txBody>
      </p:sp>
      <p:sp>
        <p:nvSpPr>
          <p:cNvPr id="836" name="Rectangle 10"/>
          <p:cNvSpPr/>
          <p:nvPr/>
        </p:nvSpPr>
        <p:spPr>
          <a:xfrm>
            <a:off x="53955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Forfait téléphonique</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2" name="ZoneTexte 1"/>
          <p:cNvSpPr txBox="1"/>
          <p:nvPr/>
        </p:nvSpPr>
        <p:spPr>
          <a:xfrm>
            <a:off x="2398980" y="4926619"/>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22</a:t>
            </a:fld>
            <a:endParaRPr lang="fr-FR" dirty="0">
              <a:solidFill>
                <a:srgbClr val="213B76"/>
              </a:solidFill>
              <a:latin typeface="Myriad Pro" panose="020B0503030403020204"/>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Énergie</a:t>
            </a:r>
            <a:endParaRPr dirty="0">
              <a:solidFill>
                <a:srgbClr val="213B76"/>
              </a:solidFill>
              <a:latin typeface="Myriad Pro" panose="020B0503030403020204"/>
            </a:endParaRPr>
          </a:p>
        </p:txBody>
      </p:sp>
      <p:pic>
        <p:nvPicPr>
          <p:cNvPr id="14" name="Image 13" descr="Une image contenant Monde, Terre, planète, Graphique&#10;&#10;Description générée automatiquement">
            <a:extLst>
              <a:ext uri="{FF2B5EF4-FFF2-40B4-BE49-F238E27FC236}">
                <a16:creationId xmlns:a16="http://schemas.microsoft.com/office/drawing/2014/main" id="{170FB3FB-C340-74D6-213E-C813A461D7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082" y="1135794"/>
            <a:ext cx="971464" cy="1011822"/>
          </a:xfrm>
          <a:prstGeom prst="rect">
            <a:avLst/>
          </a:prstGeom>
        </p:spPr>
      </p:pic>
      <p:sp>
        <p:nvSpPr>
          <p:cNvPr id="3" name="Titre 1">
            <a:extLst>
              <a:ext uri="{FF2B5EF4-FFF2-40B4-BE49-F238E27FC236}">
                <a16:creationId xmlns:a16="http://schemas.microsoft.com/office/drawing/2014/main" id="{39E53BDE-4B3A-2741-0A1E-D1274D0999E9}"/>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a:solidFill>
                  <a:srgbClr val="0070C0"/>
                </a:solidFill>
                <a:latin typeface="Arial" panose="020B0604020202020204" pitchFamily="34" charset="0"/>
                <a:cs typeface="Arial" panose="020B0604020202020204" pitchFamily="34" charset="0"/>
              </a:rPr>
              <a:t>1. LE BUDGET</a:t>
            </a:r>
            <a:endParaRPr lang="fr-FR" sz="4000" dirty="0">
              <a:solidFill>
                <a:srgbClr val="0070C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A26C6D10-0DA6-D3FF-99B7-E7E12AF4DA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Tree>
    <p:extLst>
      <p:ext uri="{BB962C8B-B14F-4D97-AF65-F5344CB8AC3E}">
        <p14:creationId xmlns:p14="http://schemas.microsoft.com/office/powerpoint/2010/main" val="410975193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Espace réservé du numéro de diapositive 1"/>
          <p:cNvSpPr txBox="1">
            <a:spLocks noGrp="1"/>
          </p:cNvSpPr>
          <p:nvPr>
            <p:ph type="sldNum" sz="quarter" idx="4294967295"/>
          </p:nvPr>
        </p:nvSpPr>
        <p:spPr>
          <a:xfrm>
            <a:off x="8424554" y="6401209"/>
            <a:ext cx="262247" cy="276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Arial" pitchFamily="34" charset="0"/>
                <a:cs typeface="Arial" pitchFamily="34" charset="0"/>
              </a:rPr>
              <a:pPr/>
              <a:t>23</a:t>
            </a:fld>
            <a:endParaRPr dirty="0">
              <a:latin typeface="Arial" pitchFamily="34" charset="0"/>
              <a:cs typeface="Arial" pitchFamily="34" charset="0"/>
            </a:endParaRPr>
          </a:p>
        </p:txBody>
      </p:sp>
      <p:sp>
        <p:nvSpPr>
          <p:cNvPr id="12" name="Rectangle 11"/>
          <p:cNvSpPr/>
          <p:nvPr/>
        </p:nvSpPr>
        <p:spPr>
          <a:xfrm>
            <a:off x="2123728" y="1340768"/>
            <a:ext cx="5688632" cy="553998"/>
          </a:xfrm>
          <a:prstGeom prst="rect">
            <a:avLst/>
          </a:prstGeom>
        </p:spPr>
        <p:txBody>
          <a:bodyPr wrap="square">
            <a:spAutoFit/>
          </a:bodyPr>
          <a:lstStyle/>
          <a:p>
            <a:r>
              <a:rPr lang="fr-FR" sz="3000" b="1" noProof="1">
                <a:solidFill>
                  <a:srgbClr val="213B76"/>
                </a:solidFill>
                <a:latin typeface="Arial" pitchFamily="34" charset="0"/>
                <a:ea typeface="Arial"/>
                <a:cs typeface="Arial" pitchFamily="34" charset="0"/>
                <a:sym typeface="Arial"/>
              </a:rPr>
              <a:t>Une petite mise en situation ...</a:t>
            </a:r>
          </a:p>
        </p:txBody>
      </p:sp>
      <p:grpSp>
        <p:nvGrpSpPr>
          <p:cNvPr id="4" name="Groupe 3">
            <a:extLst>
              <a:ext uri="{FF2B5EF4-FFF2-40B4-BE49-F238E27FC236}">
                <a16:creationId xmlns:a16="http://schemas.microsoft.com/office/drawing/2014/main" id="{79465D7C-650E-BBFC-4B3A-8DF06C357CD8}"/>
              </a:ext>
            </a:extLst>
          </p:cNvPr>
          <p:cNvGrpSpPr/>
          <p:nvPr/>
        </p:nvGrpSpPr>
        <p:grpSpPr>
          <a:xfrm>
            <a:off x="524542" y="2276872"/>
            <a:ext cx="8079906" cy="2554545"/>
            <a:chOff x="524542" y="2276872"/>
            <a:chExt cx="8079906" cy="2554545"/>
          </a:xfrm>
        </p:grpSpPr>
        <p:sp>
          <p:nvSpPr>
            <p:cNvPr id="13" name="Rectangle 12"/>
            <p:cNvSpPr/>
            <p:nvPr/>
          </p:nvSpPr>
          <p:spPr>
            <a:xfrm>
              <a:off x="2195736" y="2276872"/>
              <a:ext cx="6408712" cy="2554545"/>
            </a:xfrm>
            <a:prstGeom prst="rect">
              <a:avLst/>
            </a:prstGeom>
          </p:spPr>
          <p:txBody>
            <a:bodyPr wrap="square">
              <a:spAutoFit/>
            </a:bodyPr>
            <a:lstStyle/>
            <a:p>
              <a:pPr algn="ctr"/>
              <a:r>
                <a:rPr lang="fr-FR" sz="3200" b="1" noProof="1">
                  <a:solidFill>
                    <a:srgbClr val="213B76"/>
                  </a:solidFill>
                  <a:latin typeface="Arial" pitchFamily="34" charset="0"/>
                  <a:ea typeface="Arial"/>
                  <a:cs typeface="Arial" pitchFamily="34" charset="0"/>
                  <a:sym typeface="Arial"/>
                </a:rPr>
                <a:t>Vous êtes en couple avec deux enfants  de  6 à 13 ans </a:t>
              </a:r>
            </a:p>
            <a:p>
              <a:pPr algn="ctr"/>
              <a:r>
                <a:rPr lang="fr-FR" sz="3200" b="1" noProof="1">
                  <a:solidFill>
                    <a:srgbClr val="213B76"/>
                  </a:solidFill>
                  <a:latin typeface="Arial" pitchFamily="34" charset="0"/>
                  <a:ea typeface="Arial"/>
                  <a:cs typeface="Arial" pitchFamily="34" charset="0"/>
                  <a:sym typeface="Arial"/>
                </a:rPr>
                <a:t> et </a:t>
              </a:r>
            </a:p>
            <a:p>
              <a:pPr algn="ctr"/>
              <a:r>
                <a:rPr lang="fr-FR" sz="3200" b="1" noProof="1">
                  <a:solidFill>
                    <a:srgbClr val="213B76"/>
                  </a:solidFill>
                  <a:latin typeface="Arial" pitchFamily="34" charset="0"/>
                  <a:ea typeface="Arial"/>
                  <a:cs typeface="Arial" pitchFamily="34" charset="0"/>
                  <a:sym typeface="Arial"/>
                </a:rPr>
                <a:t>vous allez devoir réaliser </a:t>
              </a:r>
            </a:p>
            <a:p>
              <a:pPr algn="ctr"/>
              <a:r>
                <a:rPr lang="fr-FR" sz="3200" b="1" noProof="1">
                  <a:solidFill>
                    <a:srgbClr val="213B76"/>
                  </a:solidFill>
                  <a:latin typeface="Arial" pitchFamily="34" charset="0"/>
                  <a:ea typeface="Arial"/>
                  <a:cs typeface="Arial" pitchFamily="34" charset="0"/>
                  <a:sym typeface="Arial"/>
                </a:rPr>
                <a:t>votre budget à la fin du mois !</a:t>
              </a:r>
            </a:p>
          </p:txBody>
        </p:sp>
        <p:pic>
          <p:nvPicPr>
            <p:cNvPr id="3" name="Image 2" descr="Une image contenant illustration, clipart, Dessin d’enfant, Graphique&#10;&#10;Description générée automatiquement">
              <a:extLst>
                <a:ext uri="{FF2B5EF4-FFF2-40B4-BE49-F238E27FC236}">
                  <a16:creationId xmlns:a16="http://schemas.microsoft.com/office/drawing/2014/main" id="{0CAA2FAF-20FE-3412-B7D6-03E2EA7AF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42" y="2889094"/>
              <a:ext cx="1334257" cy="1330100"/>
            </a:xfrm>
            <a:prstGeom prst="rect">
              <a:avLst/>
            </a:prstGeom>
          </p:spPr>
        </p:pic>
      </p:grpSp>
      <p:sp>
        <p:nvSpPr>
          <p:cNvPr id="2" name="Titre 1">
            <a:extLst>
              <a:ext uri="{FF2B5EF4-FFF2-40B4-BE49-F238E27FC236}">
                <a16:creationId xmlns:a16="http://schemas.microsoft.com/office/drawing/2014/main" id="{EDFACC3F-4F9F-39C3-920A-CFABD6034DE3}"/>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latin typeface="Arial" panose="020B0604020202020204" pitchFamily="34" charset="0"/>
                <a:cs typeface="Arial" panose="020B0604020202020204" pitchFamily="34" charset="0"/>
              </a:rPr>
              <a:t>1. LE BUDGET</a:t>
            </a:r>
          </a:p>
        </p:txBody>
      </p:sp>
      <p:pic>
        <p:nvPicPr>
          <p:cNvPr id="5" name="Image 4">
            <a:extLst>
              <a:ext uri="{FF2B5EF4-FFF2-40B4-BE49-F238E27FC236}">
                <a16:creationId xmlns:a16="http://schemas.microsoft.com/office/drawing/2014/main" id="{F0CD1FBC-8B12-4273-0BA7-EC4DBF283B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6" name="Espace réservé du pied de page 4">
            <a:extLst>
              <a:ext uri="{FF2B5EF4-FFF2-40B4-BE49-F238E27FC236}">
                <a16:creationId xmlns:a16="http://schemas.microsoft.com/office/drawing/2014/main" id="{1800A950-DC33-0BA0-5795-7CFAA8CD8B3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434360154"/>
      </p:ext>
    </p:extLst>
  </p:cSld>
  <p:clrMapOvr>
    <a:masterClrMapping/>
  </p:clrMapOvr>
  <p:transition spd="med" advTm="5714"/>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Espace réservé du numéro de diapositive 1"/>
          <p:cNvSpPr txBox="1">
            <a:spLocks noGrp="1"/>
          </p:cNvSpPr>
          <p:nvPr>
            <p:ph type="sldNum" sz="quarter" idx="4294967295"/>
          </p:nvPr>
        </p:nvSpPr>
        <p:spPr>
          <a:xfrm>
            <a:off x="8424554" y="6401209"/>
            <a:ext cx="262247" cy="276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Arial" pitchFamily="34" charset="0"/>
                <a:cs typeface="Arial" pitchFamily="34" charset="0"/>
              </a:rPr>
              <a:pPr/>
              <a:t>24</a:t>
            </a:fld>
            <a:endParaRPr dirty="0">
              <a:latin typeface="Arial" pitchFamily="34" charset="0"/>
              <a:cs typeface="Arial" pitchFamily="34" charset="0"/>
            </a:endParaRPr>
          </a:p>
        </p:txBody>
      </p:sp>
      <p:sp>
        <p:nvSpPr>
          <p:cNvPr id="3" name="Titre 1">
            <a:extLst>
              <a:ext uri="{FF2B5EF4-FFF2-40B4-BE49-F238E27FC236}">
                <a16:creationId xmlns:a16="http://schemas.microsoft.com/office/drawing/2014/main" id="{4CF9FBF1-1ADE-9BD9-B509-B01EBA6CD76F}"/>
              </a:ext>
            </a:extLst>
          </p:cNvPr>
          <p:cNvSpPr txBox="1">
            <a:spLocks/>
          </p:cNvSpPr>
          <p:nvPr/>
        </p:nvSpPr>
        <p:spPr>
          <a:xfrm>
            <a:off x="251520" y="-99392"/>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latin typeface="Arial" panose="020B0604020202020204" pitchFamily="34" charset="0"/>
                <a:cs typeface="Arial" panose="020B0604020202020204" pitchFamily="34" charset="0"/>
              </a:rPr>
              <a:t>1. LE BUDGET</a:t>
            </a:r>
          </a:p>
        </p:txBody>
      </p:sp>
      <p:pic>
        <p:nvPicPr>
          <p:cNvPr id="5" name="Image 4">
            <a:extLst>
              <a:ext uri="{FF2B5EF4-FFF2-40B4-BE49-F238E27FC236}">
                <a16:creationId xmlns:a16="http://schemas.microsoft.com/office/drawing/2014/main" id="{C9B475F7-3F13-0DE6-EB17-68ECFC750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grpSp>
        <p:nvGrpSpPr>
          <p:cNvPr id="8" name="Groupe 7">
            <a:extLst>
              <a:ext uri="{FF2B5EF4-FFF2-40B4-BE49-F238E27FC236}">
                <a16:creationId xmlns:a16="http://schemas.microsoft.com/office/drawing/2014/main" id="{FAE17137-6267-3F53-87F4-FFD9B8A161FB}"/>
              </a:ext>
            </a:extLst>
          </p:cNvPr>
          <p:cNvGrpSpPr/>
          <p:nvPr/>
        </p:nvGrpSpPr>
        <p:grpSpPr>
          <a:xfrm>
            <a:off x="0" y="531598"/>
            <a:ext cx="7819485" cy="891958"/>
            <a:chOff x="28065" y="970157"/>
            <a:chExt cx="7819485" cy="891958"/>
          </a:xfrm>
        </p:grpSpPr>
        <p:sp>
          <p:nvSpPr>
            <p:cNvPr id="6" name="Rectangle à coins arrondis 18">
              <a:extLst>
                <a:ext uri="{FF2B5EF4-FFF2-40B4-BE49-F238E27FC236}">
                  <a16:creationId xmlns:a16="http://schemas.microsoft.com/office/drawing/2014/main" id="{35341415-EFCB-7D97-8E5E-CE5C2A74B6A0}"/>
                </a:ext>
              </a:extLst>
            </p:cNvPr>
            <p:cNvSpPr/>
            <p:nvPr/>
          </p:nvSpPr>
          <p:spPr>
            <a:xfrm>
              <a:off x="279585" y="970157"/>
              <a:ext cx="7567965" cy="891958"/>
            </a:xfrm>
            <a:prstGeom prst="roundRect">
              <a:avLst>
                <a:gd name="adj" fmla="val 0"/>
              </a:avLst>
            </a:prstGeom>
            <a:noFill/>
            <a:ln w="38100" cap="sq">
              <a:solidFill>
                <a:srgbClr val="E06F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4">
              <a:extLst>
                <a:ext uri="{FF2B5EF4-FFF2-40B4-BE49-F238E27FC236}">
                  <a16:creationId xmlns:a16="http://schemas.microsoft.com/office/drawing/2014/main" id="{7F030449-EC4B-DDBC-E723-0FE72764337B}"/>
                </a:ext>
              </a:extLst>
            </p:cNvPr>
            <p:cNvSpPr txBox="1"/>
            <p:nvPr/>
          </p:nvSpPr>
          <p:spPr>
            <a:xfrm>
              <a:off x="28065" y="1092678"/>
              <a:ext cx="7567965" cy="769437"/>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spcBef>
                  <a:spcPts val="500"/>
                </a:spcBef>
                <a:defRPr sz="2300" b="1">
                  <a:solidFill>
                    <a:srgbClr val="002060"/>
                  </a:solidFill>
                  <a:latin typeface="Arial"/>
                  <a:ea typeface="Arial"/>
                  <a:cs typeface="Arial"/>
                  <a:sym typeface="Arial"/>
                </a:defRPr>
              </a:lvl1pPr>
            </a:lstStyle>
            <a:p>
              <a:pPr algn="ctr"/>
              <a:r>
                <a:rPr lang="fr-FR" sz="2200" dirty="0">
                  <a:solidFill>
                    <a:srgbClr val="E06F17"/>
                  </a:solidFill>
                  <a:latin typeface="Arial" panose="020B0604020202020204" pitchFamily="34" charset="0"/>
                  <a:cs typeface="Arial" panose="020B0604020202020204" pitchFamily="34" charset="0"/>
                </a:rPr>
                <a:t>Exercice : Calculer </a:t>
              </a:r>
              <a:r>
                <a:rPr sz="2200" dirty="0">
                  <a:solidFill>
                    <a:srgbClr val="E06F17"/>
                  </a:solidFill>
                  <a:latin typeface="Arial" panose="020B0604020202020204" pitchFamily="34" charset="0"/>
                  <a:cs typeface="Arial" panose="020B0604020202020204" pitchFamily="34" charset="0"/>
                </a:rPr>
                <a:t>l</a:t>
              </a:r>
              <a:r>
                <a:rPr lang="fr-FR" sz="2200" dirty="0">
                  <a:solidFill>
                    <a:srgbClr val="E06F17"/>
                  </a:solidFill>
                  <a:latin typeface="Arial" panose="020B0604020202020204" pitchFamily="34" charset="0"/>
                  <a:cs typeface="Arial" panose="020B0604020202020204" pitchFamily="34" charset="0"/>
                </a:rPr>
                <a:t>'argent</a:t>
              </a:r>
              <a:r>
                <a:rPr sz="2200" dirty="0">
                  <a:solidFill>
                    <a:srgbClr val="E06F17"/>
                  </a:solidFill>
                  <a:latin typeface="Arial" panose="020B0604020202020204" pitchFamily="34" charset="0"/>
                  <a:cs typeface="Arial" panose="020B0604020202020204" pitchFamily="34" charset="0"/>
                </a:rPr>
                <a:t> disponible</a:t>
              </a:r>
              <a:r>
                <a:rPr lang="fr-FR" sz="2200" dirty="0">
                  <a:solidFill>
                    <a:srgbClr val="E06F17"/>
                  </a:solidFill>
                  <a:latin typeface="Arial" panose="020B0604020202020204" pitchFamily="34" charset="0"/>
                  <a:cs typeface="Arial" panose="020B0604020202020204" pitchFamily="34" charset="0"/>
                </a:rPr>
                <a:t> une fois toutes les dépenses réglées.</a:t>
              </a:r>
              <a:endParaRPr sz="2200" dirty="0">
                <a:solidFill>
                  <a:srgbClr val="C92360"/>
                </a:solidFill>
                <a:latin typeface="Arial" panose="020B0604020202020204" pitchFamily="34" charset="0"/>
                <a:cs typeface="Arial" panose="020B0604020202020204" pitchFamily="34" charset="0"/>
              </a:endParaRPr>
            </a:p>
          </p:txBody>
        </p:sp>
      </p:grpSp>
      <p:graphicFrame>
        <p:nvGraphicFramePr>
          <p:cNvPr id="9" name="Tableau 8">
            <a:extLst>
              <a:ext uri="{FF2B5EF4-FFF2-40B4-BE49-F238E27FC236}">
                <a16:creationId xmlns:a16="http://schemas.microsoft.com/office/drawing/2014/main" id="{774350E3-8A94-2600-A142-DF245515AD72}"/>
              </a:ext>
            </a:extLst>
          </p:cNvPr>
          <p:cNvGraphicFramePr>
            <a:graphicFrameLocks noGrp="1"/>
          </p:cNvGraphicFramePr>
          <p:nvPr>
            <p:extLst>
              <p:ext uri="{D42A27DB-BD31-4B8C-83A1-F6EECF244321}">
                <p14:modId xmlns:p14="http://schemas.microsoft.com/office/powerpoint/2010/main" val="3949376985"/>
              </p:ext>
            </p:extLst>
          </p:nvPr>
        </p:nvGraphicFramePr>
        <p:xfrm>
          <a:off x="31968" y="1484784"/>
          <a:ext cx="8916289" cy="1565040"/>
        </p:xfrm>
        <a:graphic>
          <a:graphicData uri="http://schemas.openxmlformats.org/drawingml/2006/table">
            <a:tbl>
              <a:tblPr/>
              <a:tblGrid>
                <a:gridCol w="6200166">
                  <a:extLst>
                    <a:ext uri="{9D8B030D-6E8A-4147-A177-3AD203B41FA5}">
                      <a16:colId xmlns:a16="http://schemas.microsoft.com/office/drawing/2014/main" val="3313908677"/>
                    </a:ext>
                  </a:extLst>
                </a:gridCol>
                <a:gridCol w="2716123">
                  <a:extLst>
                    <a:ext uri="{9D8B030D-6E8A-4147-A177-3AD203B41FA5}">
                      <a16:colId xmlns:a16="http://schemas.microsoft.com/office/drawing/2014/main" val="1724860329"/>
                    </a:ext>
                  </a:extLst>
                </a:gridCol>
              </a:tblGrid>
              <a:tr h="432000">
                <a:tc>
                  <a:txBody>
                    <a:bodyPr/>
                    <a:lstStyle/>
                    <a:p>
                      <a:pPr algn="ctr"/>
                      <a:r>
                        <a:rPr lang="fr-FR" sz="2000" b="1" kern="1200" dirty="0">
                          <a:solidFill>
                            <a:srgbClr val="213B76"/>
                          </a:solidFill>
                          <a:latin typeface="Arial" panose="020B0604020202020204" pitchFamily="34" charset="0"/>
                          <a:ea typeface="+mn-ea"/>
                          <a:cs typeface="Arial" panose="020B0604020202020204" pitchFamily="34" charset="0"/>
                        </a:rPr>
                        <a:t>Ressources</a:t>
                      </a:r>
                    </a:p>
                  </a:txBody>
                  <a:tcPr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38100"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ctr"/>
                      <a:r>
                        <a:rPr lang="fr-FR" sz="2000" b="1" kern="1200" dirty="0">
                          <a:solidFill>
                            <a:srgbClr val="213B76"/>
                          </a:solidFill>
                          <a:latin typeface="Arial" panose="020B0604020202020204" pitchFamily="34" charset="0"/>
                          <a:ea typeface="+mn-ea"/>
                          <a:cs typeface="Arial" panose="020B0604020202020204" pitchFamily="34" charset="0"/>
                        </a:rPr>
                        <a:t>Montant</a:t>
                      </a:r>
                    </a:p>
                  </a:txBody>
                  <a:tcPr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38100"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extLst>
                  <a:ext uri="{0D108BD9-81ED-4DB2-BD59-A6C34878D82A}">
                    <a16:rowId xmlns:a16="http://schemas.microsoft.com/office/drawing/2014/main" val="138181509"/>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fr-FR" sz="2000" b="0" i="0" u="none" strike="noStrike" kern="1200" cap="none" spc="0" normalizeH="0" baseline="0" noProof="0" dirty="0">
                          <a:ln>
                            <a:noFill/>
                          </a:ln>
                          <a:solidFill>
                            <a:srgbClr val="213B76"/>
                          </a:solidFill>
                          <a:effectLst/>
                          <a:uLnTx/>
                          <a:uFillTx/>
                          <a:latin typeface="Arial" panose="020B0604020202020204" pitchFamily="34" charset="0"/>
                          <a:ea typeface="+mn-ea"/>
                          <a:cs typeface="Arial" panose="020B0604020202020204" pitchFamily="34" charset="0"/>
                        </a:rPr>
                        <a:t>Salaire mensuel d’un couple après déduction de l’impôt sur le revenu </a:t>
                      </a:r>
                      <a:endParaRPr lang="fr-FR" sz="2000" kern="1200" baseline="0" dirty="0">
                        <a:solidFill>
                          <a:srgbClr val="213B76"/>
                        </a:solidFill>
                        <a:latin typeface="Arial" panose="020B0604020202020204" pitchFamily="34" charset="0"/>
                        <a:ea typeface="+mn-ea"/>
                        <a:cs typeface="Arial" panose="020B0604020202020204" pitchFamily="34" charset="0"/>
                      </a:endParaRPr>
                    </a:p>
                  </a:txBody>
                  <a:tcPr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213B76"/>
                          </a:solidFill>
                          <a:effectLst/>
                          <a:uLnTx/>
                          <a:uFillTx/>
                          <a:latin typeface="Arial" panose="020B0604020202020204" pitchFamily="34" charset="0"/>
                          <a:ea typeface="+mn-ea"/>
                          <a:cs typeface="Arial" panose="020B0604020202020204" pitchFamily="34" charset="0"/>
                        </a:rPr>
                        <a:t>3 949 €</a:t>
                      </a:r>
                      <a:r>
                        <a:rPr lang="fr-FR" sz="2000" dirty="0">
                          <a:solidFill>
                            <a:srgbClr val="213B76"/>
                          </a:solidFill>
                          <a:latin typeface="Arial" panose="020B0604020202020204" pitchFamily="34" charset="0"/>
                          <a:cs typeface="Arial" panose="020B0604020202020204" pitchFamily="34" charset="0"/>
                          <a:sym typeface="Myriad Pro"/>
                        </a:rPr>
                        <a:t> / mois</a:t>
                      </a:r>
                      <a:endParaRPr lang="fr-FR" sz="2000" dirty="0">
                        <a:solidFill>
                          <a:srgbClr val="213B76"/>
                        </a:solidFill>
                      </a:endParaRPr>
                    </a:p>
                  </a:txBody>
                  <a:tcPr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912338720"/>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fr-FR" sz="2000" b="0" i="0" u="none" strike="noStrike" kern="1200" cap="none" spc="0" normalizeH="0" baseline="0" dirty="0">
                          <a:ln>
                            <a:noFill/>
                          </a:ln>
                          <a:solidFill>
                            <a:srgbClr val="213B76"/>
                          </a:solidFill>
                          <a:effectLst/>
                          <a:uLnTx/>
                          <a:uFillTx/>
                          <a:latin typeface="Arial" panose="020B0604020202020204" pitchFamily="34" charset="0"/>
                          <a:ea typeface="+mn-ea"/>
                          <a:cs typeface="Arial" panose="020B0604020202020204" pitchFamily="34" charset="0"/>
                        </a:rPr>
                        <a:t>Allocations familiales</a:t>
                      </a:r>
                    </a:p>
                  </a:txBody>
                  <a:tcPr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38100" cap="flat" cmpd="sng" algn="ctr">
                      <a:solidFill>
                        <a:srgbClr val="213B7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213B76"/>
                          </a:solidFill>
                          <a:effectLst/>
                          <a:uLnTx/>
                          <a:uFillTx/>
                          <a:latin typeface="Arial" panose="020B0604020202020204" pitchFamily="34" charset="0"/>
                          <a:ea typeface="+mn-ea"/>
                          <a:cs typeface="Arial" panose="020B0604020202020204" pitchFamily="34" charset="0"/>
                        </a:rPr>
                        <a:t>141 €</a:t>
                      </a:r>
                      <a:r>
                        <a:rPr lang="fr-FR" sz="2000" baseline="0" dirty="0">
                          <a:solidFill>
                            <a:srgbClr val="213B76"/>
                          </a:solidFill>
                          <a:latin typeface="Arial" panose="020B0604020202020204" pitchFamily="34" charset="0"/>
                          <a:cs typeface="Arial" panose="020B0604020202020204" pitchFamily="34" charset="0"/>
                          <a:sym typeface="Myriad Pro"/>
                        </a:rPr>
                        <a:t> / mois</a:t>
                      </a:r>
                      <a:endParaRPr lang="fr-FR" sz="2000" dirty="0">
                        <a:solidFill>
                          <a:srgbClr val="213B76"/>
                        </a:solidFill>
                      </a:endParaRPr>
                    </a:p>
                  </a:txBody>
                  <a:tcPr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381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144492023"/>
                  </a:ext>
                </a:extLst>
              </a:tr>
            </a:tbl>
          </a:graphicData>
        </a:graphic>
      </p:graphicFrame>
      <p:graphicFrame>
        <p:nvGraphicFramePr>
          <p:cNvPr id="12" name="Tableau 11">
            <a:extLst>
              <a:ext uri="{FF2B5EF4-FFF2-40B4-BE49-F238E27FC236}">
                <a16:creationId xmlns:a16="http://schemas.microsoft.com/office/drawing/2014/main" id="{1C2E280D-FAEA-9EE8-409F-D4CE563137BF}"/>
              </a:ext>
            </a:extLst>
          </p:cNvPr>
          <p:cNvGraphicFramePr>
            <a:graphicFrameLocks noGrp="1"/>
          </p:cNvGraphicFramePr>
          <p:nvPr>
            <p:extLst>
              <p:ext uri="{D42A27DB-BD31-4B8C-83A1-F6EECF244321}">
                <p14:modId xmlns:p14="http://schemas.microsoft.com/office/powerpoint/2010/main" val="2095580581"/>
              </p:ext>
            </p:extLst>
          </p:nvPr>
        </p:nvGraphicFramePr>
        <p:xfrm>
          <a:off x="48701" y="3212976"/>
          <a:ext cx="4811332" cy="3343440"/>
        </p:xfrm>
        <a:graphic>
          <a:graphicData uri="http://schemas.openxmlformats.org/drawingml/2006/table">
            <a:tbl>
              <a:tblPr/>
              <a:tblGrid>
                <a:gridCol w="2874218">
                  <a:extLst>
                    <a:ext uri="{9D8B030D-6E8A-4147-A177-3AD203B41FA5}">
                      <a16:colId xmlns:a16="http://schemas.microsoft.com/office/drawing/2014/main" val="3313908677"/>
                    </a:ext>
                  </a:extLst>
                </a:gridCol>
                <a:gridCol w="1937114">
                  <a:extLst>
                    <a:ext uri="{9D8B030D-6E8A-4147-A177-3AD203B41FA5}">
                      <a16:colId xmlns:a16="http://schemas.microsoft.com/office/drawing/2014/main" val="172486032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solidFill>
                            <a:srgbClr val="C92360"/>
                          </a:solidFill>
                          <a:latin typeface="Arial" panose="020B0604020202020204" pitchFamily="34" charset="0"/>
                          <a:cs typeface="Arial" panose="020B0604020202020204" pitchFamily="34" charset="0"/>
                          <a:sym typeface="Myriad Pro"/>
                        </a:rPr>
                        <a:t>Dépenses</a:t>
                      </a:r>
                      <a:endParaRPr lang="fr-FR" sz="2000" dirty="0"/>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38100"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solidFill>
                            <a:srgbClr val="C92360"/>
                          </a:solidFill>
                          <a:latin typeface="Arial" panose="020B0604020202020204" pitchFamily="34" charset="0"/>
                          <a:cs typeface="Arial" panose="020B0604020202020204" pitchFamily="34" charset="0"/>
                          <a:sym typeface="Myriad Pro"/>
                        </a:rPr>
                        <a:t>Montant</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38100"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solidFill>
                      <a:srgbClr val="F8F8F8"/>
                    </a:solidFill>
                  </a:tcPr>
                </a:tc>
                <a:extLst>
                  <a:ext uri="{0D108BD9-81ED-4DB2-BD59-A6C34878D82A}">
                    <a16:rowId xmlns:a16="http://schemas.microsoft.com/office/drawing/2014/main" val="916695351"/>
                  </a:ext>
                </a:extLst>
              </a:tr>
              <a:tr h="684000">
                <a:tc>
                  <a:txBody>
                    <a:bodyPr/>
                    <a:lstStyle/>
                    <a:p>
                      <a:pPr algn="l">
                        <a:defRPr sz="1800"/>
                      </a:pPr>
                      <a:r>
                        <a:rPr lang="fr-FR" sz="2000" baseline="0" dirty="0">
                          <a:solidFill>
                            <a:srgbClr val="213B76"/>
                          </a:solidFill>
                          <a:latin typeface="Arial" panose="020B0604020202020204" pitchFamily="34" charset="0"/>
                          <a:cs typeface="Arial" panose="020B0604020202020204" pitchFamily="34" charset="0"/>
                          <a:sym typeface="Myriad Pro"/>
                        </a:rPr>
                        <a:t>Logement </a:t>
                      </a:r>
                    </a:p>
                    <a:p>
                      <a:pPr algn="l">
                        <a:defRPr sz="1800"/>
                      </a:pPr>
                      <a:r>
                        <a:rPr lang="fr-FR" sz="1800" baseline="0" dirty="0">
                          <a:solidFill>
                            <a:srgbClr val="213B76"/>
                          </a:solidFill>
                          <a:latin typeface="Arial" panose="020B0604020202020204" pitchFamily="34" charset="0"/>
                          <a:cs typeface="Arial" panose="020B0604020202020204" pitchFamily="34" charset="0"/>
                          <a:sym typeface="Myriad Pro"/>
                        </a:rPr>
                        <a:t>(loyer, eau, électricité, etc.)</a:t>
                      </a:r>
                      <a:endParaRPr lang="fr-FR" sz="1800" dirty="0">
                        <a:solidFill>
                          <a:srgbClr val="213B76"/>
                        </a:solidFill>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defRPr sz="1800"/>
                      </a:pPr>
                      <a:r>
                        <a:rPr lang="fr-FR" sz="2000" baseline="0" dirty="0">
                          <a:solidFill>
                            <a:srgbClr val="C92360"/>
                          </a:solidFill>
                          <a:latin typeface="Arial" panose="020B0604020202020204" pitchFamily="34" charset="0"/>
                          <a:cs typeface="Arial" panose="020B0604020202020204" pitchFamily="34" charset="0"/>
                          <a:sym typeface="Myriad Pro"/>
                        </a:rPr>
                        <a:t>903 </a:t>
                      </a:r>
                      <a:r>
                        <a:rPr lang="fr-FR" sz="2000" dirty="0">
                          <a:solidFill>
                            <a:srgbClr val="C92360"/>
                          </a:solidFill>
                          <a:latin typeface="Arial" panose="020B0604020202020204" pitchFamily="34" charset="0"/>
                          <a:cs typeface="Arial" panose="020B0604020202020204" pitchFamily="34" charset="0"/>
                          <a:sym typeface="Myriad Pro"/>
                        </a:rPr>
                        <a:t>€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912338720"/>
                  </a:ext>
                </a:extLst>
              </a:tr>
              <a:tr h="432000">
                <a:tc>
                  <a:txBody>
                    <a:bodyPr/>
                    <a:lstStyle/>
                    <a:p>
                      <a:pPr algn="l">
                        <a:defRPr sz="1800"/>
                      </a:pPr>
                      <a:r>
                        <a:rPr lang="fr-FR" sz="2000" dirty="0">
                          <a:solidFill>
                            <a:srgbClr val="213B76"/>
                          </a:solidFill>
                          <a:latin typeface="Arial" panose="020B0604020202020204" pitchFamily="34" charset="0"/>
                          <a:cs typeface="Arial" panose="020B0604020202020204" pitchFamily="34" charset="0"/>
                          <a:sym typeface="Myriad Pro"/>
                        </a:rPr>
                        <a:t>Transport</a:t>
                      </a:r>
                      <a:endParaRPr lang="fr-FR" sz="2000" dirty="0">
                        <a:solidFill>
                          <a:srgbClr val="213B76"/>
                        </a:solidFill>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defRPr sz="1800"/>
                      </a:pPr>
                      <a:r>
                        <a:rPr lang="fr-FR" sz="2000" dirty="0">
                          <a:solidFill>
                            <a:srgbClr val="C92360"/>
                          </a:solidFill>
                          <a:latin typeface="Arial" panose="020B0604020202020204" pitchFamily="34" charset="0"/>
                          <a:cs typeface="Arial" panose="020B0604020202020204" pitchFamily="34" charset="0"/>
                          <a:sym typeface="Myriad Pro"/>
                        </a:rPr>
                        <a:t>431 €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144492023"/>
                  </a:ext>
                </a:extLst>
              </a:tr>
              <a:tr h="432000">
                <a:tc>
                  <a:txBody>
                    <a:bodyPr/>
                    <a:lstStyle/>
                    <a:p>
                      <a:pPr algn="l">
                        <a:defRPr sz="1800"/>
                      </a:pPr>
                      <a:r>
                        <a:rPr lang="fr-FR" sz="2000" dirty="0">
                          <a:solidFill>
                            <a:srgbClr val="213B76"/>
                          </a:solidFill>
                          <a:latin typeface="Arial" panose="020B0604020202020204" pitchFamily="34" charset="0"/>
                          <a:cs typeface="Arial" panose="020B0604020202020204" pitchFamily="34" charset="0"/>
                          <a:sym typeface="Myriad Pro"/>
                        </a:rPr>
                        <a:t>Vêtements </a:t>
                      </a:r>
                      <a:endParaRPr lang="fr-FR" sz="2000" dirty="0">
                        <a:solidFill>
                          <a:srgbClr val="213B76"/>
                        </a:solidFill>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sz="1800"/>
                      </a:pPr>
                      <a:r>
                        <a:rPr lang="fr-FR" sz="2000" dirty="0">
                          <a:solidFill>
                            <a:srgbClr val="C92360"/>
                          </a:solidFill>
                          <a:latin typeface="Arial" panose="020B0604020202020204" pitchFamily="34" charset="0"/>
                          <a:cs typeface="Arial" panose="020B0604020202020204" pitchFamily="34" charset="0"/>
                          <a:sym typeface="Myriad Pro"/>
                        </a:rPr>
                        <a:t>2 136 € / </a:t>
                      </a:r>
                      <a:r>
                        <a:rPr lang="fr-FR" sz="2000" u="none" dirty="0">
                          <a:solidFill>
                            <a:srgbClr val="C92360"/>
                          </a:solidFill>
                          <a:latin typeface="Arial" panose="020B0604020202020204" pitchFamily="34" charset="0"/>
                          <a:cs typeface="Arial" panose="020B0604020202020204" pitchFamily="34" charset="0"/>
                          <a:sym typeface="Myriad Pro"/>
                        </a:rPr>
                        <a:t>an</a:t>
                      </a:r>
                      <a:endParaRPr lang="fr-FR" sz="2000" dirty="0">
                        <a:solidFill>
                          <a:srgbClr val="C92360"/>
                        </a:solidFill>
                      </a:endParaRPr>
                    </a:p>
                  </a:txBody>
                  <a:tcPr marR="36000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4014682191"/>
                  </a:ext>
                </a:extLst>
              </a:tr>
              <a:tr h="432000">
                <a:tc>
                  <a:txBody>
                    <a:bodyPr/>
                    <a:lstStyle/>
                    <a:p>
                      <a:pPr algn="l">
                        <a:defRPr sz="1800"/>
                      </a:pPr>
                      <a:r>
                        <a:rPr lang="fr-FR" sz="2000" dirty="0">
                          <a:solidFill>
                            <a:srgbClr val="213B76"/>
                          </a:solidFill>
                          <a:latin typeface="Arial" panose="020B0604020202020204" pitchFamily="34" charset="0"/>
                          <a:cs typeface="Arial" panose="020B0604020202020204" pitchFamily="34" charset="0"/>
                          <a:sym typeface="Myriad Pro"/>
                        </a:rPr>
                        <a:t>Santé </a:t>
                      </a:r>
                      <a:endParaRPr lang="fr-FR" sz="2000" dirty="0">
                        <a:solidFill>
                          <a:srgbClr val="213B76"/>
                        </a:solidFill>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defRPr sz="1800"/>
                      </a:pPr>
                      <a:r>
                        <a:rPr lang="fr-FR" sz="2000" dirty="0">
                          <a:solidFill>
                            <a:srgbClr val="C92360"/>
                          </a:solidFill>
                          <a:latin typeface="Arial" panose="020B0604020202020204" pitchFamily="34" charset="0"/>
                          <a:cs typeface="Arial" panose="020B0604020202020204" pitchFamily="34" charset="0"/>
                          <a:sym typeface="Myriad Pro"/>
                        </a:rPr>
                        <a:t>268</a:t>
                      </a:r>
                      <a:r>
                        <a:rPr lang="fr-FR" sz="2000" baseline="0" dirty="0">
                          <a:solidFill>
                            <a:srgbClr val="C92360"/>
                          </a:solidFill>
                          <a:latin typeface="Arial" panose="020B0604020202020204" pitchFamily="34" charset="0"/>
                          <a:cs typeface="Arial" panose="020B0604020202020204" pitchFamily="34" charset="0"/>
                          <a:sym typeface="Myriad Pro"/>
                        </a:rPr>
                        <a:t> </a:t>
                      </a:r>
                      <a:r>
                        <a:rPr lang="fr-FR" sz="2000" dirty="0">
                          <a:solidFill>
                            <a:srgbClr val="C92360"/>
                          </a:solidFill>
                          <a:latin typeface="Arial" panose="020B0604020202020204" pitchFamily="34" charset="0"/>
                          <a:cs typeface="Arial" panose="020B0604020202020204" pitchFamily="34" charset="0"/>
                          <a:sym typeface="Myriad Pro"/>
                        </a:rPr>
                        <a:t>€ / mois</a:t>
                      </a:r>
                      <a:endParaRPr lang="fr-FR" sz="2000" b="1" dirty="0">
                        <a:solidFill>
                          <a:srgbClr val="C92360"/>
                        </a:solidFill>
                        <a:latin typeface="Arial" panose="020B0604020202020204" pitchFamily="34" charset="0"/>
                        <a:ea typeface="Myriad Pro"/>
                        <a:cs typeface="Arial" panose="020B0604020202020204" pitchFamily="34" charset="0"/>
                        <a:sym typeface="Myriad Pro"/>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589808005"/>
                  </a:ext>
                </a:extLst>
              </a:tr>
              <a:tr h="432000">
                <a:tc>
                  <a:txBody>
                    <a:bodyPr/>
                    <a:lstStyle/>
                    <a:p>
                      <a:pPr marL="0" algn="l" defTabSz="914400" rtl="0" eaLnBrk="1" latinLnBrk="0" hangingPunct="1">
                        <a:defRPr sz="1800"/>
                      </a:pPr>
                      <a:r>
                        <a:rPr lang="fr-FR" sz="2000" dirty="0">
                          <a:solidFill>
                            <a:srgbClr val="213B76"/>
                          </a:solidFill>
                          <a:latin typeface="Arial" panose="020B0604020202020204" pitchFamily="34" charset="0"/>
                          <a:cs typeface="Arial" panose="020B0604020202020204" pitchFamily="34" charset="0"/>
                          <a:sym typeface="Myriad Pro"/>
                        </a:rPr>
                        <a:t>Assurances </a:t>
                      </a:r>
                    </a:p>
                    <a:p>
                      <a:pPr marL="0" algn="l" defTabSz="914400" rtl="0" eaLnBrk="1" latinLnBrk="0" hangingPunct="1">
                        <a:defRPr sz="1800"/>
                      </a:pPr>
                      <a:r>
                        <a:rPr lang="fr-FR" sz="1800" dirty="0">
                          <a:solidFill>
                            <a:srgbClr val="213B76"/>
                          </a:solidFill>
                          <a:latin typeface="Arial" panose="020B0604020202020204" pitchFamily="34" charset="0"/>
                          <a:cs typeface="Arial" panose="020B0604020202020204" pitchFamily="34" charset="0"/>
                          <a:sym typeface="Myriad Pro"/>
                        </a:rPr>
                        <a:t>(</a:t>
                      </a:r>
                      <a:r>
                        <a:rPr lang="fr-FR" sz="1800" kern="1200" baseline="0" dirty="0">
                          <a:solidFill>
                            <a:srgbClr val="213B76"/>
                          </a:solidFill>
                          <a:latin typeface="Arial" panose="020B0604020202020204" pitchFamily="34" charset="0"/>
                          <a:ea typeface="+mn-ea"/>
                          <a:cs typeface="Arial" panose="020B0604020202020204" pitchFamily="34" charset="0"/>
                          <a:sym typeface="Myriad Pro"/>
                        </a:rPr>
                        <a:t>auto et habitation)</a:t>
                      </a:r>
                      <a:endParaRPr lang="fr-FR" sz="2000" kern="1200" baseline="0" dirty="0">
                        <a:solidFill>
                          <a:srgbClr val="213B76"/>
                        </a:solidFill>
                        <a:latin typeface="Arial" panose="020B0604020202020204" pitchFamily="34" charset="0"/>
                        <a:ea typeface="+mn-ea"/>
                        <a:cs typeface="Arial" panose="020B0604020202020204" pitchFamily="34" charset="0"/>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38100"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solidFill>
                            <a:srgbClr val="C92360"/>
                          </a:solidFill>
                          <a:latin typeface="Arial" panose="020B0604020202020204" pitchFamily="34" charset="0"/>
                          <a:cs typeface="Arial" panose="020B0604020202020204" pitchFamily="34" charset="0"/>
                          <a:sym typeface="Myriad Pro"/>
                        </a:rPr>
                        <a:t>80 €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38100"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552215045"/>
                  </a:ext>
                </a:extLst>
              </a:tr>
            </a:tbl>
          </a:graphicData>
        </a:graphic>
      </p:graphicFrame>
      <p:graphicFrame>
        <p:nvGraphicFramePr>
          <p:cNvPr id="14" name="Tableau 13">
            <a:extLst>
              <a:ext uri="{FF2B5EF4-FFF2-40B4-BE49-F238E27FC236}">
                <a16:creationId xmlns:a16="http://schemas.microsoft.com/office/drawing/2014/main" id="{37A905E4-9485-2083-DF71-1641412A0BB3}"/>
              </a:ext>
            </a:extLst>
          </p:cNvPr>
          <p:cNvGraphicFramePr>
            <a:graphicFrameLocks noGrp="1"/>
          </p:cNvGraphicFramePr>
          <p:nvPr>
            <p:extLst>
              <p:ext uri="{D42A27DB-BD31-4B8C-83A1-F6EECF244321}">
                <p14:modId xmlns:p14="http://schemas.microsoft.com/office/powerpoint/2010/main" val="2664330502"/>
              </p:ext>
            </p:extLst>
          </p:nvPr>
        </p:nvGraphicFramePr>
        <p:xfrm>
          <a:off x="5011965" y="3253912"/>
          <a:ext cx="4083334" cy="3271920"/>
        </p:xfrm>
        <a:graphic>
          <a:graphicData uri="http://schemas.openxmlformats.org/drawingml/2006/table">
            <a:tbl>
              <a:tblPr/>
              <a:tblGrid>
                <a:gridCol w="1840580">
                  <a:extLst>
                    <a:ext uri="{9D8B030D-6E8A-4147-A177-3AD203B41FA5}">
                      <a16:colId xmlns:a16="http://schemas.microsoft.com/office/drawing/2014/main" val="3313908677"/>
                    </a:ext>
                  </a:extLst>
                </a:gridCol>
                <a:gridCol w="2242754">
                  <a:extLst>
                    <a:ext uri="{9D8B030D-6E8A-4147-A177-3AD203B41FA5}">
                      <a16:colId xmlns:a16="http://schemas.microsoft.com/office/drawing/2014/main" val="1724860329"/>
                    </a:ext>
                  </a:extLst>
                </a:gridCol>
              </a:tblGrid>
              <a:tr h="432000">
                <a:tc>
                  <a:txBody>
                    <a:bodyPr/>
                    <a:lstStyle/>
                    <a:p>
                      <a:pPr algn="ctr"/>
                      <a:r>
                        <a:rPr lang="fr-FR" sz="2000" b="1" kern="1200" dirty="0">
                          <a:solidFill>
                            <a:srgbClr val="C92360"/>
                          </a:solidFill>
                          <a:latin typeface="Arial" panose="020B0604020202020204" pitchFamily="34" charset="0"/>
                          <a:ea typeface="+mn-ea"/>
                          <a:cs typeface="Arial" panose="020B0604020202020204" pitchFamily="34" charset="0"/>
                        </a:rPr>
                        <a:t>Dépenses</a:t>
                      </a: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38100"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ctr"/>
                      <a:r>
                        <a:rPr lang="fr-FR" sz="2000" b="1" kern="1200" dirty="0">
                          <a:solidFill>
                            <a:srgbClr val="C92360"/>
                          </a:solidFill>
                          <a:latin typeface="Arial" panose="020B0604020202020204" pitchFamily="34" charset="0"/>
                          <a:ea typeface="+mn-ea"/>
                          <a:cs typeface="Arial" panose="020B0604020202020204" pitchFamily="34" charset="0"/>
                        </a:rPr>
                        <a:t>Montant</a:t>
                      </a: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38100"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solidFill>
                      <a:srgbClr val="F8F8F8"/>
                    </a:solidFill>
                  </a:tcPr>
                </a:tc>
                <a:extLst>
                  <a:ext uri="{0D108BD9-81ED-4DB2-BD59-A6C34878D82A}">
                    <a16:rowId xmlns:a16="http://schemas.microsoft.com/office/drawing/2014/main" val="138181509"/>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2000" kern="1200" baseline="0" dirty="0">
                          <a:solidFill>
                            <a:srgbClr val="213B76"/>
                          </a:solidFill>
                          <a:latin typeface="Arial" panose="020B0604020202020204" pitchFamily="34" charset="0"/>
                          <a:ea typeface="+mn-ea"/>
                          <a:cs typeface="Arial" panose="020B0604020202020204" pitchFamily="34" charset="0"/>
                          <a:sym typeface="Myriad Pro"/>
                        </a:rPr>
                        <a:t>Alimentation</a:t>
                      </a:r>
                      <a:endParaRPr lang="fr-FR" sz="2000" kern="1200" baseline="0" dirty="0">
                        <a:solidFill>
                          <a:srgbClr val="213B76"/>
                        </a:solidFill>
                        <a:latin typeface="Arial" panose="020B0604020202020204" pitchFamily="34" charset="0"/>
                        <a:ea typeface="+mn-ea"/>
                        <a:cs typeface="Arial" panose="020B0604020202020204" pitchFamily="34" charset="0"/>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baseline="0" dirty="0">
                          <a:solidFill>
                            <a:srgbClr val="C92360"/>
                          </a:solidFill>
                          <a:latin typeface="Arial" panose="020B0604020202020204" pitchFamily="34" charset="0"/>
                          <a:cs typeface="Arial" panose="020B0604020202020204" pitchFamily="34" charset="0"/>
                          <a:sym typeface="Myriad Pro"/>
                        </a:rPr>
                        <a:t>1 068 </a:t>
                      </a:r>
                      <a:r>
                        <a:rPr lang="fr-FR" sz="2000" dirty="0">
                          <a:solidFill>
                            <a:srgbClr val="C92360"/>
                          </a:solidFill>
                          <a:latin typeface="Arial" panose="020B0604020202020204" pitchFamily="34" charset="0"/>
                          <a:cs typeface="Arial" panose="020B0604020202020204" pitchFamily="34" charset="0"/>
                          <a:sym typeface="Myriad Pro"/>
                        </a:rPr>
                        <a:t>€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912338720"/>
                  </a:ext>
                </a:extLst>
              </a:tr>
              <a:tr h="432000">
                <a:tc>
                  <a:txBody>
                    <a:bodyPr/>
                    <a:lstStyle/>
                    <a:p>
                      <a:pPr marL="0" algn="l" defTabSz="914400" rtl="0" eaLnBrk="1" latinLnBrk="0" hangingPunct="1">
                        <a:defRPr sz="1800"/>
                      </a:pPr>
                      <a:r>
                        <a:rPr lang="fr-FR" sz="2000" kern="1200" baseline="0" dirty="0">
                          <a:solidFill>
                            <a:srgbClr val="213B76"/>
                          </a:solidFill>
                          <a:latin typeface="Arial" panose="020B0604020202020204" pitchFamily="34" charset="0"/>
                          <a:ea typeface="+mn-ea"/>
                          <a:cs typeface="Arial" panose="020B0604020202020204" pitchFamily="34" charset="0"/>
                          <a:sym typeface="Myriad Pro"/>
                        </a:rPr>
                        <a:t>Télécommuni--cations</a:t>
                      </a:r>
                      <a:endParaRPr lang="fr-FR" sz="2000" kern="1200" baseline="0" dirty="0">
                        <a:solidFill>
                          <a:srgbClr val="213B76"/>
                        </a:solidFill>
                        <a:latin typeface="Arial" panose="020B0604020202020204" pitchFamily="34" charset="0"/>
                        <a:ea typeface="+mn-ea"/>
                        <a:cs typeface="Arial" panose="020B0604020202020204" pitchFamily="34" charset="0"/>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solidFill>
                            <a:srgbClr val="C92360"/>
                          </a:solidFill>
                          <a:latin typeface="Arial" panose="020B0604020202020204" pitchFamily="34" charset="0"/>
                          <a:cs typeface="Arial" panose="020B0604020202020204" pitchFamily="34" charset="0"/>
                          <a:sym typeface="Myriad Pro"/>
                        </a:rPr>
                        <a:t>94 €</a:t>
                      </a:r>
                      <a:r>
                        <a:rPr lang="fr-FR" sz="2000" baseline="0" dirty="0">
                          <a:solidFill>
                            <a:srgbClr val="C92360"/>
                          </a:solidFill>
                          <a:latin typeface="Arial" panose="020B0604020202020204" pitchFamily="34" charset="0"/>
                          <a:cs typeface="Arial" panose="020B0604020202020204" pitchFamily="34" charset="0"/>
                          <a:sym typeface="Myriad Pro"/>
                        </a:rPr>
                        <a:t>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144492023"/>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2000" kern="1200" baseline="0" dirty="0">
                          <a:solidFill>
                            <a:srgbClr val="213B76"/>
                          </a:solidFill>
                          <a:latin typeface="Arial" panose="020B0604020202020204" pitchFamily="34" charset="0"/>
                          <a:ea typeface="+mn-ea"/>
                          <a:cs typeface="Arial" panose="020B0604020202020204" pitchFamily="34" charset="0"/>
                          <a:sym typeface="Myriad Pro"/>
                        </a:rPr>
                        <a:t>Loisirs, cultures, divers </a:t>
                      </a:r>
                      <a:endParaRPr lang="fr-FR" sz="2000" kern="1200" baseline="0" dirty="0">
                        <a:solidFill>
                          <a:srgbClr val="213B76"/>
                        </a:solidFill>
                        <a:latin typeface="Arial" panose="020B0604020202020204" pitchFamily="34" charset="0"/>
                        <a:ea typeface="+mn-ea"/>
                        <a:cs typeface="Arial" panose="020B0604020202020204" pitchFamily="34" charset="0"/>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solidFill>
                            <a:srgbClr val="C92360"/>
                          </a:solidFill>
                          <a:latin typeface="Arial" panose="020B0604020202020204" pitchFamily="34" charset="0"/>
                          <a:cs typeface="Arial" panose="020B0604020202020204" pitchFamily="34" charset="0"/>
                          <a:sym typeface="Myriad Pro"/>
                        </a:rPr>
                        <a:t>528 €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4014682191"/>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2000" kern="1200" baseline="0" dirty="0">
                          <a:solidFill>
                            <a:srgbClr val="213B76"/>
                          </a:solidFill>
                          <a:latin typeface="Arial" panose="020B0604020202020204" pitchFamily="34" charset="0"/>
                          <a:ea typeface="+mn-ea"/>
                          <a:cs typeface="Arial" panose="020B0604020202020204" pitchFamily="34" charset="0"/>
                          <a:sym typeface="Myriad Pro"/>
                        </a:rPr>
                        <a:t>Autres dépenses</a:t>
                      </a:r>
                      <a:endParaRPr lang="fr-FR" sz="2000" kern="1200" baseline="0" dirty="0">
                        <a:solidFill>
                          <a:srgbClr val="213B76"/>
                        </a:solidFill>
                        <a:latin typeface="Arial" panose="020B0604020202020204" pitchFamily="34" charset="0"/>
                        <a:ea typeface="+mn-ea"/>
                        <a:cs typeface="Arial" panose="020B0604020202020204" pitchFamily="34" charset="0"/>
                      </a:endParaRPr>
                    </a:p>
                  </a:txBody>
                  <a:tcPr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38100"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dirty="0">
                          <a:solidFill>
                            <a:srgbClr val="C92360"/>
                          </a:solidFill>
                          <a:latin typeface="Arial" panose="020B0604020202020204" pitchFamily="34" charset="0"/>
                          <a:cs typeface="Arial" panose="020B0604020202020204" pitchFamily="34" charset="0"/>
                          <a:sym typeface="Myriad Pro"/>
                        </a:rPr>
                        <a:t>200 € / mois</a:t>
                      </a:r>
                      <a:endParaRPr lang="fr-FR" sz="2000" dirty="0">
                        <a:solidFill>
                          <a:srgbClr val="C92360"/>
                        </a:solidFill>
                      </a:endParaRPr>
                    </a:p>
                  </a:txBody>
                  <a:tcPr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38100"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589808005"/>
                  </a:ext>
                </a:extLst>
              </a:tr>
            </a:tbl>
          </a:graphicData>
        </a:graphic>
      </p:graphicFrame>
      <p:sp>
        <p:nvSpPr>
          <p:cNvPr id="2" name="Espace réservé du pied de page 4">
            <a:extLst>
              <a:ext uri="{FF2B5EF4-FFF2-40B4-BE49-F238E27FC236}">
                <a16:creationId xmlns:a16="http://schemas.microsoft.com/office/drawing/2014/main" id="{2BC1AD36-0F2E-E57E-E53C-406296820F47}"/>
              </a:ext>
            </a:extLst>
          </p:cNvPr>
          <p:cNvSpPr txBox="1">
            <a:spLocks/>
          </p:cNvSpPr>
          <p:nvPr/>
        </p:nvSpPr>
        <p:spPr>
          <a:xfrm>
            <a:off x="6390648" y="6598997"/>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434360154"/>
      </p:ext>
    </p:extLst>
  </p:cSld>
  <p:clrMapOvr>
    <a:masterClrMapping/>
  </p:clrMapOvr>
  <p:transition spd="med" advTm="11759"/>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9967" y="-76944"/>
            <a:ext cx="4925943" cy="707882"/>
          </a:xfrm>
        </p:spPr>
        <p:txBody>
          <a:bodyPr/>
          <a:lstStyle/>
          <a:p>
            <a:pPr marL="0" indent="0">
              <a:buNone/>
            </a:pPr>
            <a:r>
              <a:rPr lang="fr-FR" sz="4000" dirty="0">
                <a:solidFill>
                  <a:srgbClr val="0070C0"/>
                </a:solidFill>
                <a:latin typeface="Arial" panose="020B0604020202020204" pitchFamily="34" charset="0"/>
                <a:cs typeface="Arial" panose="020B0604020202020204" pitchFamily="34" charset="0"/>
              </a:rPr>
              <a:t>1. LE BUDGET</a:t>
            </a:r>
          </a:p>
        </p:txBody>
      </p:sp>
      <p:sp>
        <p:nvSpPr>
          <p:cNvPr id="43" name="Espace réservé du numéro de diapositive 4"/>
          <p:cNvSpPr>
            <a:spLocks noGrp="1"/>
          </p:cNvSpPr>
          <p:nvPr>
            <p:ph type="sldNum" sz="quarter" idx="11"/>
          </p:nvPr>
        </p:nvSpPr>
        <p:spPr>
          <a:xfrm>
            <a:off x="8547594" y="6464373"/>
            <a:ext cx="249423" cy="276995"/>
          </a:xfrm>
        </p:spPr>
        <p:txBody>
          <a:bodyPr/>
          <a:lstStyle/>
          <a:p>
            <a:fld id="{27A4C574-4D1E-4B89-9988-D081408D575C}" type="slidenum">
              <a:rPr lang="fr-FR" smtClean="0"/>
              <a:pPr/>
              <a:t>25</a:t>
            </a:fld>
            <a:endParaRPr lang="fr-FR" dirty="0"/>
          </a:p>
        </p:txBody>
      </p:sp>
      <p:graphicFrame>
        <p:nvGraphicFramePr>
          <p:cNvPr id="44" name="Tableau 43"/>
          <p:cNvGraphicFramePr>
            <a:graphicFrameLocks noGrp="1"/>
          </p:cNvGraphicFramePr>
          <p:nvPr>
            <p:extLst>
              <p:ext uri="{D42A27DB-BD31-4B8C-83A1-F6EECF244321}">
                <p14:modId xmlns:p14="http://schemas.microsoft.com/office/powerpoint/2010/main" val="3601383590"/>
              </p:ext>
            </p:extLst>
          </p:nvPr>
        </p:nvGraphicFramePr>
        <p:xfrm>
          <a:off x="669369" y="3107110"/>
          <a:ext cx="4051600" cy="2971800"/>
        </p:xfrm>
        <a:graphic>
          <a:graphicData uri="http://schemas.openxmlformats.org/drawingml/2006/table">
            <a:tbl>
              <a:tblPr/>
              <a:tblGrid>
                <a:gridCol w="2737150">
                  <a:extLst>
                    <a:ext uri="{9D8B030D-6E8A-4147-A177-3AD203B41FA5}">
                      <a16:colId xmlns:a16="http://schemas.microsoft.com/office/drawing/2014/main" val="3313908677"/>
                    </a:ext>
                  </a:extLst>
                </a:gridCol>
                <a:gridCol w="1314450">
                  <a:extLst>
                    <a:ext uri="{9D8B030D-6E8A-4147-A177-3AD203B41FA5}">
                      <a16:colId xmlns:a16="http://schemas.microsoft.com/office/drawing/2014/main" val="1724860329"/>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dirty="0">
                          <a:solidFill>
                            <a:srgbClr val="C92360"/>
                          </a:solidFill>
                          <a:latin typeface="Arial" panose="020B0604020202020204" pitchFamily="34" charset="0"/>
                          <a:cs typeface="Arial" panose="020B0604020202020204" pitchFamily="34" charset="0"/>
                          <a:sym typeface="Myriad Pro"/>
                        </a:rPr>
                        <a:t>Dépenses</a:t>
                      </a:r>
                      <a:endParaRPr lang="fr-FR" sz="1500" dirty="0"/>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38100"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b="1" dirty="0">
                          <a:solidFill>
                            <a:srgbClr val="C92360"/>
                          </a:solidFill>
                          <a:latin typeface="Arial" panose="020B0604020202020204" pitchFamily="34" charset="0"/>
                          <a:cs typeface="Arial" panose="020B0604020202020204" pitchFamily="34" charset="0"/>
                          <a:sym typeface="Myriad Pro"/>
                        </a:rPr>
                        <a:t>Montant</a:t>
                      </a:r>
                      <a:endParaRPr lang="fr-FR" sz="1500" dirty="0">
                        <a:solidFill>
                          <a:srgbClr val="C92360"/>
                        </a:solidFill>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38100"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solidFill>
                      <a:srgbClr val="F8F8F8"/>
                    </a:solidFill>
                  </a:tcPr>
                </a:tc>
                <a:extLst>
                  <a:ext uri="{0D108BD9-81ED-4DB2-BD59-A6C34878D82A}">
                    <a16:rowId xmlns:a16="http://schemas.microsoft.com/office/drawing/2014/main" val="916695351"/>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Logement et charges</a:t>
                      </a: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r">
                        <a:defRPr sz="1800"/>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903 €</a:t>
                      </a:r>
                      <a:endParaRPr lang="fr-FR" sz="1500" kern="1200" baseline="0" dirty="0">
                        <a:solidFill>
                          <a:srgbClr val="C92360"/>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912338720"/>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Transport</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r">
                        <a:defRPr sz="1800"/>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431 €</a:t>
                      </a:r>
                      <a:endParaRPr lang="fr-FR" sz="1500" kern="1200" baseline="0" dirty="0">
                        <a:solidFill>
                          <a:srgbClr val="C92360"/>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144492023"/>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Vêtements </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sz="1800"/>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178 €</a:t>
                      </a:r>
                      <a:endParaRPr lang="fr-FR" sz="1500" kern="1200" baseline="0" dirty="0">
                        <a:solidFill>
                          <a:srgbClr val="C92360"/>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4014682191"/>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Frais de santé </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r">
                        <a:defRPr sz="1800"/>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268 €</a:t>
                      </a: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589808005"/>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Assurances</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80 €</a:t>
                      </a:r>
                      <a:endParaRPr lang="fr-FR" sz="1500" kern="1200" baseline="0" dirty="0">
                        <a:solidFill>
                          <a:srgbClr val="C92360"/>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552215045"/>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Alimentation</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1 068 € </a:t>
                      </a:r>
                      <a:endParaRPr lang="fr-FR" sz="1500" kern="1200" baseline="0" dirty="0">
                        <a:solidFill>
                          <a:srgbClr val="C92360"/>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456089940"/>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Télécommunications</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kern="1200" baseline="0" dirty="0">
                          <a:solidFill>
                            <a:srgbClr val="C92360"/>
                          </a:solidFill>
                          <a:latin typeface="Arial" panose="020B0604020202020204" pitchFamily="34" charset="0"/>
                          <a:ea typeface="+mn-ea"/>
                          <a:cs typeface="Arial" panose="020B0604020202020204" pitchFamily="34" charset="0"/>
                          <a:sym typeface="Myriad Pro"/>
                        </a:rPr>
                        <a:t>94 €</a:t>
                      </a:r>
                      <a:endParaRPr lang="fr-FR" sz="1500" kern="1200" baseline="0" dirty="0">
                        <a:solidFill>
                          <a:srgbClr val="C92360"/>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2558195435"/>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Loisirs, cultures</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kern="1200" baseline="0" dirty="0">
                          <a:solidFill>
                            <a:srgbClr val="C92360"/>
                          </a:solidFill>
                          <a:latin typeface="Arial" panose="020B0604020202020204" pitchFamily="34" charset="0"/>
                          <a:ea typeface="+mn-ea"/>
                          <a:cs typeface="Arial" panose="020B0604020202020204" pitchFamily="34" charset="0"/>
                        </a:rPr>
                        <a:t>528 €</a:t>
                      </a: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28575"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3642324656"/>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rPr>
                        <a:t>Autres dépenses </a:t>
                      </a:r>
                    </a:p>
                  </a:txBody>
                  <a:tcPr marL="68580" marR="68580" marT="34290" marB="34290" anchor="ctr">
                    <a:lnL w="38100" cap="flat" cmpd="sng" algn="ctr">
                      <a:solidFill>
                        <a:srgbClr val="CB2361"/>
                      </a:solidFill>
                      <a:prstDash val="solid"/>
                      <a:round/>
                      <a:headEnd type="none" w="med" len="med"/>
                      <a:tailEnd type="none" w="med" len="med"/>
                    </a:lnL>
                    <a:lnR w="28575"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38100" cap="flat" cmpd="sng" algn="ctr">
                      <a:solidFill>
                        <a:srgbClr val="CB236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kern="1200" baseline="0" dirty="0">
                          <a:solidFill>
                            <a:srgbClr val="C92360"/>
                          </a:solidFill>
                          <a:latin typeface="Arial" panose="020B0604020202020204" pitchFamily="34" charset="0"/>
                          <a:ea typeface="+mn-ea"/>
                          <a:cs typeface="Arial" panose="020B0604020202020204" pitchFamily="34" charset="0"/>
                        </a:rPr>
                        <a:t>200 €</a:t>
                      </a:r>
                    </a:p>
                  </a:txBody>
                  <a:tcPr marL="68580" marR="68580" marT="34290" marB="34290" anchor="ctr">
                    <a:lnL w="28575" cap="flat" cmpd="sng" algn="ctr">
                      <a:solidFill>
                        <a:srgbClr val="CB2361"/>
                      </a:solidFill>
                      <a:prstDash val="solid"/>
                      <a:round/>
                      <a:headEnd type="none" w="med" len="med"/>
                      <a:tailEnd type="none" w="med" len="med"/>
                    </a:lnL>
                    <a:lnR w="38100" cap="flat" cmpd="sng" algn="ctr">
                      <a:solidFill>
                        <a:srgbClr val="CB2361"/>
                      </a:solidFill>
                      <a:prstDash val="solid"/>
                      <a:round/>
                      <a:headEnd type="none" w="med" len="med"/>
                      <a:tailEnd type="none" w="med" len="med"/>
                    </a:lnR>
                    <a:lnT w="28575" cap="flat" cmpd="sng" algn="ctr">
                      <a:solidFill>
                        <a:srgbClr val="CB2361"/>
                      </a:solidFill>
                      <a:prstDash val="solid"/>
                      <a:round/>
                      <a:headEnd type="none" w="med" len="med"/>
                      <a:tailEnd type="none" w="med" len="med"/>
                    </a:lnT>
                    <a:lnB w="38100" cap="flat" cmpd="sng" algn="ctr">
                      <a:solidFill>
                        <a:srgbClr val="CB2361"/>
                      </a:solidFill>
                      <a:prstDash val="solid"/>
                      <a:round/>
                      <a:headEnd type="none" w="med" len="med"/>
                      <a:tailEnd type="none" w="med" len="med"/>
                    </a:lnB>
                  </a:tcPr>
                </a:tc>
                <a:extLst>
                  <a:ext uri="{0D108BD9-81ED-4DB2-BD59-A6C34878D82A}">
                    <a16:rowId xmlns:a16="http://schemas.microsoft.com/office/drawing/2014/main" val="4161766719"/>
                  </a:ext>
                </a:extLst>
              </a:tr>
            </a:tbl>
          </a:graphicData>
        </a:graphic>
      </p:graphicFrame>
      <p:graphicFrame>
        <p:nvGraphicFramePr>
          <p:cNvPr id="45" name="Tableau 44"/>
          <p:cNvGraphicFramePr>
            <a:graphicFrameLocks noGrp="1"/>
          </p:cNvGraphicFramePr>
          <p:nvPr>
            <p:extLst>
              <p:ext uri="{D42A27DB-BD31-4B8C-83A1-F6EECF244321}">
                <p14:modId xmlns:p14="http://schemas.microsoft.com/office/powerpoint/2010/main" val="1949810523"/>
              </p:ext>
            </p:extLst>
          </p:nvPr>
        </p:nvGraphicFramePr>
        <p:xfrm>
          <a:off x="664416" y="2204864"/>
          <a:ext cx="4051600" cy="891540"/>
        </p:xfrm>
        <a:graphic>
          <a:graphicData uri="http://schemas.openxmlformats.org/drawingml/2006/table">
            <a:tbl>
              <a:tblPr/>
              <a:tblGrid>
                <a:gridCol w="2735945">
                  <a:extLst>
                    <a:ext uri="{9D8B030D-6E8A-4147-A177-3AD203B41FA5}">
                      <a16:colId xmlns:a16="http://schemas.microsoft.com/office/drawing/2014/main" val="3313908677"/>
                    </a:ext>
                  </a:extLst>
                </a:gridCol>
                <a:gridCol w="1315655">
                  <a:extLst>
                    <a:ext uri="{9D8B030D-6E8A-4147-A177-3AD203B41FA5}">
                      <a16:colId xmlns:a16="http://schemas.microsoft.com/office/drawing/2014/main" val="1724860329"/>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dirty="0">
                          <a:solidFill>
                            <a:srgbClr val="213B76"/>
                          </a:solidFill>
                          <a:latin typeface="Arial" panose="020B0604020202020204" pitchFamily="34" charset="0"/>
                          <a:cs typeface="Arial" panose="020B0604020202020204" pitchFamily="34" charset="0"/>
                          <a:sym typeface="Myriad Pro"/>
                        </a:rPr>
                        <a:t>Ressources</a:t>
                      </a:r>
                      <a:endParaRPr lang="fr-FR" sz="1500" dirty="0">
                        <a:solidFill>
                          <a:srgbClr val="213B76"/>
                        </a:solidFill>
                      </a:endParaRP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38100"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500" b="1" dirty="0">
                          <a:solidFill>
                            <a:srgbClr val="213B76"/>
                          </a:solidFill>
                          <a:latin typeface="Arial" panose="020B0604020202020204" pitchFamily="34" charset="0"/>
                          <a:cs typeface="Arial" panose="020B0604020202020204" pitchFamily="34" charset="0"/>
                          <a:sym typeface="Myriad Pro"/>
                        </a:rPr>
                        <a:t>Montant</a:t>
                      </a:r>
                      <a:endParaRPr lang="fr-FR" sz="1500" dirty="0">
                        <a:solidFill>
                          <a:srgbClr val="213B76"/>
                        </a:solidFill>
                      </a:endParaRP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38100"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extLst>
                  <a:ext uri="{0D108BD9-81ED-4DB2-BD59-A6C34878D82A}">
                    <a16:rowId xmlns:a16="http://schemas.microsoft.com/office/drawing/2014/main" val="916695351"/>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Salaires</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r">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3 949 €</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912338720"/>
                  </a:ext>
                </a:extLst>
              </a:tr>
              <a:tr h="251460">
                <a:tc>
                  <a:txBody>
                    <a:bodyPr/>
                    <a:lstStyle/>
                    <a:p>
                      <a:pPr algn="l">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Allocations familiales</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38100" cap="flat" cmpd="sng" algn="ctr">
                      <a:solidFill>
                        <a:srgbClr val="213B76"/>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r">
                        <a:defRPr sz="1800"/>
                      </a:pPr>
                      <a:r>
                        <a:rPr lang="fr-FR" sz="1500" kern="1200" baseline="0" dirty="0">
                          <a:solidFill>
                            <a:srgbClr val="213B76"/>
                          </a:solidFill>
                          <a:latin typeface="Arial" panose="020B0604020202020204" pitchFamily="34" charset="0"/>
                          <a:ea typeface="+mn-ea"/>
                          <a:cs typeface="Arial" panose="020B0604020202020204" pitchFamily="34" charset="0"/>
                          <a:sym typeface="Myriad Pro"/>
                        </a:rPr>
                        <a:t>141 €</a:t>
                      </a:r>
                      <a:endParaRPr lang="fr-FR" sz="1500" kern="1200" baseline="0" dirty="0">
                        <a:solidFill>
                          <a:srgbClr val="213B76"/>
                        </a:solidFill>
                        <a:latin typeface="Arial" panose="020B0604020202020204" pitchFamily="34" charset="0"/>
                        <a:ea typeface="+mn-ea"/>
                        <a:cs typeface="Arial" panose="020B0604020202020204" pitchFamily="34" charset="0"/>
                      </a:endParaRP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381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144492023"/>
                  </a:ext>
                </a:extLst>
              </a:tr>
            </a:tbl>
          </a:graphicData>
        </a:graphic>
      </p:graphicFrame>
      <p:sp>
        <p:nvSpPr>
          <p:cNvPr id="46" name="Rectangle à coins arrondis 45"/>
          <p:cNvSpPr/>
          <p:nvPr/>
        </p:nvSpPr>
        <p:spPr>
          <a:xfrm>
            <a:off x="5427284" y="2252097"/>
            <a:ext cx="3369733" cy="3369613"/>
          </a:xfrm>
          <a:prstGeom prst="roundRect">
            <a:avLst>
              <a:gd name="adj" fmla="val 0"/>
            </a:avLst>
          </a:prstGeom>
          <a:solidFill>
            <a:srgbClr val="F8F8F8"/>
          </a:solidFill>
          <a:ln w="28575">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7" name="Rectangle à coins arrondis 46"/>
          <p:cNvSpPr/>
          <p:nvPr/>
        </p:nvSpPr>
        <p:spPr>
          <a:xfrm>
            <a:off x="6388250" y="2387089"/>
            <a:ext cx="1447800" cy="533400"/>
          </a:xfrm>
          <a:prstGeom prst="roundRect">
            <a:avLst>
              <a:gd name="adj" fmla="val 0"/>
            </a:avLst>
          </a:prstGeom>
          <a:solidFill>
            <a:schemeClr val="bg1"/>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213B76"/>
                </a:solidFill>
                <a:latin typeface="Arial" panose="020B0604020202020204" pitchFamily="34" charset="0"/>
                <a:cs typeface="Arial" panose="020B0604020202020204" pitchFamily="34" charset="0"/>
              </a:rPr>
              <a:t>Ressources</a:t>
            </a:r>
          </a:p>
          <a:p>
            <a:pPr algn="ctr"/>
            <a:r>
              <a:rPr lang="fr-FR" sz="1500" b="1" dirty="0">
                <a:solidFill>
                  <a:srgbClr val="213B76"/>
                </a:solidFill>
                <a:latin typeface="Arial" panose="020B0604020202020204" pitchFamily="34" charset="0"/>
                <a:cs typeface="Arial" panose="020B0604020202020204" pitchFamily="34" charset="0"/>
              </a:rPr>
              <a:t>4 090 €</a:t>
            </a:r>
          </a:p>
        </p:txBody>
      </p:sp>
      <p:sp>
        <p:nvSpPr>
          <p:cNvPr id="48" name="Rectangle à coins arrondis 47"/>
          <p:cNvSpPr/>
          <p:nvPr/>
        </p:nvSpPr>
        <p:spPr>
          <a:xfrm>
            <a:off x="6388250" y="3575024"/>
            <a:ext cx="1447800" cy="533400"/>
          </a:xfrm>
          <a:prstGeom prst="roundRect">
            <a:avLst>
              <a:gd name="adj" fmla="val 0"/>
            </a:avLst>
          </a:prstGeom>
          <a:solidFill>
            <a:schemeClr val="bg1"/>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C92360"/>
                </a:solidFill>
                <a:latin typeface="Arial" panose="020B0604020202020204" pitchFamily="34" charset="0"/>
                <a:cs typeface="Arial" panose="020B0604020202020204" pitchFamily="34" charset="0"/>
              </a:rPr>
              <a:t>Dépenses</a:t>
            </a:r>
          </a:p>
          <a:p>
            <a:pPr algn="ctr"/>
            <a:r>
              <a:rPr lang="fr-FR" sz="1500" b="1" dirty="0">
                <a:solidFill>
                  <a:srgbClr val="C92360"/>
                </a:solidFill>
                <a:latin typeface="Arial" panose="020B0604020202020204" pitchFamily="34" charset="0"/>
                <a:cs typeface="Arial" panose="020B0604020202020204" pitchFamily="34" charset="0"/>
              </a:rPr>
              <a:t>3 750 € </a:t>
            </a:r>
          </a:p>
        </p:txBody>
      </p:sp>
      <p:sp>
        <p:nvSpPr>
          <p:cNvPr id="49" name="Rectangle à coins arrondis 48"/>
          <p:cNvSpPr/>
          <p:nvPr/>
        </p:nvSpPr>
        <p:spPr>
          <a:xfrm>
            <a:off x="6330462" y="4842121"/>
            <a:ext cx="1624819" cy="697055"/>
          </a:xfrm>
          <a:prstGeom prst="roundRect">
            <a:avLst>
              <a:gd name="adj" fmla="val 0"/>
            </a:avLst>
          </a:prstGeom>
          <a:solidFill>
            <a:schemeClr val="bg1"/>
          </a:solidFill>
          <a:ln w="38100">
            <a:solidFill>
              <a:srgbClr val="5AA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5AA11C"/>
                </a:solidFill>
                <a:latin typeface="Arial" panose="020B0604020202020204" pitchFamily="34" charset="0"/>
                <a:cs typeface="Arial" panose="020B0604020202020204" pitchFamily="34" charset="0"/>
              </a:rPr>
              <a:t>Solde</a:t>
            </a:r>
            <a:br>
              <a:rPr lang="fr-FR" sz="1500" b="1" dirty="0">
                <a:solidFill>
                  <a:srgbClr val="5AA11C"/>
                </a:solidFill>
                <a:latin typeface="Arial" panose="020B0604020202020204" pitchFamily="34" charset="0"/>
                <a:cs typeface="Arial" panose="020B0604020202020204" pitchFamily="34" charset="0"/>
              </a:rPr>
            </a:br>
            <a:r>
              <a:rPr lang="fr-FR" sz="1200" b="1" dirty="0">
                <a:solidFill>
                  <a:srgbClr val="5AA11C"/>
                </a:solidFill>
                <a:latin typeface="Arial" panose="020B0604020202020204" pitchFamily="34" charset="0"/>
                <a:cs typeface="Arial" panose="020B0604020202020204" pitchFamily="34" charset="0"/>
              </a:rPr>
              <a:t>(Argent disponible)</a:t>
            </a:r>
            <a:endParaRPr lang="fr-FR" sz="1500" b="1" dirty="0">
              <a:solidFill>
                <a:srgbClr val="5AA11C"/>
              </a:solidFill>
              <a:latin typeface="Arial" panose="020B0604020202020204" pitchFamily="34" charset="0"/>
              <a:cs typeface="Arial" panose="020B0604020202020204" pitchFamily="34" charset="0"/>
            </a:endParaRPr>
          </a:p>
          <a:p>
            <a:pPr algn="ctr"/>
            <a:r>
              <a:rPr lang="fr-FR" sz="1500" b="1" dirty="0">
                <a:solidFill>
                  <a:srgbClr val="5AA11C"/>
                </a:solidFill>
                <a:latin typeface="Arial" panose="020B0604020202020204" pitchFamily="34" charset="0"/>
                <a:cs typeface="Arial" panose="020B0604020202020204" pitchFamily="34" charset="0"/>
              </a:rPr>
              <a:t>340 €</a:t>
            </a:r>
          </a:p>
        </p:txBody>
      </p:sp>
      <p:sp>
        <p:nvSpPr>
          <p:cNvPr id="50" name="Moins 18"/>
          <p:cNvSpPr/>
          <p:nvPr/>
        </p:nvSpPr>
        <p:spPr>
          <a:xfrm>
            <a:off x="6987993" y="3207347"/>
            <a:ext cx="248315" cy="62847"/>
          </a:xfrm>
          <a:prstGeom prst="rect">
            <a:avLst/>
          </a:prstGeom>
          <a:solidFill>
            <a:srgbClr val="E06F17"/>
          </a:solidFill>
          <a:ln w="25400" cap="flat">
            <a:noFill/>
            <a:prstDash val="solid"/>
            <a:miter lim="400000"/>
          </a:ln>
          <a:effectLst/>
        </p:spPr>
        <p:txBody>
          <a:bodyPr wrap="square" lIns="34289" tIns="34289" rIns="34289" bIns="34289" numCol="1" anchor="ctr">
            <a:noAutofit/>
          </a:bodyPr>
          <a:lstStyle/>
          <a:p>
            <a:pPr algn="ctr">
              <a:defRPr>
                <a:solidFill>
                  <a:srgbClr val="FFFFFF"/>
                </a:solidFill>
                <a:latin typeface="+mn-lt"/>
                <a:ea typeface="+mn-ea"/>
                <a:cs typeface="+mn-cs"/>
                <a:sym typeface="Calibri"/>
              </a:defRPr>
            </a:pPr>
            <a:endParaRPr sz="1350" dirty="0">
              <a:latin typeface="Myriad Pro" panose="020B0503030403020204"/>
            </a:endParaRPr>
          </a:p>
        </p:txBody>
      </p:sp>
      <p:sp>
        <p:nvSpPr>
          <p:cNvPr id="51" name="Égal 3"/>
          <p:cNvSpPr/>
          <p:nvPr/>
        </p:nvSpPr>
        <p:spPr>
          <a:xfrm>
            <a:off x="6966482" y="4374740"/>
            <a:ext cx="291338" cy="18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E06F17"/>
          </a:solidFill>
          <a:ln w="25400" cap="flat">
            <a:noFill/>
            <a:prstDash val="solid"/>
            <a:round/>
          </a:ln>
          <a:effectLst/>
        </p:spPr>
        <p:txBody>
          <a:bodyPr wrap="square" lIns="34289" tIns="34289" rIns="34289" bIns="34289" numCol="1" anchor="ctr">
            <a:noAutofit/>
          </a:bodyPr>
          <a:lstStyle/>
          <a:p>
            <a:pPr>
              <a:defRPr>
                <a:latin typeface="Arial"/>
                <a:ea typeface="Arial"/>
                <a:cs typeface="Arial"/>
                <a:sym typeface="Arial"/>
              </a:defRPr>
            </a:pPr>
            <a:endParaRPr sz="1350" dirty="0">
              <a:latin typeface="Myriad Pro" panose="020B0503030403020204"/>
            </a:endParaRPr>
          </a:p>
        </p:txBody>
      </p:sp>
      <p:sp>
        <p:nvSpPr>
          <p:cNvPr id="52" name="Flèche droite 51"/>
          <p:cNvSpPr/>
          <p:nvPr/>
        </p:nvSpPr>
        <p:spPr>
          <a:xfrm>
            <a:off x="4956407" y="2577821"/>
            <a:ext cx="1139744" cy="149064"/>
          </a:xfrm>
          <a:prstGeom prst="rightArrow">
            <a:avLst/>
          </a:prstGeom>
          <a:solidFill>
            <a:srgbClr val="21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3" name="Flèche droite 52"/>
          <p:cNvSpPr/>
          <p:nvPr/>
        </p:nvSpPr>
        <p:spPr>
          <a:xfrm>
            <a:off x="4956407" y="3750734"/>
            <a:ext cx="1139744" cy="149064"/>
          </a:xfrm>
          <a:prstGeom prst="rightArrow">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1" name="Espace réservé du texte 4"/>
          <p:cNvSpPr txBox="1"/>
          <p:nvPr/>
        </p:nvSpPr>
        <p:spPr>
          <a:xfrm>
            <a:off x="144427" y="561581"/>
            <a:ext cx="8077256" cy="74635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spcBef>
                <a:spcPts val="500"/>
              </a:spcBef>
              <a:defRPr sz="2300" b="1">
                <a:solidFill>
                  <a:srgbClr val="002060"/>
                </a:solidFill>
                <a:latin typeface="Arial"/>
                <a:ea typeface="Arial"/>
                <a:cs typeface="Arial"/>
                <a:sym typeface="Arial"/>
              </a:defRPr>
            </a:lvl1pPr>
          </a:lstStyle>
          <a:p>
            <a:pPr algn="ctr"/>
            <a:r>
              <a:rPr lang="fr-FR" sz="2200" dirty="0">
                <a:solidFill>
                  <a:srgbClr val="E06F17"/>
                </a:solidFill>
                <a:latin typeface="Arial" panose="020B0604020202020204" pitchFamily="34" charset="0"/>
                <a:cs typeface="Arial" panose="020B0604020202020204" pitchFamily="34" charset="0"/>
              </a:rPr>
              <a:t>Corrigé : Calculer </a:t>
            </a:r>
            <a:r>
              <a:rPr sz="2200" dirty="0">
                <a:solidFill>
                  <a:srgbClr val="E06F17"/>
                </a:solidFill>
                <a:latin typeface="Arial" panose="020B0604020202020204" pitchFamily="34" charset="0"/>
                <a:cs typeface="Arial" panose="020B0604020202020204" pitchFamily="34" charset="0"/>
              </a:rPr>
              <a:t>l</a:t>
            </a:r>
            <a:r>
              <a:rPr lang="fr-FR" sz="2200" dirty="0">
                <a:solidFill>
                  <a:srgbClr val="E06F17"/>
                </a:solidFill>
                <a:latin typeface="Arial" panose="020B0604020202020204" pitchFamily="34" charset="0"/>
                <a:cs typeface="Arial" panose="020B0604020202020204" pitchFamily="34" charset="0"/>
              </a:rPr>
              <a:t>'argent</a:t>
            </a:r>
            <a:r>
              <a:rPr sz="2200" dirty="0">
                <a:solidFill>
                  <a:srgbClr val="E06F17"/>
                </a:solidFill>
                <a:latin typeface="Arial" panose="020B0604020202020204" pitchFamily="34" charset="0"/>
                <a:cs typeface="Arial" panose="020B0604020202020204" pitchFamily="34" charset="0"/>
              </a:rPr>
              <a:t> disponible</a:t>
            </a:r>
            <a:r>
              <a:rPr lang="fr-FR" sz="2200" dirty="0">
                <a:solidFill>
                  <a:srgbClr val="E06F17"/>
                </a:solidFill>
                <a:latin typeface="Arial" panose="020B0604020202020204" pitchFamily="34" charset="0"/>
                <a:cs typeface="Arial" panose="020B0604020202020204" pitchFamily="34" charset="0"/>
              </a:rPr>
              <a:t> une fois toutes les dépenses réglées.</a:t>
            </a:r>
            <a:endParaRPr sz="2200" dirty="0">
              <a:solidFill>
                <a:srgbClr val="C92360"/>
              </a:solidFill>
              <a:latin typeface="Arial" panose="020B0604020202020204" pitchFamily="34" charset="0"/>
              <a:cs typeface="Arial" panose="020B0604020202020204" pitchFamily="34" charset="0"/>
            </a:endParaRPr>
          </a:p>
        </p:txBody>
      </p:sp>
      <p:sp>
        <p:nvSpPr>
          <p:cNvPr id="22" name="Rectangle à coins arrondis 21"/>
          <p:cNvSpPr/>
          <p:nvPr/>
        </p:nvSpPr>
        <p:spPr>
          <a:xfrm>
            <a:off x="144427" y="557737"/>
            <a:ext cx="8126016" cy="792627"/>
          </a:xfrm>
          <a:prstGeom prst="roundRect">
            <a:avLst>
              <a:gd name="adj" fmla="val 0"/>
            </a:avLst>
          </a:prstGeom>
          <a:noFill/>
          <a:ln w="38100" cap="sq">
            <a:solidFill>
              <a:srgbClr val="E06F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8" name="Espace réservé du pied de page 4"/>
          <p:cNvSpPr>
            <a:spLocks noGrp="1"/>
          </p:cNvSpPr>
          <p:nvPr>
            <p:ph type="ftr" sz="quarter" idx="3"/>
          </p:nvPr>
        </p:nvSpPr>
        <p:spPr>
          <a:xfrm>
            <a:off x="6330462" y="6476897"/>
            <a:ext cx="2062424" cy="214379"/>
          </a:xfrm>
          <a:prstGeom prst="rect">
            <a:avLst/>
          </a:prstGeom>
          <a:ln>
            <a:solidFill>
              <a:srgbClr val="726F6D"/>
            </a:solidFill>
            <a:prstDash val="sysDot"/>
          </a:ln>
        </p:spPr>
        <p:txBody>
          <a:bodyPr vert="horz" lIns="68580" tIns="34290" rIns="68580" bIns="34290" rtlCol="0" anchor="ctr"/>
          <a:lstStyle>
            <a:lvl1pPr algn="ctr">
              <a:defRPr sz="900">
                <a:solidFill>
                  <a:srgbClr val="213B76"/>
                </a:solidFill>
              </a:defRPr>
            </a:lvl1pPr>
          </a:lstStyle>
          <a:p>
            <a:r>
              <a:rPr lang="fr-FR" dirty="0"/>
              <a:t>Passeport EDUCFI – collège</a:t>
            </a:r>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908" y="87718"/>
            <a:ext cx="555372" cy="728088"/>
          </a:xfrm>
          <a:prstGeom prst="rect">
            <a:avLst/>
          </a:prstGeom>
        </p:spPr>
      </p:pic>
    </p:spTree>
    <p:extLst>
      <p:ext uri="{BB962C8B-B14F-4D97-AF65-F5344CB8AC3E}">
        <p14:creationId xmlns:p14="http://schemas.microsoft.com/office/powerpoint/2010/main" val="25167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uiExpand="1" build="p" animBg="1"/>
      <p:bldP spid="48" grpId="0" uiExpand="1" build="p" animBg="1"/>
      <p:bldP spid="49" grpId="0" uiExpand="1" build="p" animBg="1"/>
      <p:bldP spid="50" grpId="0" animBg="1"/>
      <p:bldP spid="51" grpId="0" animBg="1"/>
      <p:bldP spid="52"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
          <p:cNvSpPr>
            <a:spLocks noGrp="1"/>
          </p:cNvSpPr>
          <p:nvPr>
            <p:ph type="sldNum" sz="quarter" idx="11"/>
          </p:nvPr>
        </p:nvSpPr>
        <p:spPr>
          <a:xfrm>
            <a:off x="8571049" y="6392365"/>
            <a:ext cx="249423" cy="276995"/>
          </a:xfrm>
        </p:spPr>
        <p:txBody>
          <a:bodyPr/>
          <a:lstStyle/>
          <a:p>
            <a:fld id="{27A4C574-4D1E-4B89-9988-D081408D575C}" type="slidenum">
              <a:rPr lang="fr-FR" smtClean="0"/>
              <a:pPr/>
              <a:t>26</a:t>
            </a:fld>
            <a:endParaRPr lang="fr-FR" dirty="0"/>
          </a:p>
        </p:txBody>
      </p:sp>
      <p:sp>
        <p:nvSpPr>
          <p:cNvPr id="30" name="Rectangle à coins arrondis 29"/>
          <p:cNvSpPr/>
          <p:nvPr/>
        </p:nvSpPr>
        <p:spPr>
          <a:xfrm>
            <a:off x="683568" y="1673054"/>
            <a:ext cx="8113449" cy="1755946"/>
          </a:xfrm>
          <a:prstGeom prst="roundRect">
            <a:avLst>
              <a:gd name="adj" fmla="val 0"/>
            </a:avLst>
          </a:prstGeom>
          <a:noFill/>
          <a:ln w="28575">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latin typeface="Arial" panose="020B0604020202020204" pitchFamily="34" charset="0"/>
              <a:cs typeface="Arial" panose="020B0604020202020204" pitchFamily="34" charset="0"/>
            </a:endParaRPr>
          </a:p>
        </p:txBody>
      </p:sp>
      <p:sp>
        <p:nvSpPr>
          <p:cNvPr id="31" name="Rectangle à coins arrondis 30"/>
          <p:cNvSpPr/>
          <p:nvPr/>
        </p:nvSpPr>
        <p:spPr>
          <a:xfrm>
            <a:off x="3323734" y="2153751"/>
            <a:ext cx="1234493" cy="1101500"/>
          </a:xfrm>
          <a:prstGeom prst="roundRect">
            <a:avLst>
              <a:gd name="adj" fmla="val 0"/>
            </a:avLst>
          </a:prstGeom>
          <a:solidFill>
            <a:srgbClr val="F8F8F8"/>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2" name="Moins 18"/>
          <p:cNvSpPr/>
          <p:nvPr/>
        </p:nvSpPr>
        <p:spPr>
          <a:xfrm>
            <a:off x="4622011" y="2680006"/>
            <a:ext cx="297000" cy="63178"/>
          </a:xfrm>
          <a:prstGeom prst="rect">
            <a:avLst/>
          </a:prstGeom>
          <a:solidFill>
            <a:srgbClr val="E06F17"/>
          </a:solidFill>
          <a:ln w="25400" cap="flat">
            <a:noFill/>
            <a:prstDash val="solid"/>
            <a:miter lim="400000"/>
          </a:ln>
          <a:effectLst/>
        </p:spPr>
        <p:txBody>
          <a:bodyPr wrap="square" lIns="34289" tIns="34289" rIns="34289" bIns="34289" numCol="1" anchor="ctr">
            <a:noAutofit/>
          </a:bodyPr>
          <a:lstStyle/>
          <a:p>
            <a:pPr algn="ctr">
              <a:defRPr>
                <a:solidFill>
                  <a:srgbClr val="FFFFFF"/>
                </a:solidFill>
                <a:latin typeface="+mn-lt"/>
                <a:ea typeface="+mn-ea"/>
                <a:cs typeface="+mn-cs"/>
                <a:sym typeface="Calibri"/>
              </a:defRPr>
            </a:pPr>
            <a:endParaRPr sz="900" dirty="0">
              <a:latin typeface="Arial" panose="020B0604020202020204" pitchFamily="34" charset="0"/>
              <a:cs typeface="Arial" panose="020B0604020202020204" pitchFamily="34" charset="0"/>
            </a:endParaRPr>
          </a:p>
        </p:txBody>
      </p:sp>
      <p:sp>
        <p:nvSpPr>
          <p:cNvPr id="33" name="Rectangle à coins arrondis 32"/>
          <p:cNvSpPr/>
          <p:nvPr/>
        </p:nvSpPr>
        <p:spPr>
          <a:xfrm>
            <a:off x="4965290" y="2126823"/>
            <a:ext cx="1206274" cy="1128428"/>
          </a:xfrm>
          <a:prstGeom prst="roundRect">
            <a:avLst>
              <a:gd name="adj" fmla="val 0"/>
            </a:avLst>
          </a:prstGeom>
          <a:solidFill>
            <a:srgbClr val="F8F8F8"/>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4" name="Égal 3"/>
          <p:cNvSpPr/>
          <p:nvPr/>
        </p:nvSpPr>
        <p:spPr>
          <a:xfrm>
            <a:off x="6230745" y="2630594"/>
            <a:ext cx="297000" cy="162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E06F17"/>
          </a:solidFill>
          <a:ln w="25400" cap="flat">
            <a:noFill/>
            <a:prstDash val="solid"/>
            <a:round/>
          </a:ln>
          <a:effectLst/>
        </p:spPr>
        <p:txBody>
          <a:bodyPr wrap="square" lIns="34289" tIns="34289" rIns="34289" bIns="34289" numCol="1" anchor="ctr">
            <a:noAutofit/>
          </a:bodyPr>
          <a:lstStyle/>
          <a:p>
            <a:pPr>
              <a:defRPr>
                <a:latin typeface="Arial"/>
                <a:ea typeface="Arial"/>
                <a:cs typeface="Arial"/>
                <a:sym typeface="Arial"/>
              </a:defRPr>
            </a:pPr>
            <a:endParaRPr sz="900" dirty="0">
              <a:latin typeface="Arial" panose="020B0604020202020204" pitchFamily="34" charset="0"/>
              <a:cs typeface="Arial" panose="020B0604020202020204" pitchFamily="34" charset="0"/>
            </a:endParaRPr>
          </a:p>
        </p:txBody>
      </p:sp>
      <p:sp>
        <p:nvSpPr>
          <p:cNvPr id="36" name="Espace réservé du contenu 7"/>
          <p:cNvSpPr>
            <a:spLocks noGrp="1"/>
          </p:cNvSpPr>
          <p:nvPr>
            <p:ph idx="4294967295"/>
          </p:nvPr>
        </p:nvSpPr>
        <p:spPr>
          <a:xfrm>
            <a:off x="3459607" y="2126822"/>
            <a:ext cx="945000" cy="1169547"/>
          </a:xfrm>
          <a:prstGeom prst="rect">
            <a:avLst/>
          </a:prstGeom>
        </p:spPr>
        <p:txBody>
          <a:bodyPr wrap="square" anchor="ctr">
            <a:spAutoFit/>
          </a:bodyPr>
          <a:lstStyle/>
          <a:p>
            <a:pPr marL="0" indent="0" algn="ctr">
              <a:spcBef>
                <a:spcPts val="0"/>
              </a:spcBef>
              <a:buNone/>
            </a:pPr>
            <a:r>
              <a:rPr lang="fr-FR" sz="1400" b="1" dirty="0"/>
              <a:t>Ressources</a:t>
            </a:r>
          </a:p>
          <a:p>
            <a:pPr marL="0" indent="0" algn="ctr">
              <a:spcBef>
                <a:spcPts val="0"/>
              </a:spcBef>
              <a:buNone/>
            </a:pPr>
            <a:r>
              <a:rPr lang="fr-FR" sz="1400" b="1" dirty="0"/>
              <a:t>(crédit) </a:t>
            </a:r>
          </a:p>
          <a:p>
            <a:pPr marL="0" indent="0" algn="ctr">
              <a:spcBef>
                <a:spcPts val="0"/>
              </a:spcBef>
              <a:buNone/>
            </a:pPr>
            <a:r>
              <a:rPr lang="fr-FR" sz="1400" b="1" dirty="0"/>
              <a:t>= </a:t>
            </a:r>
          </a:p>
          <a:p>
            <a:pPr marL="0" indent="0" algn="ctr">
              <a:spcBef>
                <a:spcPts val="0"/>
              </a:spcBef>
              <a:buNone/>
            </a:pPr>
            <a:r>
              <a:rPr lang="fr-FR" sz="1400" b="1" dirty="0"/>
              <a:t>argent qui rentre</a:t>
            </a:r>
          </a:p>
        </p:txBody>
      </p:sp>
      <p:sp>
        <p:nvSpPr>
          <p:cNvPr id="37" name="Espace réservé du contenu 7"/>
          <p:cNvSpPr>
            <a:spLocks noGrp="1"/>
          </p:cNvSpPr>
          <p:nvPr>
            <p:ph idx="4294967295"/>
          </p:nvPr>
        </p:nvSpPr>
        <p:spPr>
          <a:xfrm>
            <a:off x="5076056" y="2126821"/>
            <a:ext cx="945000" cy="1169547"/>
          </a:xfrm>
          <a:prstGeom prst="rect">
            <a:avLst/>
          </a:prstGeom>
        </p:spPr>
        <p:txBody>
          <a:bodyPr wrap="square" anchor="ctr">
            <a:spAutoFit/>
          </a:bodyPr>
          <a:lstStyle/>
          <a:p>
            <a:pPr marL="0" indent="0" algn="ctr" hangingPunct="0">
              <a:spcBef>
                <a:spcPts val="0"/>
              </a:spcBef>
              <a:buNone/>
              <a:defRPr/>
            </a:pPr>
            <a:r>
              <a:rPr lang="fr-FR" sz="1400" b="1" dirty="0">
                <a:solidFill>
                  <a:srgbClr val="C92360"/>
                </a:solidFill>
                <a:cs typeface="Calibri"/>
                <a:sym typeface="Helvetica"/>
              </a:rPr>
              <a:t>Dépenses</a:t>
            </a:r>
          </a:p>
          <a:p>
            <a:pPr marL="0" indent="0" algn="ctr" hangingPunct="0">
              <a:spcBef>
                <a:spcPts val="0"/>
              </a:spcBef>
              <a:buNone/>
              <a:defRPr/>
            </a:pPr>
            <a:r>
              <a:rPr lang="fr-FR" sz="1400" b="1" dirty="0">
                <a:solidFill>
                  <a:srgbClr val="C92360"/>
                </a:solidFill>
                <a:cs typeface="Helvetica"/>
                <a:sym typeface="Helvetica"/>
              </a:rPr>
              <a:t>(débit) </a:t>
            </a:r>
          </a:p>
          <a:p>
            <a:pPr marL="0" indent="0" algn="ctr" hangingPunct="0">
              <a:spcBef>
                <a:spcPts val="0"/>
              </a:spcBef>
              <a:buNone/>
              <a:defRPr/>
            </a:pPr>
            <a:r>
              <a:rPr lang="fr-FR" sz="1400" b="1" dirty="0">
                <a:solidFill>
                  <a:srgbClr val="C92360"/>
                </a:solidFill>
                <a:cs typeface="Helvetica"/>
                <a:sym typeface="Helvetica"/>
              </a:rPr>
              <a:t>= </a:t>
            </a:r>
          </a:p>
          <a:p>
            <a:pPr marL="0" indent="0" algn="ctr" hangingPunct="0">
              <a:spcBef>
                <a:spcPts val="0"/>
              </a:spcBef>
              <a:buNone/>
              <a:defRPr/>
            </a:pPr>
            <a:r>
              <a:rPr lang="fr-FR" sz="1400" b="1" dirty="0">
                <a:solidFill>
                  <a:srgbClr val="C92360"/>
                </a:solidFill>
                <a:cs typeface="Helvetica"/>
                <a:sym typeface="Helvetica"/>
              </a:rPr>
              <a:t>argent qui </a:t>
            </a:r>
          </a:p>
          <a:p>
            <a:pPr marL="0" indent="0" algn="ctr" hangingPunct="0">
              <a:spcBef>
                <a:spcPts val="0"/>
              </a:spcBef>
              <a:buNone/>
              <a:defRPr/>
            </a:pPr>
            <a:r>
              <a:rPr lang="fr-FR" sz="1400" b="1" dirty="0">
                <a:solidFill>
                  <a:srgbClr val="C92360"/>
                </a:solidFill>
                <a:cs typeface="Helvetica"/>
                <a:sym typeface="Helvetica"/>
              </a:rPr>
              <a:t>sort</a:t>
            </a:r>
          </a:p>
        </p:txBody>
      </p:sp>
      <p:grpSp>
        <p:nvGrpSpPr>
          <p:cNvPr id="7" name="Groupe 6">
            <a:extLst>
              <a:ext uri="{FF2B5EF4-FFF2-40B4-BE49-F238E27FC236}">
                <a16:creationId xmlns:a16="http://schemas.microsoft.com/office/drawing/2014/main" id="{A1FFAADA-6243-4CE4-1B9F-909BCAB809EC}"/>
              </a:ext>
            </a:extLst>
          </p:cNvPr>
          <p:cNvGrpSpPr/>
          <p:nvPr/>
        </p:nvGrpSpPr>
        <p:grpSpPr>
          <a:xfrm>
            <a:off x="3732516" y="628776"/>
            <a:ext cx="1930762" cy="524466"/>
            <a:chOff x="3732516" y="628776"/>
            <a:chExt cx="1930762" cy="524466"/>
          </a:xfrm>
        </p:grpSpPr>
        <p:sp>
          <p:nvSpPr>
            <p:cNvPr id="39" name="Rectangle à coins arrondis 38"/>
            <p:cNvSpPr/>
            <p:nvPr/>
          </p:nvSpPr>
          <p:spPr>
            <a:xfrm>
              <a:off x="3732516" y="667316"/>
              <a:ext cx="1930762" cy="485926"/>
            </a:xfrm>
            <a:prstGeom prst="roundRect">
              <a:avLst>
                <a:gd name="adj" fmla="val 0"/>
              </a:avLst>
            </a:prstGeom>
            <a:noFill/>
            <a:ln w="38100" cap="sq">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FF0000"/>
                </a:solidFill>
              </a:endParaRPr>
            </a:p>
          </p:txBody>
        </p:sp>
        <p:sp>
          <p:nvSpPr>
            <p:cNvPr id="40" name="ZoneTexte 39"/>
            <p:cNvSpPr txBox="1"/>
            <p:nvPr/>
          </p:nvSpPr>
          <p:spPr>
            <a:xfrm>
              <a:off x="3866580" y="628776"/>
              <a:ext cx="1662635" cy="523220"/>
            </a:xfrm>
            <a:prstGeom prst="rect">
              <a:avLst/>
            </a:prstGeom>
            <a:noFill/>
            <a:ln>
              <a:noFill/>
            </a:ln>
          </p:spPr>
          <p:txBody>
            <a:bodyPr wrap="none" rtlCol="0">
              <a:spAutoFit/>
            </a:bodyPr>
            <a:lstStyle/>
            <a:p>
              <a:r>
                <a:rPr lang="fr-FR" sz="2800" b="1" dirty="0">
                  <a:solidFill>
                    <a:srgbClr val="FF0000"/>
                  </a:solidFill>
                  <a:latin typeface="Arial" panose="020B0604020202020204" pitchFamily="34" charset="0"/>
                  <a:cs typeface="Arial" panose="020B0604020202020204" pitchFamily="34" charset="0"/>
                </a:rPr>
                <a:t>À retenir</a:t>
              </a:r>
            </a:p>
          </p:txBody>
        </p:sp>
      </p:grpSp>
      <p:sp>
        <p:nvSpPr>
          <p:cNvPr id="41" name="Rectangle à coins arrondis 40"/>
          <p:cNvSpPr/>
          <p:nvPr/>
        </p:nvSpPr>
        <p:spPr>
          <a:xfrm>
            <a:off x="6681365" y="2109063"/>
            <a:ext cx="1404827" cy="535006"/>
          </a:xfrm>
          <a:prstGeom prst="roundRect">
            <a:avLst>
              <a:gd name="adj" fmla="val 0"/>
            </a:avLst>
          </a:prstGeom>
          <a:solidFill>
            <a:srgbClr val="F8F8F8"/>
          </a:solidFill>
          <a:ln w="38100">
            <a:solidFill>
              <a:srgbClr val="5AA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4" name="Espace réservé du contenu 7"/>
          <p:cNvSpPr>
            <a:spLocks noGrp="1"/>
          </p:cNvSpPr>
          <p:nvPr>
            <p:ph idx="4294967295"/>
          </p:nvPr>
        </p:nvSpPr>
        <p:spPr>
          <a:xfrm>
            <a:off x="6681365" y="2109762"/>
            <a:ext cx="1404000" cy="523216"/>
          </a:xfrm>
          <a:prstGeom prst="rect">
            <a:avLst/>
          </a:prstGeom>
        </p:spPr>
        <p:txBody>
          <a:bodyPr wrap="square" anchor="ctr">
            <a:spAutoFit/>
          </a:bodyPr>
          <a:lstStyle/>
          <a:p>
            <a:pPr marL="0" indent="0" algn="ctr">
              <a:spcBef>
                <a:spcPts val="0"/>
              </a:spcBef>
              <a:buNone/>
              <a:defRPr sz="2200" b="1">
                <a:solidFill>
                  <a:srgbClr val="FFFFFF"/>
                </a:solidFill>
                <a:latin typeface="Arial"/>
                <a:ea typeface="Arial"/>
                <a:cs typeface="Arial"/>
                <a:sym typeface="Arial"/>
              </a:defRPr>
            </a:pPr>
            <a:r>
              <a:rPr lang="fr-FR" sz="1400" noProof="1">
                <a:solidFill>
                  <a:srgbClr val="5AA11C"/>
                </a:solidFill>
              </a:rPr>
              <a:t>Solde</a:t>
            </a:r>
            <a:r>
              <a:rPr lang="fr-FR" sz="1400" dirty="0">
                <a:solidFill>
                  <a:srgbClr val="5AA11C"/>
                </a:solidFill>
              </a:rPr>
              <a:t> positif (</a:t>
            </a:r>
            <a:r>
              <a:rPr lang="fr-FR" sz="1400" noProof="1">
                <a:solidFill>
                  <a:srgbClr val="5AA11C"/>
                </a:solidFill>
              </a:rPr>
              <a:t>créditeur)</a:t>
            </a:r>
          </a:p>
        </p:txBody>
      </p:sp>
      <p:sp>
        <p:nvSpPr>
          <p:cNvPr id="55" name="Rectangle à coins arrondis 54"/>
          <p:cNvSpPr/>
          <p:nvPr/>
        </p:nvSpPr>
        <p:spPr>
          <a:xfrm>
            <a:off x="6683085" y="2727646"/>
            <a:ext cx="1414169" cy="535006"/>
          </a:xfrm>
          <a:prstGeom prst="roundRect">
            <a:avLst>
              <a:gd name="adj" fmla="val 0"/>
            </a:avLst>
          </a:prstGeom>
          <a:solidFill>
            <a:srgbClr val="F8F8F8"/>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a:t>
            </a:r>
          </a:p>
        </p:txBody>
      </p:sp>
      <p:sp>
        <p:nvSpPr>
          <p:cNvPr id="56" name="Espace réservé du contenu 7"/>
          <p:cNvSpPr>
            <a:spLocks noGrp="1"/>
          </p:cNvSpPr>
          <p:nvPr>
            <p:ph idx="4294967295"/>
          </p:nvPr>
        </p:nvSpPr>
        <p:spPr>
          <a:xfrm>
            <a:off x="6683084" y="2732035"/>
            <a:ext cx="1404000" cy="523216"/>
          </a:xfrm>
          <a:prstGeom prst="rect">
            <a:avLst/>
          </a:prstGeom>
        </p:spPr>
        <p:txBody>
          <a:bodyPr wrap="square" anchor="ctr">
            <a:spAutoFit/>
          </a:bodyPr>
          <a:lstStyle/>
          <a:p>
            <a:pPr marL="0" indent="0" algn="ctr">
              <a:buNone/>
              <a:defRPr sz="2200" b="1">
                <a:solidFill>
                  <a:srgbClr val="FFFFFF"/>
                </a:solidFill>
                <a:latin typeface="Arial"/>
                <a:ea typeface="Arial"/>
                <a:cs typeface="Arial"/>
                <a:sym typeface="Arial"/>
              </a:defRPr>
            </a:pPr>
            <a:r>
              <a:rPr lang="fr-FR" sz="1400" noProof="1">
                <a:solidFill>
                  <a:srgbClr val="C00000"/>
                </a:solidFill>
              </a:rPr>
              <a:t>Solde</a:t>
            </a:r>
            <a:r>
              <a:rPr lang="fr-FR" sz="1400" dirty="0">
                <a:solidFill>
                  <a:srgbClr val="C00000"/>
                </a:solidFill>
              </a:rPr>
              <a:t> négatif (</a:t>
            </a:r>
            <a:r>
              <a:rPr lang="fr-FR" sz="1400" noProof="1">
                <a:solidFill>
                  <a:srgbClr val="C00000"/>
                </a:solidFill>
              </a:rPr>
              <a:t>débiteur)</a:t>
            </a:r>
          </a:p>
        </p:txBody>
      </p:sp>
      <p:sp>
        <p:nvSpPr>
          <p:cNvPr id="4" name="Rectangle 3"/>
          <p:cNvSpPr/>
          <p:nvPr/>
        </p:nvSpPr>
        <p:spPr>
          <a:xfrm>
            <a:off x="1006904" y="2163623"/>
            <a:ext cx="1993494" cy="369332"/>
          </a:xfrm>
          <a:prstGeom prst="rect">
            <a:avLst/>
          </a:prstGeom>
        </p:spPr>
        <p:txBody>
          <a:bodyPr wrap="none">
            <a:spAutoFit/>
          </a:bodyPr>
          <a:lstStyle/>
          <a:p>
            <a:pPr marL="13097">
              <a:tabLst>
                <a:tab pos="1479947" algn="l"/>
              </a:tabLst>
              <a:defRPr b="1"/>
            </a:pPr>
            <a:r>
              <a:rPr lang="fr-FR" b="1" u="sng" dirty="0">
                <a:solidFill>
                  <a:srgbClr val="C81E60"/>
                </a:solidFill>
                <a:latin typeface="Arial" panose="020B0604020202020204" pitchFamily="34" charset="0"/>
              </a:rPr>
              <a:t>Du vocabulaire </a:t>
            </a:r>
            <a:r>
              <a:rPr lang="fr-FR" b="1" dirty="0">
                <a:solidFill>
                  <a:srgbClr val="C81E60"/>
                </a:solidFill>
                <a:latin typeface="Arial" panose="020B0604020202020204" pitchFamily="34" charset="0"/>
              </a:rPr>
              <a:t>:</a:t>
            </a:r>
          </a:p>
        </p:txBody>
      </p:sp>
      <p:sp>
        <p:nvSpPr>
          <p:cNvPr id="57" name="Rectangle à coins arrondis 56"/>
          <p:cNvSpPr/>
          <p:nvPr/>
        </p:nvSpPr>
        <p:spPr>
          <a:xfrm>
            <a:off x="1196476" y="4228310"/>
            <a:ext cx="4488182" cy="2254328"/>
          </a:xfrm>
          <a:prstGeom prst="roundRect">
            <a:avLst>
              <a:gd name="adj" fmla="val 0"/>
            </a:avLst>
          </a:prstGeom>
          <a:noFill/>
          <a:ln w="28575">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noFill/>
              <a:latin typeface="Arial" panose="020B0604020202020204" pitchFamily="34" charset="0"/>
              <a:cs typeface="Arial" panose="020B0604020202020204" pitchFamily="34" charset="0"/>
            </a:endParaRPr>
          </a:p>
        </p:txBody>
      </p:sp>
      <p:sp>
        <p:nvSpPr>
          <p:cNvPr id="60" name="Rectangle à coins arrondis 59"/>
          <p:cNvSpPr/>
          <p:nvPr/>
        </p:nvSpPr>
        <p:spPr>
          <a:xfrm>
            <a:off x="6021056" y="4350960"/>
            <a:ext cx="2809071" cy="1755946"/>
          </a:xfrm>
          <a:prstGeom prst="roundRect">
            <a:avLst>
              <a:gd name="adj" fmla="val 0"/>
            </a:avLst>
          </a:prstGeom>
          <a:noFill/>
          <a:ln w="28575">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latin typeface="Arial" panose="020B0604020202020204" pitchFamily="34" charset="0"/>
              <a:cs typeface="Arial" panose="020B0604020202020204" pitchFamily="34" charset="0"/>
            </a:endParaRPr>
          </a:p>
        </p:txBody>
      </p:sp>
      <p:sp>
        <p:nvSpPr>
          <p:cNvPr id="35" name="Espace réservé du contenu 2"/>
          <p:cNvSpPr>
            <a:spLocks noGrp="1"/>
          </p:cNvSpPr>
          <p:nvPr>
            <p:ph idx="1" hasCustomPrompt="1"/>
          </p:nvPr>
        </p:nvSpPr>
        <p:spPr>
          <a:xfrm>
            <a:off x="1347536" y="4386269"/>
            <a:ext cx="4318038" cy="1928729"/>
          </a:xfrm>
          <a:prstGeom prst="rect">
            <a:avLst/>
          </a:prstGeom>
        </p:spPr>
        <p:txBody>
          <a:bodyPr wrap="square">
            <a:spAutoFit/>
          </a:bodyPr>
          <a:lstStyle>
            <a:lvl1pPr marL="457200" indent="-457200">
              <a:buFontTx/>
              <a:buBlip>
                <a:blip r:embed="rId3"/>
              </a:buBlip>
              <a:defRPr>
                <a:solidFill>
                  <a:srgbClr val="C92360"/>
                </a:solidFill>
              </a:defRPr>
            </a:lvl1pPr>
            <a:lvl2pPr marL="800100" indent="-342900" algn="l">
              <a:buFontTx/>
              <a:buBlip>
                <a:blip r:embed="rId4"/>
              </a:buBlip>
              <a:defRPr>
                <a:solidFill>
                  <a:srgbClr val="002060"/>
                </a:solidFill>
              </a:defRPr>
            </a:lvl2pPr>
            <a:lvl3pPr marL="1257300" indent="-342900" algn="l">
              <a:buFontTx/>
              <a:buBlip>
                <a:blip r:embed="rId5"/>
              </a:buBlip>
              <a:defRPr>
                <a:solidFill>
                  <a:srgbClr val="E06F17"/>
                </a:solidFill>
              </a:defRPr>
            </a:lvl3pPr>
            <a:lvl4pPr marL="1600200" indent="-228600" algn="l">
              <a:buFontTx/>
              <a:buBlip>
                <a:blip r:embed="rId6"/>
              </a:buBlip>
              <a:defRPr>
                <a:solidFill>
                  <a:srgbClr val="726F6D"/>
                </a:solidFill>
              </a:defRPr>
            </a:lvl4pPr>
          </a:lstStyle>
          <a:p>
            <a:pPr marL="61913" lvl="1" indent="0">
              <a:buNone/>
            </a:pPr>
            <a:r>
              <a:rPr lang="fr-FR" sz="1600" b="1" u="sng" dirty="0">
                <a:solidFill>
                  <a:srgbClr val="C81E60"/>
                </a:solidFill>
              </a:rPr>
              <a:t>Des bonnes pratiques </a:t>
            </a:r>
            <a:r>
              <a:rPr lang="fr-FR" sz="1600" dirty="0"/>
              <a:t>:</a:t>
            </a:r>
          </a:p>
          <a:p>
            <a:pPr marL="71438" lvl="1" indent="0"/>
            <a:r>
              <a:rPr lang="fr-FR" sz="1600" dirty="0"/>
              <a:t>Mettre à jour son budget très régulièrement</a:t>
            </a:r>
          </a:p>
          <a:p>
            <a:pPr marL="71438" lvl="1" indent="0"/>
            <a:r>
              <a:rPr lang="fr-FR" sz="1600" dirty="0"/>
              <a:t>Classer chaque dépense par catégorie</a:t>
            </a:r>
          </a:p>
          <a:p>
            <a:pPr marL="71438" lvl="1" indent="0"/>
            <a:r>
              <a:rPr lang="fr-FR" sz="1600" dirty="0"/>
              <a:t>Réduire au maximum les dépenses régulières </a:t>
            </a:r>
          </a:p>
          <a:p>
            <a:pPr marL="271463" lvl="1" indent="-200025"/>
            <a:r>
              <a:rPr lang="fr-FR" sz="1600" dirty="0"/>
              <a:t>Toujours s’interroger sur l’utilité d’une dépense occasionnelle.</a:t>
            </a:r>
          </a:p>
        </p:txBody>
      </p:sp>
      <p:sp>
        <p:nvSpPr>
          <p:cNvPr id="38" name="Espace réservé du contenu 2"/>
          <p:cNvSpPr txBox="1">
            <a:spLocks/>
          </p:cNvSpPr>
          <p:nvPr/>
        </p:nvSpPr>
        <p:spPr>
          <a:xfrm>
            <a:off x="6021056" y="4596708"/>
            <a:ext cx="2668602" cy="1264449"/>
          </a:xfrm>
          <a:prstGeom prst="rect">
            <a:avLst/>
          </a:prstGeom>
        </p:spPr>
        <p:txBody>
          <a:bodyPr wrap="square">
            <a:spAutoFit/>
          </a:bodyPr>
          <a:lstStyle>
            <a:lvl1pPr marL="457200" indent="-457200" algn="l" defTabSz="914400" rtl="0" eaLnBrk="1" latinLnBrk="0" hangingPunct="1">
              <a:lnSpc>
                <a:spcPct val="90000"/>
              </a:lnSpc>
              <a:spcBef>
                <a:spcPts val="1000"/>
              </a:spcBef>
              <a:buFontTx/>
              <a:buBlip>
                <a:blip r:embed="rId3"/>
              </a:buBlip>
              <a:defRPr sz="2800" kern="1200">
                <a:solidFill>
                  <a:srgbClr val="C92360"/>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Tx/>
              <a:buBlip>
                <a:blip r:embed="rId4"/>
              </a:buBlip>
              <a:defRPr sz="2400" kern="1200">
                <a:solidFill>
                  <a:srgbClr val="002060"/>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FontTx/>
              <a:buBlip>
                <a:blip r:embed="rId5"/>
              </a:buBlip>
              <a:defRPr sz="2000" kern="1200">
                <a:solidFill>
                  <a:srgbClr val="E06F1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6"/>
              </a:buBlip>
              <a:defRPr sz="1800" kern="1200">
                <a:solidFill>
                  <a:srgbClr val="726F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26F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913" lvl="1" indent="0">
              <a:buNone/>
            </a:pPr>
            <a:r>
              <a:rPr lang="fr-FR" sz="1600" b="1" u="sng" dirty="0">
                <a:solidFill>
                  <a:srgbClr val="C81E60"/>
                </a:solidFill>
              </a:rPr>
              <a:t>Des applications </a:t>
            </a:r>
            <a:r>
              <a:rPr lang="fr-FR" sz="1600" dirty="0"/>
              <a:t>pour faciliter        la gestion d’un budget : </a:t>
            </a:r>
          </a:p>
          <a:p>
            <a:pPr marL="61913" lvl="1" indent="0">
              <a:buNone/>
            </a:pPr>
            <a:r>
              <a:rPr lang="fr-FR" sz="1600" b="1" u="sng" dirty="0">
                <a:solidFill>
                  <a:srgbClr val="0070C0"/>
                </a:solidFill>
                <a:ea typeface="Myriad Pro"/>
              </a:rPr>
              <a:t>Pilote Budget et Pilote Dépenses</a:t>
            </a:r>
            <a:r>
              <a:rPr lang="fr-FR" sz="1600" dirty="0">
                <a:solidFill>
                  <a:srgbClr val="0070C0"/>
                </a:solidFill>
              </a:rPr>
              <a:t> </a:t>
            </a:r>
            <a:r>
              <a:rPr lang="fr-FR" sz="1600" dirty="0"/>
              <a:t>par exemple.</a:t>
            </a:r>
          </a:p>
        </p:txBody>
      </p:sp>
      <p:pic>
        <p:nvPicPr>
          <p:cNvPr id="29" name="Imag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8370" y="206781"/>
            <a:ext cx="555372" cy="728088"/>
          </a:xfrm>
          <a:prstGeom prst="rect">
            <a:avLst/>
          </a:prstGeom>
        </p:spPr>
      </p:pic>
      <p:sp>
        <p:nvSpPr>
          <p:cNvPr id="44" name="Espace réservé du pied de page 4"/>
          <p:cNvSpPr>
            <a:spLocks noGrp="1"/>
          </p:cNvSpPr>
          <p:nvPr>
            <p:ph type="ftr" sz="quarter" idx="3"/>
          </p:nvPr>
        </p:nvSpPr>
        <p:spPr>
          <a:xfrm>
            <a:off x="6379245" y="6436840"/>
            <a:ext cx="2062424" cy="214379"/>
          </a:xfrm>
          <a:prstGeom prst="rect">
            <a:avLst/>
          </a:prstGeom>
          <a:ln>
            <a:solidFill>
              <a:srgbClr val="726F6D"/>
            </a:solidFill>
            <a:prstDash val="sysDot"/>
          </a:ln>
        </p:spPr>
        <p:txBody>
          <a:bodyPr vert="horz" lIns="68580" tIns="34290" rIns="68580" bIns="34290" rtlCol="0" anchor="ctr"/>
          <a:lstStyle>
            <a:lvl1pPr algn="ctr">
              <a:defRPr sz="900">
                <a:solidFill>
                  <a:srgbClr val="213B76"/>
                </a:solidFill>
              </a:defRPr>
            </a:lvl1pPr>
          </a:lstStyle>
          <a:p>
            <a:r>
              <a:rPr lang="fr-FR" dirty="0"/>
              <a:t>Passeport EDUCFI – collège</a:t>
            </a:r>
          </a:p>
        </p:txBody>
      </p:sp>
      <p:pic>
        <p:nvPicPr>
          <p:cNvPr id="42" name="Imag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0369" y="3648380"/>
            <a:ext cx="3337721" cy="389645"/>
          </a:xfrm>
          <a:prstGeom prst="rect">
            <a:avLst/>
          </a:prstGeom>
        </p:spPr>
      </p:pic>
      <p:sp>
        <p:nvSpPr>
          <p:cNvPr id="2" name="Titre 2">
            <a:extLst>
              <a:ext uri="{FF2B5EF4-FFF2-40B4-BE49-F238E27FC236}">
                <a16:creationId xmlns:a16="http://schemas.microsoft.com/office/drawing/2014/main" id="{9B69145E-CBED-42AB-B4E7-6554EA0CDD84}"/>
              </a:ext>
            </a:extLst>
          </p:cNvPr>
          <p:cNvSpPr txBox="1">
            <a:spLocks/>
          </p:cNvSpPr>
          <p:nvPr/>
        </p:nvSpPr>
        <p:spPr>
          <a:xfrm>
            <a:off x="-569967" y="-76944"/>
            <a:ext cx="492594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1. LE BUDGET</a:t>
            </a:r>
          </a:p>
        </p:txBody>
      </p:sp>
      <p:sp>
        <p:nvSpPr>
          <p:cNvPr id="3" name="Bouton d'action : Accueil 1">
            <a:hlinkClick r:id="rId9" action="ppaction://hlinksldjump" highlightClick="1"/>
            <a:extLst>
              <a:ext uri="{FF2B5EF4-FFF2-40B4-BE49-F238E27FC236}">
                <a16:creationId xmlns:a16="http://schemas.microsoft.com/office/drawing/2014/main" id="{6A170496-A1A1-9D59-4F90-A453C02C3908}"/>
              </a:ext>
            </a:extLst>
          </p:cNvPr>
          <p:cNvSpPr/>
          <p:nvPr/>
        </p:nvSpPr>
        <p:spPr>
          <a:xfrm>
            <a:off x="168238" y="5978251"/>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Tree>
    <p:extLst>
      <p:ext uri="{BB962C8B-B14F-4D97-AF65-F5344CB8AC3E}">
        <p14:creationId xmlns:p14="http://schemas.microsoft.com/office/powerpoint/2010/main" val="828543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a:xfrm>
            <a:off x="8437378" y="6401209"/>
            <a:ext cx="249423" cy="276995"/>
          </a:xfrm>
        </p:spPr>
        <p:txBody>
          <a:bodyPr/>
          <a:lstStyle/>
          <a:p>
            <a:fld id="{27A4C574-4D1E-4B89-9988-D081408D575C}" type="slidenum">
              <a:rPr lang="fr-FR" smtClean="0"/>
              <a:pPr/>
              <a:t>27</a:t>
            </a:fld>
            <a:endParaRPr lang="fr-FR" dirty="0"/>
          </a:p>
        </p:txBody>
      </p:sp>
      <p:pic>
        <p:nvPicPr>
          <p:cNvPr id="14" name="Image 13">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9181" y="3483774"/>
            <a:ext cx="1245639" cy="1245639"/>
          </a:xfrm>
          <a:prstGeom prst="rect">
            <a:avLst/>
          </a:prstGeom>
        </p:spPr>
      </p:pic>
      <p:pic>
        <p:nvPicPr>
          <p:cNvPr id="17" name="Espace réservé du contenu 7"/>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8155550" y="35956"/>
            <a:ext cx="930221" cy="930221"/>
          </a:xfrm>
          <a:prstGeom prst="rect">
            <a:avLst/>
          </a:prstGeom>
        </p:spPr>
      </p:pic>
      <p:sp>
        <p:nvSpPr>
          <p:cNvPr id="8" name="Espace réservé du pied de page 4"/>
          <p:cNvSpPr>
            <a:spLocks noGrp="1"/>
          </p:cNvSpPr>
          <p:nvPr>
            <p:ph type="ftr" sz="quarter" idx="3"/>
          </p:nvPr>
        </p:nvSpPr>
        <p:spPr>
          <a:xfrm>
            <a:off x="6093126" y="6463825"/>
            <a:ext cx="2062424" cy="214379"/>
          </a:xfrm>
          <a:prstGeom prst="rect">
            <a:avLst/>
          </a:prstGeom>
          <a:ln>
            <a:solidFill>
              <a:srgbClr val="726F6D"/>
            </a:solidFill>
            <a:prstDash val="sysDot"/>
          </a:ln>
        </p:spPr>
        <p:txBody>
          <a:bodyPr vert="horz" lIns="68580" tIns="34290" rIns="68580" bIns="34290" rtlCol="0" anchor="ctr"/>
          <a:lstStyle>
            <a:lvl1pPr algn="ctr">
              <a:defRPr sz="900">
                <a:solidFill>
                  <a:srgbClr val="213B76"/>
                </a:solidFill>
              </a:defRPr>
            </a:lvl1pPr>
          </a:lstStyle>
          <a:p>
            <a:r>
              <a:rPr lang="fr-FR" dirty="0"/>
              <a:t>Passeport EDUCFI – collège</a:t>
            </a:r>
          </a:p>
        </p:txBody>
      </p:sp>
      <p:sp>
        <p:nvSpPr>
          <p:cNvPr id="15" name="Rectangle 14"/>
          <p:cNvSpPr/>
          <p:nvPr/>
        </p:nvSpPr>
        <p:spPr>
          <a:xfrm>
            <a:off x="1368938" y="1700808"/>
            <a:ext cx="6406124" cy="523220"/>
          </a:xfrm>
          <a:prstGeom prst="rect">
            <a:avLst/>
          </a:prstGeom>
          <a:solidFill>
            <a:srgbClr val="F2F2F2"/>
          </a:solidFill>
          <a:ln w="38100">
            <a:solidFill>
              <a:srgbClr val="213B76"/>
            </a:solidFill>
          </a:ln>
        </p:spPr>
        <p:txBody>
          <a:bodyPr wrap="square">
            <a:spAutoFit/>
          </a:bodyPr>
          <a:lstStyle/>
          <a:p>
            <a:pPr lvl="0" algn="ctr"/>
            <a:r>
              <a:rPr lang="fr-FR" sz="2800" b="1" dirty="0">
                <a:solidFill>
                  <a:srgbClr val="213B76"/>
                </a:solidFill>
                <a:latin typeface="Arial" panose="020B0604020202020204" pitchFamily="34" charset="0"/>
              </a:rPr>
              <a:t>THÈME 2 : LE COMPTE BANCAIRE</a:t>
            </a:r>
          </a:p>
        </p:txBody>
      </p:sp>
      <p:sp>
        <p:nvSpPr>
          <p:cNvPr id="2" name="ZoneTexte 1">
            <a:extLst>
              <a:ext uri="{FF2B5EF4-FFF2-40B4-BE49-F238E27FC236}">
                <a16:creationId xmlns:a16="http://schemas.microsoft.com/office/drawing/2014/main" id="{34832798-EB1F-F732-7AB6-CD08131B943C}"/>
              </a:ext>
            </a:extLst>
          </p:cNvPr>
          <p:cNvSpPr txBox="1"/>
          <p:nvPr/>
        </p:nvSpPr>
        <p:spPr>
          <a:xfrm>
            <a:off x="1514265" y="5877111"/>
            <a:ext cx="692311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latin typeface="Arial" panose="020B0604020202020204" pitchFamily="34" charset="0"/>
                <a:cs typeface="Arial" panose="020B0604020202020204" pitchFamily="34" charset="0"/>
                <a:hlinkClick r:id="rId3"/>
              </a:rPr>
              <a:t>https://podeduc.apps.education.fr/video/68258-le-compte-bancaire/</a:t>
            </a:r>
            <a:endParaRPr kumimoji="0" lang="fr-FR"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
        <p:nvSpPr>
          <p:cNvPr id="4" name="Bouton d'action : Accueil 1">
            <a:hlinkClick r:id="rId6" action="ppaction://hlinksldjump" highlightClick="1"/>
            <a:extLst>
              <a:ext uri="{FF2B5EF4-FFF2-40B4-BE49-F238E27FC236}">
                <a16:creationId xmlns:a16="http://schemas.microsoft.com/office/drawing/2014/main" id="{A7C66150-3912-DAAA-6BFD-5D0001B6DCB3}"/>
              </a:ext>
            </a:extLst>
          </p:cNvPr>
          <p:cNvSpPr/>
          <p:nvPr/>
        </p:nvSpPr>
        <p:spPr>
          <a:xfrm>
            <a:off x="104230" y="6038508"/>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25363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Titre 2"/>
          <p:cNvSpPr txBox="1"/>
          <p:nvPr/>
        </p:nvSpPr>
        <p:spPr>
          <a:xfrm>
            <a:off x="1403648" y="954884"/>
            <a:ext cx="6751636"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Arial" pitchFamily="34" charset="0"/>
              <a:cs typeface="Arial" pitchFamily="34" charset="0"/>
            </a:endParaRPr>
          </a:p>
        </p:txBody>
      </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Arial" pitchFamily="34" charset="0"/>
              <a:cs typeface="Arial" pitchFamily="34" charset="0"/>
            </a:endParaRP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28</a:t>
            </a:fld>
            <a:endParaRPr lang="fr-FR" dirty="0">
              <a:solidFill>
                <a:srgbClr val="213B76"/>
              </a:solidFill>
              <a:latin typeface="Arial" pitchFamily="34" charset="0"/>
              <a:cs typeface="Arial" pitchFamily="34" charset="0"/>
            </a:endParaRPr>
          </a:p>
        </p:txBody>
      </p:sp>
      <p:sp>
        <p:nvSpPr>
          <p:cNvPr id="21" name="Rectangle 20"/>
          <p:cNvSpPr/>
          <p:nvPr/>
        </p:nvSpPr>
        <p:spPr>
          <a:xfrm>
            <a:off x="2051720" y="4149080"/>
            <a:ext cx="6912768" cy="1446550"/>
          </a:xfrm>
          <a:prstGeom prst="rect">
            <a:avLst/>
          </a:prstGeom>
        </p:spPr>
        <p:txBody>
          <a:bodyPr wrap="square">
            <a:spAutoFit/>
          </a:bodyPr>
          <a:lstStyle/>
          <a:p>
            <a:pPr marL="342900" indent="-342900">
              <a:buSzPct val="125000"/>
              <a:buBlip>
                <a:blip r:embed="rId4"/>
              </a:buBlip>
            </a:pPr>
            <a:r>
              <a:rPr lang="fr-FR" sz="2200" b="0" dirty="0">
                <a:solidFill>
                  <a:srgbClr val="213B76"/>
                </a:solidFill>
                <a:latin typeface="Arial" panose="020B0604020202020204" pitchFamily="34" charset="0"/>
                <a:cs typeface="Arial" panose="020B0604020202020204" pitchFamily="34" charset="0"/>
              </a:rPr>
              <a:t>Utiliser l’argent du compte : retrait d’argent liquide, paiement par carte, virement, etc. </a:t>
            </a:r>
          </a:p>
          <a:p>
            <a:pPr marL="342900" indent="-342900">
              <a:buSzPct val="125000"/>
              <a:buBlip>
                <a:blip r:embed="rId4"/>
              </a:buBlip>
            </a:pPr>
            <a:endParaRPr lang="fr-FR" sz="2200" b="0" dirty="0">
              <a:solidFill>
                <a:srgbClr val="213B76"/>
              </a:solidFill>
              <a:latin typeface="Arial" panose="020B0604020202020204" pitchFamily="34" charset="0"/>
              <a:cs typeface="Arial" panose="020B0604020202020204" pitchFamily="34" charset="0"/>
            </a:endParaRPr>
          </a:p>
          <a:p>
            <a:pPr marL="342900" indent="-342900">
              <a:buSzPct val="125000"/>
              <a:buBlip>
                <a:blip r:embed="rId4"/>
              </a:buBlip>
            </a:pPr>
            <a:r>
              <a:rPr lang="fr-FR" sz="2200" b="0" dirty="0">
                <a:solidFill>
                  <a:srgbClr val="213B76"/>
                </a:solidFill>
                <a:latin typeface="Arial" panose="020B0604020202020204" pitchFamily="34" charset="0"/>
                <a:cs typeface="Arial" panose="020B0604020202020204" pitchFamily="34" charset="0"/>
              </a:rPr>
              <a:t> Régler les factures</a:t>
            </a:r>
          </a:p>
        </p:txBody>
      </p:sp>
      <p:pic>
        <p:nvPicPr>
          <p:cNvPr id="5" name="Image 4" descr="Une image contenant dessin, clipart, Visage humain, illustration&#10;&#10;Description générée automatiquement">
            <a:extLst>
              <a:ext uri="{FF2B5EF4-FFF2-40B4-BE49-F238E27FC236}">
                <a16:creationId xmlns:a16="http://schemas.microsoft.com/office/drawing/2014/main" id="{ECED0E5F-AECB-C42E-B1D8-68E4E512F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29" y="4097964"/>
            <a:ext cx="1338414" cy="1442328"/>
          </a:xfrm>
          <a:prstGeom prst="rect">
            <a:avLst/>
          </a:prstGeom>
        </p:spPr>
      </p:pic>
      <p:sp>
        <p:nvSpPr>
          <p:cNvPr id="550" name="- verser des revenus"/>
          <p:cNvSpPr txBox="1"/>
          <p:nvPr/>
        </p:nvSpPr>
        <p:spPr>
          <a:xfrm>
            <a:off x="2171006" y="2051039"/>
            <a:ext cx="5984278" cy="1549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SzPct val="125000"/>
              <a:buBlip>
                <a:blip r:embed="rId4"/>
              </a:buBlip>
            </a:pPr>
            <a:r>
              <a:rPr lang="fr-FR" b="0" dirty="0">
                <a:solidFill>
                  <a:srgbClr val="213B76"/>
                </a:solidFill>
                <a:latin typeface="Arial" panose="020B0604020202020204" pitchFamily="34" charset="0"/>
                <a:cs typeface="Arial" panose="020B0604020202020204" pitchFamily="34" charset="0"/>
              </a:rPr>
              <a:t> Recevoir des revenus</a:t>
            </a:r>
          </a:p>
          <a:p>
            <a:pPr marL="342900" indent="-342900">
              <a:buSzPct val="125000"/>
              <a:buBlip>
                <a:blip r:embed="rId4"/>
              </a:buBlip>
            </a:pPr>
            <a:endParaRPr lang="fr-FR" b="0" dirty="0">
              <a:solidFill>
                <a:srgbClr val="213B76"/>
              </a:solidFill>
              <a:latin typeface="Arial" panose="020B0604020202020204" pitchFamily="34" charset="0"/>
              <a:cs typeface="Arial" panose="020B0604020202020204" pitchFamily="34" charset="0"/>
            </a:endParaRPr>
          </a:p>
          <a:p>
            <a:pPr marL="342900" indent="-342900">
              <a:buSzPct val="125000"/>
              <a:buBlip>
                <a:blip r:embed="rId4"/>
              </a:buBlip>
            </a:pPr>
            <a:r>
              <a:rPr lang="fr-FR" b="0" dirty="0">
                <a:solidFill>
                  <a:srgbClr val="213B76"/>
                </a:solidFill>
                <a:latin typeface="Arial" panose="020B0604020202020204" pitchFamily="34" charset="0"/>
                <a:cs typeface="Arial" panose="020B0604020202020204" pitchFamily="34" charset="0"/>
              </a:rPr>
              <a:t> Déposer des chèques ou de l’argent liquide (billets et pièces)</a:t>
            </a:r>
          </a:p>
        </p:txBody>
      </p:sp>
      <p:pic>
        <p:nvPicPr>
          <p:cNvPr id="7" name="Image 6" descr="Une image contenant clipart, Animation, dessin humoristique, illustration&#10;&#10;Description générée automatiquement">
            <a:extLst>
              <a:ext uri="{FF2B5EF4-FFF2-40B4-BE49-F238E27FC236}">
                <a16:creationId xmlns:a16="http://schemas.microsoft.com/office/drawing/2014/main" id="{6BAFF2E9-8CEB-EC10-6DA6-7C17D9F0A6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135" y="2218867"/>
            <a:ext cx="1705442" cy="1144794"/>
          </a:xfrm>
          <a:prstGeom prst="rect">
            <a:avLst/>
          </a:prstGeom>
        </p:spPr>
      </p:pic>
      <p:grpSp>
        <p:nvGrpSpPr>
          <p:cNvPr id="2" name="Groupe 1">
            <a:extLst>
              <a:ext uri="{FF2B5EF4-FFF2-40B4-BE49-F238E27FC236}">
                <a16:creationId xmlns:a16="http://schemas.microsoft.com/office/drawing/2014/main" id="{41961F26-6F96-CC4A-EFBB-A646E97B3553}"/>
              </a:ext>
            </a:extLst>
          </p:cNvPr>
          <p:cNvGrpSpPr/>
          <p:nvPr/>
        </p:nvGrpSpPr>
        <p:grpSpPr>
          <a:xfrm>
            <a:off x="97828" y="920527"/>
            <a:ext cx="9356901" cy="735806"/>
            <a:chOff x="1574874" y="1701573"/>
            <a:chExt cx="9356901" cy="735806"/>
          </a:xfrm>
        </p:grpSpPr>
        <p:pic>
          <p:nvPicPr>
            <p:cNvPr id="4" name="Image 3">
              <a:extLst>
                <a:ext uri="{FF2B5EF4-FFF2-40B4-BE49-F238E27FC236}">
                  <a16:creationId xmlns:a16="http://schemas.microsoft.com/office/drawing/2014/main" id="{037E1A77-5109-1AAE-348E-93C7041E6D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874" y="1701573"/>
              <a:ext cx="981075" cy="735806"/>
            </a:xfrm>
            <a:prstGeom prst="rect">
              <a:avLst/>
            </a:prstGeom>
          </p:spPr>
        </p:pic>
        <p:sp>
          <p:nvSpPr>
            <p:cNvPr id="6" name="Espace réservé du texte 1">
              <a:extLst>
                <a:ext uri="{FF2B5EF4-FFF2-40B4-BE49-F238E27FC236}">
                  <a16:creationId xmlns:a16="http://schemas.microsoft.com/office/drawing/2014/main" id="{63768EE4-93BD-5DAD-7208-3FE69389DC4B}"/>
                </a:ext>
              </a:extLst>
            </p:cNvPr>
            <p:cNvSpPr txBox="1"/>
            <p:nvPr/>
          </p:nvSpPr>
          <p:spPr>
            <a:xfrm>
              <a:off x="2776711" y="1802439"/>
              <a:ext cx="8155064"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800" dirty="0">
                  <a:solidFill>
                    <a:srgbClr val="C92360"/>
                  </a:solidFill>
                  <a:latin typeface="Arial" panose="020B0604020202020204" pitchFamily="34" charset="0"/>
                  <a:ea typeface="+mn-ea"/>
                  <a:cs typeface="Arial" panose="020B0604020202020204" pitchFamily="34" charset="0"/>
                </a:rPr>
                <a:t>Que peux-tu faire avec un compte bancaire ?</a:t>
              </a:r>
            </a:p>
          </p:txBody>
        </p:sp>
      </p:grpSp>
      <p:grpSp>
        <p:nvGrpSpPr>
          <p:cNvPr id="14" name="Groupe 13">
            <a:extLst>
              <a:ext uri="{FF2B5EF4-FFF2-40B4-BE49-F238E27FC236}">
                <a16:creationId xmlns:a16="http://schemas.microsoft.com/office/drawing/2014/main" id="{4C8E321B-0071-1C13-5795-B9E018C26DC5}"/>
              </a:ext>
            </a:extLst>
          </p:cNvPr>
          <p:cNvGrpSpPr/>
          <p:nvPr/>
        </p:nvGrpSpPr>
        <p:grpSpPr>
          <a:xfrm>
            <a:off x="-569967" y="-76944"/>
            <a:ext cx="9655738" cy="1043121"/>
            <a:chOff x="-569967" y="-76944"/>
            <a:chExt cx="9655738" cy="1043121"/>
          </a:xfrm>
        </p:grpSpPr>
        <p:sp>
          <p:nvSpPr>
            <p:cNvPr id="10" name="Titre 2">
              <a:extLst>
                <a:ext uri="{FF2B5EF4-FFF2-40B4-BE49-F238E27FC236}">
                  <a16:creationId xmlns:a16="http://schemas.microsoft.com/office/drawing/2014/main" id="{DD00B32B-896D-D982-961F-B4C5A9724971}"/>
                </a:ext>
              </a:extLst>
            </p:cNvPr>
            <p:cNvSpPr txBox="1">
              <a:spLocks/>
            </p:cNvSpPr>
            <p:nvPr/>
          </p:nvSpPr>
          <p:spPr>
            <a:xfrm>
              <a:off x="-569967" y="-76944"/>
              <a:ext cx="780626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2. LE COMPTE BANCAIRE</a:t>
              </a:r>
            </a:p>
          </p:txBody>
        </p:sp>
        <p:pic>
          <p:nvPicPr>
            <p:cNvPr id="12" name="Espace réservé du contenu 7">
              <a:extLst>
                <a:ext uri="{FF2B5EF4-FFF2-40B4-BE49-F238E27FC236}">
                  <a16:creationId xmlns:a16="http://schemas.microsoft.com/office/drawing/2014/main" id="{90D744FA-A2E9-B6C0-D8DF-BA7978C21D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5550" y="35956"/>
              <a:ext cx="930221" cy="9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grpSp>
      <p:sp>
        <p:nvSpPr>
          <p:cNvPr id="3" name="Espace réservé du pied de page 4">
            <a:extLst>
              <a:ext uri="{FF2B5EF4-FFF2-40B4-BE49-F238E27FC236}">
                <a16:creationId xmlns:a16="http://schemas.microsoft.com/office/drawing/2014/main" id="{B1EBE31E-819E-DD8C-7361-FF6268BE950C}"/>
              </a:ext>
            </a:extLst>
          </p:cNvPr>
          <p:cNvSpPr txBox="1">
            <a:spLocks/>
          </p:cNvSpPr>
          <p:nvPr/>
        </p:nvSpPr>
        <p:spPr>
          <a:xfrm>
            <a:off x="6390648" y="6424870"/>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3103268861"/>
      </p:ext>
    </p:extLst>
  </p:cSld>
  <p:clrMapOvr>
    <a:masterClrMapping/>
  </p:clrMapOvr>
  <p:transition spd="med" advTm="11177"/>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Arial" pitchFamily="34" charset="0"/>
                <a:cs typeface="Arial" pitchFamily="34" charset="0"/>
              </a:endParaRPr>
            </a:p>
          </p:txBody>
        </p:sp>
        <p:pic>
          <p:nvPicPr>
            <p:cNvPr id="535" name="Picture 2" descr="Picture 2"/>
            <p:cNvPicPr>
              <a:picLocks noChangeAspect="1"/>
            </p:cNvPicPr>
            <p:nvPr/>
          </p:nvPicPr>
          <p:blipFill>
            <a:blip r:embed="rId4" cstate="print"/>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Arial" pitchFamily="34" charset="0"/>
              <a:cs typeface="Arial" pitchFamily="34" charset="0"/>
            </a:endParaRPr>
          </a:p>
        </p:txBody>
      </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Arial" pitchFamily="34" charset="0"/>
              <a:cs typeface="Arial" pitchFamily="34" charset="0"/>
            </a:endParaRP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29</a:t>
            </a:fld>
            <a:endParaRPr lang="fr-FR" dirty="0">
              <a:solidFill>
                <a:srgbClr val="213B76"/>
              </a:solidFill>
              <a:latin typeface="Arial" pitchFamily="34" charset="0"/>
              <a:cs typeface="Arial" pitchFamily="34" charset="0"/>
            </a:endParaRPr>
          </a:p>
        </p:txBody>
      </p:sp>
      <p:grpSp>
        <p:nvGrpSpPr>
          <p:cNvPr id="3" name="Groupe 20"/>
          <p:cNvGrpSpPr/>
          <p:nvPr/>
        </p:nvGrpSpPr>
        <p:grpSpPr>
          <a:xfrm>
            <a:off x="467544" y="1340768"/>
            <a:ext cx="4788024" cy="2068265"/>
            <a:chOff x="827584" y="908720"/>
            <a:chExt cx="4788024" cy="2068265"/>
          </a:xfrm>
        </p:grpSpPr>
        <p:pic>
          <p:nvPicPr>
            <p:cNvPr id="13" name="Image 12" descr="information-gd43203049_1280.png"/>
            <p:cNvPicPr>
              <a:picLocks noChangeAspect="1"/>
            </p:cNvPicPr>
            <p:nvPr/>
          </p:nvPicPr>
          <p:blipFill>
            <a:blip r:embed="rId5" cstate="print"/>
            <a:stretch>
              <a:fillRect/>
            </a:stretch>
          </p:blipFill>
          <p:spPr>
            <a:xfrm>
              <a:off x="827584" y="908720"/>
              <a:ext cx="4788024" cy="2068265"/>
            </a:xfrm>
            <a:prstGeom prst="rect">
              <a:avLst/>
            </a:prstGeom>
          </p:spPr>
        </p:pic>
        <p:sp>
          <p:nvSpPr>
            <p:cNvPr id="14" name="ZoneTexte 13"/>
            <p:cNvSpPr txBox="1"/>
            <p:nvPr/>
          </p:nvSpPr>
          <p:spPr>
            <a:xfrm>
              <a:off x="1043608" y="1412776"/>
              <a:ext cx="231088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213B76"/>
                  </a:solidFill>
                  <a:effectLst/>
                  <a:uFillTx/>
                  <a:latin typeface="Arial" pitchFamily="34" charset="0"/>
                  <a:cs typeface="Arial" pitchFamily="34" charset="0"/>
                  <a:sym typeface="Helvetica"/>
                </a:rPr>
                <a:t>A quel âge peut-on </a:t>
              </a:r>
            </a:p>
            <a:p>
              <a:pPr marL="0" marR="0" indent="0" algn="ctr"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213B76"/>
                  </a:solidFill>
                  <a:effectLst/>
                  <a:uFillTx/>
                  <a:latin typeface="Arial" pitchFamily="34" charset="0"/>
                  <a:cs typeface="Arial" pitchFamily="34" charset="0"/>
                  <a:sym typeface="Helvetica"/>
                </a:rPr>
                <a:t>ouvrir </a:t>
              </a:r>
            </a:p>
            <a:p>
              <a:pPr marL="0" marR="0" indent="0" algn="ctr"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213B76"/>
                  </a:solidFill>
                  <a:effectLst/>
                  <a:uFillTx/>
                  <a:latin typeface="Arial" pitchFamily="34" charset="0"/>
                  <a:cs typeface="Arial" pitchFamily="34" charset="0"/>
                  <a:sym typeface="Helvetica"/>
                </a:rPr>
                <a:t>un compte bancaire ?</a:t>
              </a:r>
            </a:p>
          </p:txBody>
        </p:sp>
      </p:grpSp>
      <p:grpSp>
        <p:nvGrpSpPr>
          <p:cNvPr id="4" name="Groupe 21"/>
          <p:cNvGrpSpPr/>
          <p:nvPr/>
        </p:nvGrpSpPr>
        <p:grpSpPr>
          <a:xfrm>
            <a:off x="2699792" y="4077072"/>
            <a:ext cx="4788024" cy="2068265"/>
            <a:chOff x="827584" y="908720"/>
            <a:chExt cx="4788024" cy="2068265"/>
          </a:xfrm>
        </p:grpSpPr>
        <p:pic>
          <p:nvPicPr>
            <p:cNvPr id="23" name="Image 22" descr="information-gd43203049_1280.png"/>
            <p:cNvPicPr>
              <a:picLocks noChangeAspect="1"/>
            </p:cNvPicPr>
            <p:nvPr/>
          </p:nvPicPr>
          <p:blipFill>
            <a:blip r:embed="rId5" cstate="print"/>
            <a:stretch>
              <a:fillRect/>
            </a:stretch>
          </p:blipFill>
          <p:spPr>
            <a:xfrm>
              <a:off x="827584" y="908720"/>
              <a:ext cx="4788024" cy="2068265"/>
            </a:xfrm>
            <a:prstGeom prst="rect">
              <a:avLst/>
            </a:prstGeom>
          </p:spPr>
        </p:pic>
        <p:sp>
          <p:nvSpPr>
            <p:cNvPr id="24" name="ZoneTexte 23"/>
            <p:cNvSpPr txBox="1"/>
            <p:nvPr/>
          </p:nvSpPr>
          <p:spPr>
            <a:xfrm>
              <a:off x="1096634" y="1124744"/>
              <a:ext cx="2112113"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213B76"/>
                  </a:solidFill>
                  <a:effectLst/>
                  <a:uFillTx/>
                  <a:latin typeface="Arial" pitchFamily="34" charset="0"/>
                  <a:cs typeface="Arial" pitchFamily="34" charset="0"/>
                  <a:sym typeface="Helvetica"/>
                </a:rPr>
                <a:t>Que se passe-t-il si </a:t>
              </a:r>
            </a:p>
            <a:p>
              <a:pPr marL="0" marR="0" indent="0" algn="ctr"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213B76"/>
                  </a:solidFill>
                  <a:effectLst/>
                  <a:uFillTx/>
                  <a:latin typeface="Arial" pitchFamily="34" charset="0"/>
                  <a:cs typeface="Arial" pitchFamily="34" charset="0"/>
                  <a:sym typeface="Helvetica"/>
                </a:rPr>
                <a:t>une personne adulte </a:t>
              </a:r>
            </a:p>
            <a:p>
              <a:pPr marL="0" marR="0" indent="0" algn="ctr"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213B76"/>
                  </a:solidFill>
                  <a:effectLst/>
                  <a:uFillTx/>
                  <a:latin typeface="Arial" pitchFamily="34" charset="0"/>
                  <a:cs typeface="Arial" pitchFamily="34" charset="0"/>
                  <a:sym typeface="Helvetica"/>
                </a:rPr>
                <a:t>n’arrive pas à se faire </a:t>
              </a:r>
            </a:p>
            <a:p>
              <a:pPr marL="0" marR="0" indent="0" algn="ctr"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213B76"/>
                  </a:solidFill>
                  <a:effectLst/>
                  <a:uFillTx/>
                  <a:latin typeface="Arial" pitchFamily="34" charset="0"/>
                  <a:cs typeface="Arial" pitchFamily="34" charset="0"/>
                  <a:sym typeface="Helvetica"/>
                </a:rPr>
                <a:t>ouvrir un compte </a:t>
              </a:r>
            </a:p>
            <a:p>
              <a:pPr marL="0" marR="0" indent="0" algn="ctr"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213B76"/>
                  </a:solidFill>
                  <a:effectLst/>
                  <a:uFillTx/>
                  <a:latin typeface="Arial" pitchFamily="34" charset="0"/>
                  <a:cs typeface="Arial" pitchFamily="34" charset="0"/>
                  <a:sym typeface="Helvetica"/>
                </a:rPr>
                <a:t>auprès </a:t>
              </a:r>
            </a:p>
            <a:p>
              <a:pPr marL="0" marR="0" indent="0" algn="ctr"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213B76"/>
                  </a:solidFill>
                  <a:effectLst/>
                  <a:uFillTx/>
                  <a:latin typeface="Arial" pitchFamily="34" charset="0"/>
                  <a:cs typeface="Arial" pitchFamily="34" charset="0"/>
                  <a:sym typeface="Helvetica"/>
                </a:rPr>
                <a:t>d’une banque?</a:t>
              </a:r>
            </a:p>
          </p:txBody>
        </p:sp>
      </p:grpSp>
      <p:sp>
        <p:nvSpPr>
          <p:cNvPr id="26" name="Rectangle 25"/>
          <p:cNvSpPr/>
          <p:nvPr/>
        </p:nvSpPr>
        <p:spPr>
          <a:xfrm>
            <a:off x="3707904" y="764704"/>
            <a:ext cx="4572000" cy="369332"/>
          </a:xfrm>
          <a:prstGeom prst="rect">
            <a:avLst/>
          </a:prstGeom>
        </p:spPr>
        <p:txBody>
          <a:bodyPr>
            <a:spAutoFit/>
          </a:bodyPr>
          <a:lstStyle/>
          <a:p>
            <a:pPr algn="ctr"/>
            <a:r>
              <a:rPr lang="fr-FR" dirty="0">
                <a:solidFill>
                  <a:srgbClr val="213B76"/>
                </a:solidFill>
                <a:latin typeface="Arial" pitchFamily="34" charset="0"/>
                <a:cs typeface="Arial" pitchFamily="34" charset="0"/>
              </a:rPr>
              <a:t>Pour aller plus loin…</a:t>
            </a:r>
          </a:p>
        </p:txBody>
      </p:sp>
      <p:pic>
        <p:nvPicPr>
          <p:cNvPr id="27" name="Image 26" descr="brain-g9ebd34972_640.png"/>
          <p:cNvPicPr>
            <a:picLocks noChangeAspect="1"/>
          </p:cNvPicPr>
          <p:nvPr/>
        </p:nvPicPr>
        <p:blipFill>
          <a:blip r:embed="rId6" cstate="print"/>
          <a:stretch>
            <a:fillRect/>
          </a:stretch>
        </p:blipFill>
        <p:spPr>
          <a:xfrm>
            <a:off x="6876256" y="908720"/>
            <a:ext cx="1950724" cy="1734316"/>
          </a:xfrm>
          <a:prstGeom prst="rect">
            <a:avLst/>
          </a:prstGeom>
        </p:spPr>
      </p:pic>
      <p:pic>
        <p:nvPicPr>
          <p:cNvPr id="5" name="Espace réservé du contenu 7">
            <a:extLst>
              <a:ext uri="{FF2B5EF4-FFF2-40B4-BE49-F238E27FC236}">
                <a16:creationId xmlns:a16="http://schemas.microsoft.com/office/drawing/2014/main" id="{1F62407D-B77A-6FC3-DCA2-6ADD8F03C9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5550" y="35956"/>
            <a:ext cx="930221" cy="9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6" name="Titre 2">
            <a:extLst>
              <a:ext uri="{FF2B5EF4-FFF2-40B4-BE49-F238E27FC236}">
                <a16:creationId xmlns:a16="http://schemas.microsoft.com/office/drawing/2014/main" id="{898F94D3-AF1C-C831-FE81-96921DFF8EF2}"/>
              </a:ext>
            </a:extLst>
          </p:cNvPr>
          <p:cNvSpPr txBox="1">
            <a:spLocks/>
          </p:cNvSpPr>
          <p:nvPr/>
        </p:nvSpPr>
        <p:spPr>
          <a:xfrm>
            <a:off x="-569967" y="-76944"/>
            <a:ext cx="780626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2. LE COMPTE BANCAIRE</a:t>
            </a:r>
          </a:p>
        </p:txBody>
      </p:sp>
      <p:sp>
        <p:nvSpPr>
          <p:cNvPr id="7" name="Espace réservé du pied de page 4">
            <a:extLst>
              <a:ext uri="{FF2B5EF4-FFF2-40B4-BE49-F238E27FC236}">
                <a16:creationId xmlns:a16="http://schemas.microsoft.com/office/drawing/2014/main" id="{218D1417-BEC7-9070-9D46-807F2E9D912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3103268861"/>
      </p:ext>
    </p:extLst>
  </p:cSld>
  <p:clrMapOvr>
    <a:masterClrMapping/>
  </p:clrMapOvr>
  <p:transition spd="med" advTm="8122"/>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476672"/>
            <a:ext cx="6192688" cy="707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Arial" pitchFamily="34" charset="0"/>
                <a:cs typeface="Arial" pitchFamily="34" charset="0"/>
              </a:rPr>
              <a:t>PREMIÈRE PARTIE</a:t>
            </a:r>
          </a:p>
        </p:txBody>
      </p:sp>
      <p:sp>
        <p:nvSpPr>
          <p:cNvPr id="2" name="Espace réservé du numéro de diapositive 1">
            <a:extLst>
              <a:ext uri="{FF2B5EF4-FFF2-40B4-BE49-F238E27FC236}">
                <a16:creationId xmlns:a16="http://schemas.microsoft.com/office/drawing/2014/main" id="{D6978137-DC0A-585B-36F9-24074FFB9CDC}"/>
              </a:ext>
            </a:extLst>
          </p:cNvPr>
          <p:cNvSpPr>
            <a:spLocks noGrp="1"/>
          </p:cNvSpPr>
          <p:nvPr>
            <p:ph type="sldNum" sz="quarter" idx="2"/>
          </p:nvPr>
        </p:nvSpPr>
        <p:spPr/>
        <p:txBody>
          <a:bodyPr/>
          <a:lstStyle/>
          <a:p>
            <a:fld id="{86CB4B4D-7CA3-9044-876B-883B54F8677D}" type="slidenum">
              <a:rPr lang="fr-FR" smtClean="0"/>
              <a:pPr/>
              <a:t>3</a:t>
            </a:fld>
            <a:endParaRPr lang="fr-FR" dirty="0"/>
          </a:p>
        </p:txBody>
      </p:sp>
      <p:sp>
        <p:nvSpPr>
          <p:cNvPr id="14" name="Rectangle 13">
            <a:extLst>
              <a:ext uri="{FF2B5EF4-FFF2-40B4-BE49-F238E27FC236}">
                <a16:creationId xmlns:a16="http://schemas.microsoft.com/office/drawing/2014/main" id="{ED59A67E-905D-6938-C88E-140BF7160F13}"/>
              </a:ext>
            </a:extLst>
          </p:cNvPr>
          <p:cNvSpPr/>
          <p:nvPr/>
        </p:nvSpPr>
        <p:spPr>
          <a:xfrm>
            <a:off x="1975865" y="2132856"/>
            <a:ext cx="5143623" cy="2431435"/>
          </a:xfrm>
          <a:prstGeom prst="rect">
            <a:avLst/>
          </a:prstGeom>
          <a:solidFill>
            <a:srgbClr val="F2F2F2"/>
          </a:solidFill>
          <a:ln w="38100">
            <a:solidFill>
              <a:srgbClr val="213B76"/>
            </a:solidFill>
          </a:ln>
        </p:spPr>
        <p:txBody>
          <a:bodyPr wrap="square">
            <a:spAutoFit/>
          </a:bodyPr>
          <a:lstStyle/>
          <a:p>
            <a:pPr lvl="0" algn="ctr" hangingPunct="1"/>
            <a:endParaRPr lang="fr-FR" sz="2800" b="1" dirty="0">
              <a:solidFill>
                <a:srgbClr val="213B76"/>
              </a:solidFill>
              <a:latin typeface="Arial" panose="020B0604020202020204" pitchFamily="34" charset="0"/>
            </a:endParaRPr>
          </a:p>
          <a:p>
            <a:pPr lvl="0" algn="ctr" hangingPunct="1"/>
            <a:endParaRPr lang="fr-FR" sz="2000" b="1" dirty="0">
              <a:solidFill>
                <a:srgbClr val="213B76"/>
              </a:solidFill>
              <a:latin typeface="Arial" panose="020B0604020202020204" pitchFamily="34" charset="0"/>
            </a:endParaRPr>
          </a:p>
          <a:p>
            <a:pPr lvl="0" algn="ctr" hangingPunct="1"/>
            <a:r>
              <a:rPr lang="fr-FR" sz="2800" b="1" dirty="0">
                <a:solidFill>
                  <a:srgbClr val="213B76"/>
                </a:solidFill>
                <a:latin typeface="Arial" panose="020B0604020202020204" pitchFamily="34" charset="0"/>
              </a:rPr>
              <a:t>ÉDUCATION BUDGÉTAIRE</a:t>
            </a:r>
          </a:p>
          <a:p>
            <a:pPr lvl="0" algn="ctr" hangingPunct="1"/>
            <a:r>
              <a:rPr lang="fr-FR" sz="2800" b="1" dirty="0">
                <a:solidFill>
                  <a:srgbClr val="213B76"/>
                </a:solidFill>
                <a:latin typeface="Arial" panose="020B0604020202020204" pitchFamily="34" charset="0"/>
              </a:rPr>
              <a:t> ET COMPTE BANCAIRE</a:t>
            </a:r>
          </a:p>
          <a:p>
            <a:pPr lvl="0" algn="ctr" hangingPunct="1"/>
            <a:endParaRPr lang="fr-FR" sz="2400" b="1" dirty="0">
              <a:solidFill>
                <a:srgbClr val="213B76"/>
              </a:solidFill>
              <a:latin typeface="Arial" panose="020B0604020202020204" pitchFamily="34" charset="0"/>
            </a:endParaRPr>
          </a:p>
          <a:p>
            <a:pPr lvl="0" algn="ctr" hangingPunct="1"/>
            <a:endParaRPr lang="fr-FR" sz="2400" b="1" dirty="0">
              <a:solidFill>
                <a:srgbClr val="213B76"/>
              </a:solidFill>
              <a:latin typeface="Arial" panose="020B0604020202020204" pitchFamily="34" charset="0"/>
            </a:endParaRPr>
          </a:p>
        </p:txBody>
      </p:sp>
      <p:pic>
        <p:nvPicPr>
          <p:cNvPr id="15" name="Image 14">
            <a:extLst>
              <a:ext uri="{FF2B5EF4-FFF2-40B4-BE49-F238E27FC236}">
                <a16:creationId xmlns:a16="http://schemas.microsoft.com/office/drawing/2014/main" id="{9204BEF9-2690-7FBC-6CC2-4F11D51A3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76" y="2132856"/>
            <a:ext cx="740496" cy="970784"/>
          </a:xfrm>
          <a:prstGeom prst="rect">
            <a:avLst/>
          </a:prstGeom>
        </p:spPr>
      </p:pic>
      <p:pic>
        <p:nvPicPr>
          <p:cNvPr id="16" name="Espace réservé du contenu 7">
            <a:extLst>
              <a:ext uri="{FF2B5EF4-FFF2-40B4-BE49-F238E27FC236}">
                <a16:creationId xmlns:a16="http://schemas.microsoft.com/office/drawing/2014/main" id="{2FE5B144-6D8B-7780-E683-BCC1E32EE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381" y="3609847"/>
            <a:ext cx="1028872" cy="1028872"/>
          </a:xfrm>
          <a:prstGeom prst="rect">
            <a:avLst/>
          </a:prstGeom>
        </p:spPr>
      </p:pic>
      <p:sp>
        <p:nvSpPr>
          <p:cNvPr id="17" name="Espace réservé du pied de page 4">
            <a:extLst>
              <a:ext uri="{FF2B5EF4-FFF2-40B4-BE49-F238E27FC236}">
                <a16:creationId xmlns:a16="http://schemas.microsoft.com/office/drawing/2014/main" id="{9FAC1DD4-0102-A863-AB10-79207CECC01E}"/>
              </a:ext>
            </a:extLst>
          </p:cNvPr>
          <p:cNvSpPr txBox="1">
            <a:spLocks/>
          </p:cNvSpPr>
          <p:nvPr/>
        </p:nvSpPr>
        <p:spPr>
          <a:xfrm>
            <a:off x="6398008" y="6454981"/>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 collège</a:t>
            </a:r>
            <a:endParaRPr lang="fr-FR" dirty="0"/>
          </a:p>
        </p:txBody>
      </p:sp>
    </p:spTree>
    <p:extLst>
      <p:ext uri="{BB962C8B-B14F-4D97-AF65-F5344CB8AC3E}">
        <p14:creationId xmlns:p14="http://schemas.microsoft.com/office/powerpoint/2010/main" val="1269603210"/>
      </p:ext>
    </p:extLst>
  </p:cSld>
  <p:clrMapOvr>
    <a:masterClrMapping/>
  </p:clrMapOvr>
  <p:transition spd="med" advTm="3237"/>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943671" y="2939941"/>
            <a:ext cx="3689501" cy="3264454"/>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Débit</a:t>
              </a:r>
              <a:endParaRPr lang="fr-FR" dirty="0">
                <a:latin typeface="Arial" pitchFamily="34" charset="0"/>
                <a:cs typeface="Arial" pitchFamily="34" charset="0"/>
              </a:endParaRPr>
            </a:p>
            <a:p>
              <a:pPr algn="ctr">
                <a:defRPr sz="2200" b="1">
                  <a:solidFill>
                    <a:srgbClr val="FFFFFF"/>
                  </a:solidFill>
                  <a:latin typeface="Arial"/>
                  <a:ea typeface="Arial"/>
                  <a:cs typeface="Arial"/>
                  <a:sym typeface="Arial"/>
                </a:defRPr>
              </a:pPr>
              <a:r>
                <a:rPr lang="fr-FR" dirty="0">
                  <a:latin typeface="Arial" pitchFamily="34" charset="0"/>
                  <a:cs typeface="Arial" pitchFamily="34" charset="0"/>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Crédit</a:t>
              </a:r>
              <a:br>
                <a:rPr lang="fr-FR" dirty="0">
                  <a:latin typeface="Arial" pitchFamily="34" charset="0"/>
                  <a:cs typeface="Arial" pitchFamily="34" charset="0"/>
                </a:rPr>
              </a:br>
              <a:r>
                <a:rPr lang="fr-FR" dirty="0">
                  <a:latin typeface="Arial" pitchFamily="34" charset="0"/>
                  <a:cs typeface="Arial" pitchFamily="34" charset="0"/>
                </a:rPr>
                <a:t>1 450 €</a:t>
              </a:r>
            </a:p>
          </p:txBody>
        </p:sp>
        <p:sp>
          <p:nvSpPr>
            <p:cNvPr id="70" name="Rectangle"/>
            <p:cNvSpPr/>
            <p:nvPr/>
          </p:nvSpPr>
          <p:spPr>
            <a:xfrm>
              <a:off x="4943671" y="5262693"/>
              <a:ext cx="3689501" cy="941702"/>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Solde</a:t>
              </a:r>
              <a:r>
                <a:rPr lang="fr-FR" dirty="0">
                  <a:latin typeface="Arial" pitchFamily="34" charset="0"/>
                  <a:cs typeface="Arial" pitchFamily="34" charset="0"/>
                </a:rPr>
                <a:t> </a:t>
              </a:r>
              <a:r>
                <a:rPr lang="fr-FR" noProof="1">
                  <a:latin typeface="Arial" pitchFamily="34" charset="0"/>
                  <a:cs typeface="Arial" pitchFamily="34" charset="0"/>
                </a:rPr>
                <a:t>bancaire</a:t>
              </a:r>
              <a:r>
                <a:rPr lang="fr-FR" dirty="0">
                  <a:latin typeface="Arial" pitchFamily="34" charset="0"/>
                  <a:cs typeface="Arial" pitchFamily="34" charset="0"/>
                </a:rPr>
                <a:t> </a:t>
              </a:r>
              <a:r>
                <a:rPr lang="fr-FR" noProof="1">
                  <a:latin typeface="Arial" pitchFamily="34" charset="0"/>
                  <a:cs typeface="Arial" pitchFamily="34" charset="0"/>
                </a:rPr>
                <a:t>débiteur :</a:t>
              </a:r>
            </a:p>
            <a:p>
              <a:pPr algn="ctr">
                <a:defRPr sz="2200" b="1">
                  <a:solidFill>
                    <a:srgbClr val="FFFFFF"/>
                  </a:solidFill>
                  <a:latin typeface="Arial"/>
                  <a:ea typeface="Arial"/>
                  <a:cs typeface="Arial"/>
                  <a:sym typeface="Arial"/>
                </a:defRPr>
              </a:pPr>
              <a:r>
                <a:rPr lang="fr-FR" dirty="0">
                  <a:latin typeface="Arial" pitchFamily="34" charset="0"/>
                  <a:cs typeface="Arial" pitchFamily="34" charset="0"/>
                </a:rPr>
                <a:t>- 100 €</a:t>
              </a:r>
            </a:p>
          </p:txBody>
        </p:sp>
      </p:grpSp>
      <p:grpSp>
        <p:nvGrpSpPr>
          <p:cNvPr id="6" name="Groupe 5"/>
          <p:cNvGrpSpPr/>
          <p:nvPr/>
        </p:nvGrpSpPr>
        <p:grpSpPr>
          <a:xfrm>
            <a:off x="179512" y="3161298"/>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Débit</a:t>
              </a:r>
              <a:endParaRPr lang="fr-FR" dirty="0">
                <a:latin typeface="Arial" pitchFamily="34" charset="0"/>
                <a:cs typeface="Arial" pitchFamily="34" charset="0"/>
              </a:endParaRPr>
            </a:p>
            <a:p>
              <a:pPr algn="ctr">
                <a:defRPr sz="2200" b="1">
                  <a:solidFill>
                    <a:srgbClr val="FFFFFF"/>
                  </a:solidFill>
                  <a:latin typeface="Arial"/>
                  <a:ea typeface="Arial"/>
                  <a:cs typeface="Arial"/>
                  <a:sym typeface="Arial"/>
                </a:defRPr>
              </a:pPr>
              <a:r>
                <a:rPr lang="fr-FR" dirty="0">
                  <a:latin typeface="Arial" pitchFamily="34" charset="0"/>
                  <a:cs typeface="Arial" pitchFamily="34" charset="0"/>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Crédit</a:t>
              </a:r>
              <a:endParaRPr lang="fr-FR" dirty="0">
                <a:latin typeface="Arial" pitchFamily="34" charset="0"/>
                <a:cs typeface="Arial" pitchFamily="34" charset="0"/>
              </a:endParaRPr>
            </a:p>
            <a:p>
              <a:pPr algn="ctr">
                <a:defRPr sz="2200" b="1">
                  <a:solidFill>
                    <a:srgbClr val="FFFFFF"/>
                  </a:solidFill>
                  <a:latin typeface="Arial"/>
                  <a:ea typeface="Arial"/>
                  <a:cs typeface="Arial"/>
                  <a:sym typeface="Arial"/>
                </a:defRPr>
              </a:pPr>
              <a:r>
                <a:rPr lang="fr-FR" dirty="0">
                  <a:latin typeface="Arial" pitchFamily="34" charset="0"/>
                  <a:cs typeface="Arial" pitchFamily="34" charset="0"/>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Solde</a:t>
              </a:r>
              <a:r>
                <a:rPr lang="fr-FR" dirty="0">
                  <a:latin typeface="Arial" pitchFamily="34" charset="0"/>
                  <a:cs typeface="Arial" pitchFamily="34" charset="0"/>
                </a:rPr>
                <a:t> </a:t>
              </a:r>
              <a:r>
                <a:rPr lang="fr-FR" noProof="1">
                  <a:latin typeface="Arial" pitchFamily="34" charset="0"/>
                  <a:cs typeface="Arial" pitchFamily="34" charset="0"/>
                </a:rPr>
                <a:t>bancaire</a:t>
              </a:r>
              <a:r>
                <a:rPr lang="fr-FR" dirty="0">
                  <a:latin typeface="Arial" pitchFamily="34" charset="0"/>
                  <a:cs typeface="Arial" pitchFamily="34" charset="0"/>
                </a:rPr>
                <a:t> </a:t>
              </a:r>
              <a:r>
                <a:rPr lang="fr-FR" noProof="1">
                  <a:latin typeface="Arial" pitchFamily="34" charset="0"/>
                  <a:cs typeface="Arial" pitchFamily="34" charset="0"/>
                </a:rPr>
                <a:t>créditeur </a:t>
              </a:r>
              <a:r>
                <a:rPr lang="fr-FR" dirty="0">
                  <a:latin typeface="Arial" pitchFamily="34" charset="0"/>
                  <a:cs typeface="Arial" pitchFamily="34" charset="0"/>
                </a:rPr>
                <a:t>: </a:t>
              </a:r>
            </a:p>
            <a:p>
              <a:pPr algn="ctr">
                <a:defRPr sz="2200" b="1">
                  <a:solidFill>
                    <a:srgbClr val="FFFFFF"/>
                  </a:solidFill>
                  <a:latin typeface="Arial"/>
                  <a:ea typeface="Arial"/>
                  <a:cs typeface="Arial"/>
                  <a:sym typeface="Arial"/>
                </a:defRPr>
              </a:pPr>
              <a:r>
                <a:rPr lang="fr-FR" dirty="0">
                  <a:latin typeface="Arial" pitchFamily="34" charset="0"/>
                  <a:cs typeface="Arial" pitchFamily="34" charset="0"/>
                </a:rPr>
                <a:t>+ 50 €</a:t>
              </a:r>
            </a:p>
          </p:txBody>
        </p:sp>
      </p:grpSp>
      <p:grpSp>
        <p:nvGrpSpPr>
          <p:cNvPr id="5" name="Groupe 4"/>
          <p:cNvGrpSpPr/>
          <p:nvPr/>
        </p:nvGrpSpPr>
        <p:grpSpPr>
          <a:xfrm>
            <a:off x="264193" y="1556792"/>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Arial" pitchFamily="34" charset="0"/>
                  <a:ea typeface="Arial"/>
                  <a:cs typeface="Arial" pitchFamily="34" charset="0"/>
                </a:rPr>
                <a:t>Ressources </a:t>
              </a:r>
            </a:p>
            <a:p>
              <a:pPr algn="ctr"/>
              <a:r>
                <a:rPr lang="fr-FR" sz="2200" b="1" noProof="1">
                  <a:solidFill>
                    <a:srgbClr val="FFFFFF"/>
                  </a:solidFill>
                  <a:latin typeface="Arial" pitchFamily="34" charset="0"/>
                  <a:ea typeface="Arial"/>
                  <a:cs typeface="Arial" pitchFamily="34" charset="0"/>
                </a:rPr>
                <a:t>=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Arial" pitchFamily="34" charset="0"/>
                  <a:ea typeface="Arial"/>
                  <a:cs typeface="Arial" pitchFamily="34" charset="0"/>
                  <a:sym typeface="Arial"/>
                </a:rPr>
                <a:t>Dépenses </a:t>
              </a:r>
            </a:p>
            <a:p>
              <a:pPr algn="ctr"/>
              <a:r>
                <a:rPr lang="fr-FR" sz="2200" b="1" dirty="0">
                  <a:solidFill>
                    <a:srgbClr val="FFFFFF"/>
                  </a:solidFill>
                  <a:latin typeface="Arial" pitchFamily="34" charset="0"/>
                  <a:ea typeface="Arial"/>
                  <a:cs typeface="Arial" pitchFamily="34" charset="0"/>
                  <a:sym typeface="Arial"/>
                </a:rPr>
                <a:t>=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Arial" pitchFamily="34" charset="0"/>
                <a:cs typeface="Arial" pitchFamily="34" charset="0"/>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Arial" pitchFamily="34" charset="0"/>
                <a:cs typeface="Arial" pitchFamily="34" charset="0"/>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Arial" pitchFamily="34" charset="0"/>
                  <a:ea typeface="Arial"/>
                  <a:cs typeface="Arial" pitchFamily="34" charset="0"/>
                </a:rPr>
                <a:t>Solde</a:t>
              </a:r>
            </a:p>
          </p:txBody>
        </p:sp>
      </p:gr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30</a:t>
            </a:fld>
            <a:endParaRPr lang="fr-FR" dirty="0">
              <a:solidFill>
                <a:srgbClr val="213B76"/>
              </a:solidFill>
              <a:latin typeface="Arial" pitchFamily="34" charset="0"/>
              <a:cs typeface="Arial" pitchFamily="34" charset="0"/>
            </a:endParaRPr>
          </a:p>
        </p:txBody>
      </p:sp>
      <p:sp>
        <p:nvSpPr>
          <p:cNvPr id="26" name="Rectangle 25"/>
          <p:cNvSpPr/>
          <p:nvPr/>
        </p:nvSpPr>
        <p:spPr>
          <a:xfrm>
            <a:off x="611560" y="2843644"/>
            <a:ext cx="2845651" cy="369332"/>
          </a:xfrm>
          <a:prstGeom prst="rect">
            <a:avLst/>
          </a:prstGeom>
        </p:spPr>
        <p:txBody>
          <a:bodyPr wrap="none">
            <a:spAutoFit/>
          </a:bodyPr>
          <a:lstStyle/>
          <a:p>
            <a:r>
              <a:rPr lang="fr-FR" dirty="0">
                <a:latin typeface="Arial" pitchFamily="34" charset="0"/>
                <a:cs typeface="Arial" pitchFamily="34" charset="0"/>
              </a:rPr>
              <a:t>Si ressources &gt; dépenses</a:t>
            </a:r>
          </a:p>
        </p:txBody>
      </p:sp>
      <p:sp>
        <p:nvSpPr>
          <p:cNvPr id="27" name="Rectangle 26"/>
          <p:cNvSpPr/>
          <p:nvPr/>
        </p:nvSpPr>
        <p:spPr>
          <a:xfrm>
            <a:off x="5220072" y="2564904"/>
            <a:ext cx="2909771" cy="369332"/>
          </a:xfrm>
          <a:prstGeom prst="rect">
            <a:avLst/>
          </a:prstGeom>
        </p:spPr>
        <p:txBody>
          <a:bodyPr wrap="none">
            <a:spAutoFit/>
          </a:bodyPr>
          <a:lstStyle/>
          <a:p>
            <a:r>
              <a:rPr lang="fr-FR" dirty="0">
                <a:latin typeface="Arial" pitchFamily="34" charset="0"/>
                <a:cs typeface="Arial" pitchFamily="34" charset="0"/>
              </a:rPr>
              <a:t>Si ressources &lt; dépenses </a:t>
            </a:r>
          </a:p>
        </p:txBody>
      </p:sp>
      <p:grpSp>
        <p:nvGrpSpPr>
          <p:cNvPr id="30" name="Groupe 29"/>
          <p:cNvGrpSpPr/>
          <p:nvPr/>
        </p:nvGrpSpPr>
        <p:grpSpPr>
          <a:xfrm rot="1035649">
            <a:off x="8174171" y="5499656"/>
            <a:ext cx="1297425" cy="1147062"/>
            <a:chOff x="8051848" y="4783883"/>
            <a:chExt cx="1297425" cy="1147062"/>
          </a:xfrm>
        </p:grpSpPr>
        <p:pic>
          <p:nvPicPr>
            <p:cNvPr id="31" name="Image 30">
              <a:hlinkClick r:id="rId4"/>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051848" y="4783883"/>
              <a:ext cx="1095021" cy="1095021"/>
            </a:xfrm>
            <a:prstGeom prst="rect">
              <a:avLst/>
            </a:prstGeom>
          </p:spPr>
        </p:pic>
        <p:sp>
          <p:nvSpPr>
            <p:cNvPr id="32" name="Rectangle à coins arrondis 31">
              <a:hlinkClick r:id="rId4"/>
            </p:cNvPr>
            <p:cNvSpPr/>
            <p:nvPr/>
          </p:nvSpPr>
          <p:spPr>
            <a:xfrm>
              <a:off x="8159505" y="5590431"/>
              <a:ext cx="1189768" cy="340514"/>
            </a:xfrm>
            <a:prstGeom prst="roundRect">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chemeClr val="tx1"/>
                  </a:solidFill>
                  <a:effectLst/>
                  <a:uFillTx/>
                  <a:latin typeface="+mj-lt"/>
                  <a:ea typeface="+mj-ea"/>
                  <a:cs typeface="+mj-cs"/>
                  <a:sym typeface="Helvetica"/>
                </a:rPr>
                <a:t>Découvert</a:t>
              </a:r>
            </a:p>
          </p:txBody>
        </p:sp>
      </p:grpSp>
      <p:pic>
        <p:nvPicPr>
          <p:cNvPr id="9" name="Image 8" descr="Une image contenant clipart, dessin humoristique, illustration&#10;&#10;Description générée automatiquement avec une confiance moyenne">
            <a:extLst>
              <a:ext uri="{FF2B5EF4-FFF2-40B4-BE49-F238E27FC236}">
                <a16:creationId xmlns:a16="http://schemas.microsoft.com/office/drawing/2014/main" id="{F9B5248F-106A-1284-F7AA-65A04041C1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3172" y="2181750"/>
            <a:ext cx="510754" cy="941702"/>
          </a:xfrm>
          <a:prstGeom prst="rect">
            <a:avLst/>
          </a:prstGeom>
        </p:spPr>
      </p:pic>
      <p:pic>
        <p:nvPicPr>
          <p:cNvPr id="11" name="Image 10" descr="Une image contenant clipart, dessin humoristique, illustration, conception&#10;&#10;Description générée automatiquement">
            <a:extLst>
              <a:ext uri="{FF2B5EF4-FFF2-40B4-BE49-F238E27FC236}">
                <a16:creationId xmlns:a16="http://schemas.microsoft.com/office/drawing/2014/main" id="{D2FEC494-076C-9738-C9A3-463F385E4B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683" y="2169248"/>
            <a:ext cx="766816" cy="766816"/>
          </a:xfrm>
          <a:prstGeom prst="rect">
            <a:avLst/>
          </a:prstGeom>
        </p:spPr>
      </p:pic>
      <p:grpSp>
        <p:nvGrpSpPr>
          <p:cNvPr id="3" name="Groupe 2">
            <a:extLst>
              <a:ext uri="{FF2B5EF4-FFF2-40B4-BE49-F238E27FC236}">
                <a16:creationId xmlns:a16="http://schemas.microsoft.com/office/drawing/2014/main" id="{2A642C7B-20A8-A99C-ED75-49ED5B9DD60D}"/>
              </a:ext>
            </a:extLst>
          </p:cNvPr>
          <p:cNvGrpSpPr/>
          <p:nvPr/>
        </p:nvGrpSpPr>
        <p:grpSpPr>
          <a:xfrm>
            <a:off x="-569967" y="-76944"/>
            <a:ext cx="9655738" cy="1043121"/>
            <a:chOff x="-569967" y="-76944"/>
            <a:chExt cx="9655738" cy="1043121"/>
          </a:xfrm>
        </p:grpSpPr>
        <p:sp>
          <p:nvSpPr>
            <p:cNvPr id="8" name="Titre 2">
              <a:extLst>
                <a:ext uri="{FF2B5EF4-FFF2-40B4-BE49-F238E27FC236}">
                  <a16:creationId xmlns:a16="http://schemas.microsoft.com/office/drawing/2014/main" id="{5E83FE7A-7536-B5C7-72D3-F09B53F2703C}"/>
                </a:ext>
              </a:extLst>
            </p:cNvPr>
            <p:cNvSpPr txBox="1">
              <a:spLocks/>
            </p:cNvSpPr>
            <p:nvPr/>
          </p:nvSpPr>
          <p:spPr>
            <a:xfrm>
              <a:off x="-569967" y="-76944"/>
              <a:ext cx="780626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2. LE COMPTE BANCAIRE</a:t>
              </a:r>
            </a:p>
          </p:txBody>
        </p:sp>
        <p:pic>
          <p:nvPicPr>
            <p:cNvPr id="10" name="Espace réservé du contenu 7">
              <a:extLst>
                <a:ext uri="{FF2B5EF4-FFF2-40B4-BE49-F238E27FC236}">
                  <a16:creationId xmlns:a16="http://schemas.microsoft.com/office/drawing/2014/main" id="{B49EE08D-9818-3265-EF53-035CC656F6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5550" y="35956"/>
              <a:ext cx="930221" cy="9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grpSp>
      <p:grpSp>
        <p:nvGrpSpPr>
          <p:cNvPr id="14" name="Groupe 13">
            <a:extLst>
              <a:ext uri="{FF2B5EF4-FFF2-40B4-BE49-F238E27FC236}">
                <a16:creationId xmlns:a16="http://schemas.microsoft.com/office/drawing/2014/main" id="{5A0D706A-4527-3E0A-5C4E-5BBAF0E7B8A6}"/>
              </a:ext>
            </a:extLst>
          </p:cNvPr>
          <p:cNvGrpSpPr/>
          <p:nvPr/>
        </p:nvGrpSpPr>
        <p:grpSpPr>
          <a:xfrm>
            <a:off x="-35231" y="479473"/>
            <a:ext cx="8902931" cy="869465"/>
            <a:chOff x="-35231" y="479473"/>
            <a:chExt cx="8902931" cy="869465"/>
          </a:xfrm>
        </p:grpSpPr>
        <p:sp>
          <p:nvSpPr>
            <p:cNvPr id="12" name="Espace réservé du texte 1">
              <a:extLst>
                <a:ext uri="{FF2B5EF4-FFF2-40B4-BE49-F238E27FC236}">
                  <a16:creationId xmlns:a16="http://schemas.microsoft.com/office/drawing/2014/main" id="{AFE76976-E0F8-0299-BE65-631787FAB806}"/>
                </a:ext>
              </a:extLst>
            </p:cNvPr>
            <p:cNvSpPr txBox="1"/>
            <p:nvPr/>
          </p:nvSpPr>
          <p:spPr>
            <a:xfrm>
              <a:off x="712636" y="479473"/>
              <a:ext cx="8155064" cy="8694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800" dirty="0">
                  <a:solidFill>
                    <a:srgbClr val="C92360"/>
                  </a:solidFill>
                  <a:latin typeface="Arial" panose="020B0604020202020204" pitchFamily="34" charset="0"/>
                  <a:ea typeface="+mn-ea"/>
                  <a:cs typeface="Arial" panose="020B0604020202020204" pitchFamily="34" charset="0"/>
                </a:rPr>
                <a:t>Comment fonctionne un compte bancaire ?</a:t>
              </a:r>
            </a:p>
            <a:p>
              <a:pPr indent="0"/>
              <a:r>
                <a:rPr lang="fr-FR" sz="2000" dirty="0">
                  <a:solidFill>
                    <a:srgbClr val="213B76"/>
                  </a:solidFill>
                  <a:latin typeface="Arial" panose="020B0604020202020204" pitchFamily="34" charset="0"/>
                  <a:cs typeface="Arial" panose="020B0604020202020204" pitchFamily="34" charset="0"/>
                </a:rPr>
                <a:t>Il enregistre les ressources et les dépenses.</a:t>
              </a:r>
            </a:p>
          </p:txBody>
        </p:sp>
        <p:pic>
          <p:nvPicPr>
            <p:cNvPr id="13" name="Espace réservé du contenu 5">
              <a:extLst>
                <a:ext uri="{FF2B5EF4-FFF2-40B4-BE49-F238E27FC236}">
                  <a16:creationId xmlns:a16="http://schemas.microsoft.com/office/drawing/2014/main" id="{28055D1A-7E51-CDED-68ED-760EA47710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31" y="548680"/>
              <a:ext cx="765233" cy="573925"/>
            </a:xfrm>
            <a:prstGeom prst="rect">
              <a:avLst/>
            </a:prstGeom>
          </p:spPr>
        </p:pic>
      </p:grpSp>
      <p:sp>
        <p:nvSpPr>
          <p:cNvPr id="2" name="Espace réservé du pied de page 4">
            <a:extLst>
              <a:ext uri="{FF2B5EF4-FFF2-40B4-BE49-F238E27FC236}">
                <a16:creationId xmlns:a16="http://schemas.microsoft.com/office/drawing/2014/main" id="{435CF0DA-8499-2214-3B61-33281D29142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539786868"/>
      </p:ext>
    </p:extLst>
  </p:cSld>
  <p:clrMapOvr>
    <a:masterClrMapping/>
  </p:clrMapOvr>
  <p:transition spd="med" advTm="18941"/>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heckerboard(across)">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980728"/>
            <a:ext cx="6194239" cy="523220"/>
          </a:xfrm>
          <a:prstGeom prst="rect">
            <a:avLst/>
          </a:prstGeom>
        </p:spPr>
        <p:txBody>
          <a:bodyPr wrap="square">
            <a:spAutoFit/>
          </a:bodyPr>
          <a:lstStyle/>
          <a:p>
            <a:pPr marL="342900" indent="-342900"/>
            <a:r>
              <a:rPr lang="fr-FR" sz="2800" dirty="0">
                <a:solidFill>
                  <a:srgbClr val="213B76"/>
                </a:solidFill>
                <a:latin typeface="Arial" pitchFamily="34" charset="0"/>
                <a:cs typeface="Arial" pitchFamily="34" charset="0"/>
              </a:rPr>
              <a:t>  </a:t>
            </a:r>
            <a:r>
              <a:rPr lang="fr-FR" sz="2800" b="1" dirty="0">
                <a:solidFill>
                  <a:srgbClr val="213B76"/>
                </a:solidFill>
                <a:latin typeface="Arial" pitchFamily="34" charset="0"/>
                <a:cs typeface="Arial" pitchFamily="34" charset="0"/>
              </a:rPr>
              <a:t>C’est un porte-monnaie virtuel </a:t>
            </a:r>
            <a:r>
              <a:rPr lang="fr-FR" sz="2800" dirty="0">
                <a:solidFill>
                  <a:srgbClr val="213B76"/>
                </a:solidFill>
                <a:latin typeface="Arial" pitchFamily="34" charset="0"/>
                <a:cs typeface="Arial" pitchFamily="34" charset="0"/>
              </a:rPr>
              <a:t>!</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31</a:t>
            </a:fld>
            <a:endParaRPr lang="fr-FR" dirty="0">
              <a:solidFill>
                <a:srgbClr val="213B76"/>
              </a:solidFill>
              <a:latin typeface="Arial" pitchFamily="34" charset="0"/>
              <a:cs typeface="Arial" pitchFamily="34" charset="0"/>
            </a:endParaRPr>
          </a:p>
        </p:txBody>
      </p:sp>
      <p:sp>
        <p:nvSpPr>
          <p:cNvPr id="26" name="Rectangle 25"/>
          <p:cNvSpPr/>
          <p:nvPr/>
        </p:nvSpPr>
        <p:spPr>
          <a:xfrm>
            <a:off x="611560" y="2843644"/>
            <a:ext cx="2845651" cy="369332"/>
          </a:xfrm>
          <a:prstGeom prst="rect">
            <a:avLst/>
          </a:prstGeom>
        </p:spPr>
        <p:txBody>
          <a:bodyPr wrap="none">
            <a:spAutoFit/>
          </a:bodyPr>
          <a:lstStyle/>
          <a:p>
            <a:r>
              <a:rPr lang="fr-FR" dirty="0">
                <a:latin typeface="Arial" pitchFamily="34" charset="0"/>
                <a:cs typeface="Arial" pitchFamily="34" charset="0"/>
              </a:rPr>
              <a:t>Si ressources &gt; dépenses</a:t>
            </a:r>
          </a:p>
        </p:txBody>
      </p:sp>
      <p:sp>
        <p:nvSpPr>
          <p:cNvPr id="27" name="Rectangle 26"/>
          <p:cNvSpPr/>
          <p:nvPr/>
        </p:nvSpPr>
        <p:spPr>
          <a:xfrm>
            <a:off x="5220072" y="2780928"/>
            <a:ext cx="2909771" cy="369332"/>
          </a:xfrm>
          <a:prstGeom prst="rect">
            <a:avLst/>
          </a:prstGeom>
        </p:spPr>
        <p:txBody>
          <a:bodyPr wrap="none">
            <a:spAutoFit/>
          </a:bodyPr>
          <a:lstStyle/>
          <a:p>
            <a:r>
              <a:rPr lang="fr-FR" dirty="0">
                <a:latin typeface="Arial" pitchFamily="34" charset="0"/>
                <a:cs typeface="Arial" pitchFamily="34" charset="0"/>
              </a:rPr>
              <a:t>Si ressources &lt; dépenses </a:t>
            </a:r>
          </a:p>
        </p:txBody>
      </p:sp>
      <p:sp>
        <p:nvSpPr>
          <p:cNvPr id="29" name="Rectangle"/>
          <p:cNvSpPr/>
          <p:nvPr/>
        </p:nvSpPr>
        <p:spPr>
          <a:xfrm>
            <a:off x="4932040" y="3284984"/>
            <a:ext cx="3689501" cy="941702"/>
          </a:xfrm>
          <a:prstGeom prst="rect">
            <a:avLst/>
          </a:prstGeom>
          <a:solidFill>
            <a:srgbClr val="E06F17"/>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Solde</a:t>
            </a:r>
            <a:r>
              <a:rPr lang="fr-FR" dirty="0">
                <a:latin typeface="Arial" pitchFamily="34" charset="0"/>
                <a:cs typeface="Arial" pitchFamily="34" charset="0"/>
              </a:rPr>
              <a:t> </a:t>
            </a:r>
            <a:r>
              <a:rPr lang="fr-FR" noProof="1">
                <a:latin typeface="Arial" pitchFamily="34" charset="0"/>
                <a:cs typeface="Arial" pitchFamily="34" charset="0"/>
              </a:rPr>
              <a:t>bancaire</a:t>
            </a:r>
            <a:r>
              <a:rPr lang="fr-FR" dirty="0">
                <a:latin typeface="Arial" pitchFamily="34" charset="0"/>
                <a:cs typeface="Arial" pitchFamily="34" charset="0"/>
              </a:rPr>
              <a:t> </a:t>
            </a:r>
            <a:r>
              <a:rPr lang="fr-FR" noProof="1">
                <a:latin typeface="Arial" pitchFamily="34" charset="0"/>
                <a:cs typeface="Arial" pitchFamily="34" charset="0"/>
              </a:rPr>
              <a:t>débiteur :</a:t>
            </a:r>
          </a:p>
          <a:p>
            <a:pPr algn="ctr">
              <a:defRPr sz="2200" b="1">
                <a:solidFill>
                  <a:srgbClr val="FFFFFF"/>
                </a:solidFill>
                <a:latin typeface="Arial"/>
                <a:ea typeface="Arial"/>
                <a:cs typeface="Arial"/>
                <a:sym typeface="Arial"/>
              </a:defRPr>
            </a:pPr>
            <a:r>
              <a:rPr lang="fr-FR" dirty="0">
                <a:latin typeface="Arial" pitchFamily="34" charset="0"/>
                <a:cs typeface="Arial" pitchFamily="34" charset="0"/>
              </a:rPr>
              <a:t>- 100 €</a:t>
            </a:r>
          </a:p>
        </p:txBody>
      </p:sp>
      <p:sp>
        <p:nvSpPr>
          <p:cNvPr id="30" name="Flèche vers le bas 29"/>
          <p:cNvSpPr/>
          <p:nvPr/>
        </p:nvSpPr>
        <p:spPr>
          <a:xfrm>
            <a:off x="6660232" y="4221088"/>
            <a:ext cx="288032" cy="432048"/>
          </a:xfrm>
          <a:prstGeom prst="down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31" name="Rectangle"/>
          <p:cNvSpPr/>
          <p:nvPr/>
        </p:nvSpPr>
        <p:spPr>
          <a:xfrm>
            <a:off x="5004048" y="4653136"/>
            <a:ext cx="3689501" cy="941702"/>
          </a:xfrm>
          <a:prstGeom prst="rect">
            <a:avLst/>
          </a:prstGeom>
          <a:solidFill>
            <a:srgbClr val="E06F17"/>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Arial" pitchFamily="34" charset="0"/>
                <a:cs typeface="Arial" pitchFamily="34" charset="0"/>
              </a:rPr>
              <a:t>Un découvert est créé </a:t>
            </a:r>
            <a:endParaRPr lang="fr-FR" dirty="0">
              <a:latin typeface="Arial" pitchFamily="34" charset="0"/>
              <a:cs typeface="Arial" pitchFamily="34" charset="0"/>
            </a:endParaRPr>
          </a:p>
        </p:txBody>
      </p:sp>
      <p:sp>
        <p:nvSpPr>
          <p:cNvPr id="32" name="Rectangle 31"/>
          <p:cNvSpPr/>
          <p:nvPr/>
        </p:nvSpPr>
        <p:spPr>
          <a:xfrm>
            <a:off x="4499992" y="5733256"/>
            <a:ext cx="4596130" cy="369332"/>
          </a:xfrm>
          <a:prstGeom prst="rect">
            <a:avLst/>
          </a:prstGeom>
        </p:spPr>
        <p:txBody>
          <a:bodyPr wrap="none">
            <a:spAutoFit/>
          </a:bodyPr>
          <a:lstStyle/>
          <a:p>
            <a:r>
              <a:rPr lang="fr-FR" b="1" dirty="0">
                <a:latin typeface="Arial" pitchFamily="34" charset="0"/>
                <a:cs typeface="Arial" pitchFamily="34" charset="0"/>
              </a:rPr>
              <a:t>Attention </a:t>
            </a:r>
            <a:r>
              <a:rPr lang="fr-FR" dirty="0">
                <a:latin typeface="Arial" pitchFamily="34" charset="0"/>
                <a:cs typeface="Arial" pitchFamily="34" charset="0"/>
              </a:rPr>
              <a:t>: le découvert n’est pas un droit !</a:t>
            </a:r>
          </a:p>
        </p:txBody>
      </p:sp>
      <p:pic>
        <p:nvPicPr>
          <p:cNvPr id="33" name="Image 32" descr="warning-g7181c50cf_640.png">
            <a:hlinkClick r:id="rId4"/>
          </p:cNvPr>
          <p:cNvPicPr>
            <a:picLocks noChangeAspect="1"/>
          </p:cNvPicPr>
          <p:nvPr/>
        </p:nvPicPr>
        <p:blipFill>
          <a:blip r:embed="rId5" cstate="print"/>
          <a:stretch>
            <a:fillRect/>
          </a:stretch>
        </p:blipFill>
        <p:spPr>
          <a:xfrm>
            <a:off x="2483768" y="4365104"/>
            <a:ext cx="1950724" cy="1682499"/>
          </a:xfrm>
          <a:prstGeom prst="rect">
            <a:avLst/>
          </a:prstGeom>
        </p:spPr>
      </p:pic>
      <p:pic>
        <p:nvPicPr>
          <p:cNvPr id="7" name="Image 6" descr="Une image contenant clipart, dessin humoristique, illustration&#10;&#10;Description générée automatiquement avec une confiance moyenne">
            <a:extLst>
              <a:ext uri="{FF2B5EF4-FFF2-40B4-BE49-F238E27FC236}">
                <a16:creationId xmlns:a16="http://schemas.microsoft.com/office/drawing/2014/main" id="{74238BAF-C700-CB0D-E476-D8A44A2431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4745" y="1772815"/>
            <a:ext cx="550006" cy="1014073"/>
          </a:xfrm>
          <a:prstGeom prst="rect">
            <a:avLst/>
          </a:prstGeom>
        </p:spPr>
      </p:pic>
      <p:pic>
        <p:nvPicPr>
          <p:cNvPr id="9" name="Image 8" descr="Une image contenant clipart, dessin humoristique, illustration, conception&#10;&#10;Description générée automatiquement">
            <a:extLst>
              <a:ext uri="{FF2B5EF4-FFF2-40B4-BE49-F238E27FC236}">
                <a16:creationId xmlns:a16="http://schemas.microsoft.com/office/drawing/2014/main" id="{3D16F683-2ECE-3A8B-A1FF-FBA8B116BB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3688" y="1908117"/>
            <a:ext cx="831347" cy="831347"/>
          </a:xfrm>
          <a:prstGeom prst="rect">
            <a:avLst/>
          </a:prstGeom>
        </p:spPr>
      </p:pic>
      <p:grpSp>
        <p:nvGrpSpPr>
          <p:cNvPr id="3" name="Groupe 2">
            <a:extLst>
              <a:ext uri="{FF2B5EF4-FFF2-40B4-BE49-F238E27FC236}">
                <a16:creationId xmlns:a16="http://schemas.microsoft.com/office/drawing/2014/main" id="{2D5E9CEF-61F3-AA89-A8E8-C16E3DAF9277}"/>
              </a:ext>
            </a:extLst>
          </p:cNvPr>
          <p:cNvGrpSpPr/>
          <p:nvPr/>
        </p:nvGrpSpPr>
        <p:grpSpPr>
          <a:xfrm>
            <a:off x="-569967" y="-76944"/>
            <a:ext cx="9655738" cy="1043121"/>
            <a:chOff x="-569967" y="-76944"/>
            <a:chExt cx="9655738" cy="1043121"/>
          </a:xfrm>
        </p:grpSpPr>
        <p:sp>
          <p:nvSpPr>
            <p:cNvPr id="5" name="Titre 2">
              <a:extLst>
                <a:ext uri="{FF2B5EF4-FFF2-40B4-BE49-F238E27FC236}">
                  <a16:creationId xmlns:a16="http://schemas.microsoft.com/office/drawing/2014/main" id="{52FA6F41-AECC-7E60-ACFF-1A9BA0A4A1C8}"/>
                </a:ext>
              </a:extLst>
            </p:cNvPr>
            <p:cNvSpPr txBox="1">
              <a:spLocks/>
            </p:cNvSpPr>
            <p:nvPr/>
          </p:nvSpPr>
          <p:spPr>
            <a:xfrm>
              <a:off x="-569967" y="-76944"/>
              <a:ext cx="780626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2. LE COMPTE BANCAIRE</a:t>
              </a:r>
            </a:p>
          </p:txBody>
        </p:sp>
        <p:pic>
          <p:nvPicPr>
            <p:cNvPr id="8" name="Espace réservé du contenu 7">
              <a:extLst>
                <a:ext uri="{FF2B5EF4-FFF2-40B4-BE49-F238E27FC236}">
                  <a16:creationId xmlns:a16="http://schemas.microsoft.com/office/drawing/2014/main" id="{0D43CA97-736A-13B3-4ABF-A805CBFDA4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5550" y="35956"/>
              <a:ext cx="930221" cy="9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grpSp>
      <p:grpSp>
        <p:nvGrpSpPr>
          <p:cNvPr id="10" name="Groupe 9">
            <a:extLst>
              <a:ext uri="{FF2B5EF4-FFF2-40B4-BE49-F238E27FC236}">
                <a16:creationId xmlns:a16="http://schemas.microsoft.com/office/drawing/2014/main" id="{17F0B7E6-A77B-93A4-72D1-46B9508307E0}"/>
              </a:ext>
            </a:extLst>
          </p:cNvPr>
          <p:cNvGrpSpPr/>
          <p:nvPr/>
        </p:nvGrpSpPr>
        <p:grpSpPr>
          <a:xfrm>
            <a:off x="-35231" y="479473"/>
            <a:ext cx="8902931" cy="643132"/>
            <a:chOff x="-35231" y="479473"/>
            <a:chExt cx="8902931" cy="643132"/>
          </a:xfrm>
        </p:grpSpPr>
        <p:sp>
          <p:nvSpPr>
            <p:cNvPr id="11" name="Espace réservé du texte 1">
              <a:extLst>
                <a:ext uri="{FF2B5EF4-FFF2-40B4-BE49-F238E27FC236}">
                  <a16:creationId xmlns:a16="http://schemas.microsoft.com/office/drawing/2014/main" id="{16991C42-3FD5-C32A-E2BA-BC18000A3AA3}"/>
                </a:ext>
              </a:extLst>
            </p:cNvPr>
            <p:cNvSpPr txBox="1"/>
            <p:nvPr/>
          </p:nvSpPr>
          <p:spPr>
            <a:xfrm>
              <a:off x="712636" y="479473"/>
              <a:ext cx="8155064"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800" dirty="0">
                  <a:solidFill>
                    <a:srgbClr val="C92360"/>
                  </a:solidFill>
                  <a:latin typeface="Arial" panose="020B0604020202020204" pitchFamily="34" charset="0"/>
                  <a:ea typeface="+mn-ea"/>
                  <a:cs typeface="Arial" panose="020B0604020202020204" pitchFamily="34" charset="0"/>
                </a:rPr>
                <a:t>Comment fonctionne un compte bancaire ?</a:t>
              </a:r>
            </a:p>
          </p:txBody>
        </p:sp>
        <p:pic>
          <p:nvPicPr>
            <p:cNvPr id="12" name="Espace réservé du contenu 5">
              <a:extLst>
                <a:ext uri="{FF2B5EF4-FFF2-40B4-BE49-F238E27FC236}">
                  <a16:creationId xmlns:a16="http://schemas.microsoft.com/office/drawing/2014/main" id="{833758AC-15F9-967F-AD7A-415665D1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31" y="548680"/>
              <a:ext cx="765233" cy="573925"/>
            </a:xfrm>
            <a:prstGeom prst="rect">
              <a:avLst/>
            </a:prstGeom>
          </p:spPr>
        </p:pic>
      </p:grpSp>
      <p:sp>
        <p:nvSpPr>
          <p:cNvPr id="6" name="Espace réservé du pied de page 4">
            <a:extLst>
              <a:ext uri="{FF2B5EF4-FFF2-40B4-BE49-F238E27FC236}">
                <a16:creationId xmlns:a16="http://schemas.microsoft.com/office/drawing/2014/main" id="{8508FC95-C425-3E25-919D-FFE59872889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539786868"/>
      </p:ext>
    </p:extLst>
  </p:cSld>
  <p:clrMapOvr>
    <a:masterClrMapping/>
  </p:clrMapOvr>
  <p:transition spd="med" advTm="19503"/>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heckerboard(across)">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heckerboard(across)">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0-#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9" grpId="0" animBg="1"/>
      <p:bldP spid="30" grpId="0" animBg="1"/>
      <p:bldP spid="31"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p:nvPr/>
        </p:nvSpPr>
        <p:spPr>
          <a:xfrm>
            <a:off x="332166" y="1991510"/>
            <a:ext cx="7016751" cy="46166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Arial" pitchFamily="34" charset="0"/>
              <a:cs typeface="Arial" pitchFamily="34" charset="0"/>
            </a:endParaRPr>
          </a:p>
        </p:txBody>
      </p:sp>
      <p:sp>
        <p:nvSpPr>
          <p:cNvPr id="16" name="Espace réservé du numéro de diapositive 1"/>
          <p:cNvSpPr>
            <a:spLocks noGrp="1"/>
          </p:cNvSpPr>
          <p:nvPr>
            <p:ph type="sldNum" sz="quarter" idx="2"/>
          </p:nvPr>
        </p:nvSpPr>
        <p:spPr>
          <a:xfrm>
            <a:off x="8473368" y="6381328"/>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32</a:t>
            </a:fld>
            <a:endParaRPr lang="fr-FR" dirty="0">
              <a:solidFill>
                <a:srgbClr val="213B76"/>
              </a:solidFill>
              <a:latin typeface="Arial" pitchFamily="34" charset="0"/>
              <a:cs typeface="Arial" pitchFamily="34" charset="0"/>
            </a:endParaRPr>
          </a:p>
        </p:txBody>
      </p:sp>
      <p:sp>
        <p:nvSpPr>
          <p:cNvPr id="20" name="Rectangle 2"/>
          <p:cNvSpPr/>
          <p:nvPr/>
        </p:nvSpPr>
        <p:spPr>
          <a:xfrm>
            <a:off x="899592" y="2299519"/>
            <a:ext cx="7528451" cy="84638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Arial" pitchFamily="34" charset="0"/>
                <a:cs typeface="Arial" pitchFamily="34" charset="0"/>
              </a:rPr>
              <a:t>Je consulte régulièrement mon compte</a:t>
            </a:r>
          </a:p>
          <a:p>
            <a:pPr marL="342900" indent="-342900">
              <a:buFont typeface="Arial" panose="020B0604020202020204" pitchFamily="34" charset="0"/>
              <a:buChar char="•"/>
            </a:pPr>
            <a:endParaRPr lang="en-US" sz="2200" b="0" noProof="1">
              <a:solidFill>
                <a:srgbClr val="213B76"/>
              </a:solidFill>
              <a:latin typeface="Arial" pitchFamily="34" charset="0"/>
              <a:cs typeface="Arial" pitchFamily="34" charset="0"/>
            </a:endParaRPr>
          </a:p>
        </p:txBody>
      </p:sp>
      <p:sp>
        <p:nvSpPr>
          <p:cNvPr id="22" name="ZoneTexte 21"/>
          <p:cNvSpPr txBox="1"/>
          <p:nvPr/>
        </p:nvSpPr>
        <p:spPr>
          <a:xfrm>
            <a:off x="2123728" y="2843648"/>
            <a:ext cx="258018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rPr>
              <a:t>Pour repérer les fraudes</a:t>
            </a:r>
          </a:p>
        </p:txBody>
      </p:sp>
      <p:sp>
        <p:nvSpPr>
          <p:cNvPr id="23" name="ZoneTexte 22"/>
          <p:cNvSpPr txBox="1"/>
          <p:nvPr/>
        </p:nvSpPr>
        <p:spPr>
          <a:xfrm>
            <a:off x="5364088" y="2843648"/>
            <a:ext cx="311879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rPr>
              <a:t>Pour éviter d’être à découvert</a:t>
            </a:r>
          </a:p>
        </p:txBody>
      </p:sp>
      <p:sp>
        <p:nvSpPr>
          <p:cNvPr id="24" name="Rectangle 23"/>
          <p:cNvSpPr/>
          <p:nvPr/>
        </p:nvSpPr>
        <p:spPr>
          <a:xfrm>
            <a:off x="827584" y="4171727"/>
            <a:ext cx="7920880" cy="769441"/>
          </a:xfrm>
          <a:prstGeom prst="rect">
            <a:avLst/>
          </a:prstGeom>
        </p:spPr>
        <p:txBody>
          <a:bodyPr wrap="square">
            <a:spAutoFit/>
          </a:bodyPr>
          <a:lstStyle/>
          <a:p>
            <a:pPr marL="342900" indent="-342900">
              <a:buFont typeface="Arial" panose="020B0604020202020204" pitchFamily="34" charset="0"/>
              <a:buChar char="•"/>
            </a:pPr>
            <a:r>
              <a:rPr lang="fr-FR" sz="2200" noProof="1">
                <a:solidFill>
                  <a:srgbClr val="213B76"/>
                </a:solidFill>
                <a:latin typeface="Arial" pitchFamily="34" charset="0"/>
                <a:ea typeface="Arial"/>
                <a:cs typeface="Arial" pitchFamily="34" charset="0"/>
                <a:sym typeface="Arial"/>
              </a:rPr>
              <a:t>Je prévois de disposer de l’argent necessaire pour les dépenses envisagées</a:t>
            </a:r>
            <a:endParaRPr lang="en-US" sz="2200" noProof="1">
              <a:solidFill>
                <a:srgbClr val="213B76"/>
              </a:solidFill>
              <a:latin typeface="Arial" pitchFamily="34" charset="0"/>
              <a:ea typeface="Arial"/>
              <a:cs typeface="Arial" pitchFamily="34" charset="0"/>
              <a:sym typeface="Arial"/>
            </a:endParaRPr>
          </a:p>
        </p:txBody>
      </p:sp>
      <p:sp>
        <p:nvSpPr>
          <p:cNvPr id="25" name="ZoneTexte 24"/>
          <p:cNvSpPr txBox="1"/>
          <p:nvPr/>
        </p:nvSpPr>
        <p:spPr>
          <a:xfrm>
            <a:off x="2483768" y="5075896"/>
            <a:ext cx="567077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rPr>
              <a:t>Penser à opter plutôt pour le prélèvement automatique</a:t>
            </a:r>
          </a:p>
        </p:txBody>
      </p:sp>
      <p:grpSp>
        <p:nvGrpSpPr>
          <p:cNvPr id="2" name="Groupe 1">
            <a:extLst>
              <a:ext uri="{FF2B5EF4-FFF2-40B4-BE49-F238E27FC236}">
                <a16:creationId xmlns:a16="http://schemas.microsoft.com/office/drawing/2014/main" id="{D0071D3A-8B7D-5C04-D3C6-3E8A1CB335BE}"/>
              </a:ext>
            </a:extLst>
          </p:cNvPr>
          <p:cNvGrpSpPr/>
          <p:nvPr/>
        </p:nvGrpSpPr>
        <p:grpSpPr>
          <a:xfrm>
            <a:off x="-544027" y="163058"/>
            <a:ext cx="9655738" cy="1043121"/>
            <a:chOff x="-569967" y="-76944"/>
            <a:chExt cx="9655738" cy="1043121"/>
          </a:xfrm>
        </p:grpSpPr>
        <p:sp>
          <p:nvSpPr>
            <p:cNvPr id="6" name="Titre 2">
              <a:extLst>
                <a:ext uri="{FF2B5EF4-FFF2-40B4-BE49-F238E27FC236}">
                  <a16:creationId xmlns:a16="http://schemas.microsoft.com/office/drawing/2014/main" id="{4F9873A1-C5AC-1A8B-FF81-599046394B10}"/>
                </a:ext>
              </a:extLst>
            </p:cNvPr>
            <p:cNvSpPr txBox="1">
              <a:spLocks/>
            </p:cNvSpPr>
            <p:nvPr/>
          </p:nvSpPr>
          <p:spPr>
            <a:xfrm>
              <a:off x="-569967" y="-76944"/>
              <a:ext cx="780626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2. LE COMPTE BANCAIRE</a:t>
              </a:r>
            </a:p>
          </p:txBody>
        </p:sp>
        <p:pic>
          <p:nvPicPr>
            <p:cNvPr id="7" name="Espace réservé du contenu 7">
              <a:extLst>
                <a:ext uri="{FF2B5EF4-FFF2-40B4-BE49-F238E27FC236}">
                  <a16:creationId xmlns:a16="http://schemas.microsoft.com/office/drawing/2014/main" id="{77897186-0C10-DE7A-EFE7-5922471A7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550" y="35956"/>
              <a:ext cx="930221" cy="9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grpSp>
      <p:sp>
        <p:nvSpPr>
          <p:cNvPr id="8" name="Espace réservé du texte 1">
            <a:extLst>
              <a:ext uri="{FF2B5EF4-FFF2-40B4-BE49-F238E27FC236}">
                <a16:creationId xmlns:a16="http://schemas.microsoft.com/office/drawing/2014/main" id="{F8C3AD20-0ECA-9C97-A6E5-AE04341E721B}"/>
              </a:ext>
            </a:extLst>
          </p:cNvPr>
          <p:cNvSpPr txBox="1"/>
          <p:nvPr/>
        </p:nvSpPr>
        <p:spPr>
          <a:xfrm>
            <a:off x="1043608" y="1275681"/>
            <a:ext cx="8921841"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800" dirty="0">
                <a:solidFill>
                  <a:srgbClr val="C92360"/>
                </a:solidFill>
                <a:latin typeface="Arial" panose="020B0604020202020204" pitchFamily="34" charset="0"/>
                <a:ea typeface="+mn-ea"/>
                <a:cs typeface="Arial" panose="020B0604020202020204" pitchFamily="34" charset="0"/>
              </a:rPr>
              <a:t>Que dois-je faire pour bien gérer mon compte ?</a:t>
            </a:r>
          </a:p>
        </p:txBody>
      </p:sp>
      <p:pic>
        <p:nvPicPr>
          <p:cNvPr id="9" name="Espace réservé du contenu 5">
            <a:extLst>
              <a:ext uri="{FF2B5EF4-FFF2-40B4-BE49-F238E27FC236}">
                <a16:creationId xmlns:a16="http://schemas.microsoft.com/office/drawing/2014/main" id="{47D8F798-BECA-1C7F-DCD2-0C28AF987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8" y="1206179"/>
            <a:ext cx="882960" cy="662220"/>
          </a:xfrm>
          <a:prstGeom prst="rect">
            <a:avLst/>
          </a:prstGeom>
        </p:spPr>
      </p:pic>
      <p:grpSp>
        <p:nvGrpSpPr>
          <p:cNvPr id="19" name="Groupe 18">
            <a:extLst>
              <a:ext uri="{FF2B5EF4-FFF2-40B4-BE49-F238E27FC236}">
                <a16:creationId xmlns:a16="http://schemas.microsoft.com/office/drawing/2014/main" id="{91FE3D27-192E-FA57-F6EC-22592276BADA}"/>
              </a:ext>
            </a:extLst>
          </p:cNvPr>
          <p:cNvGrpSpPr/>
          <p:nvPr/>
        </p:nvGrpSpPr>
        <p:grpSpPr>
          <a:xfrm>
            <a:off x="3572398" y="789406"/>
            <a:ext cx="2096060" cy="597661"/>
            <a:chOff x="7376160" y="352455"/>
            <a:chExt cx="2126341" cy="647901"/>
          </a:xfrm>
        </p:grpSpPr>
        <p:sp>
          <p:nvSpPr>
            <p:cNvPr id="21" name="Rectangle à coins arrondis 15">
              <a:extLst>
                <a:ext uri="{FF2B5EF4-FFF2-40B4-BE49-F238E27FC236}">
                  <a16:creationId xmlns:a16="http://schemas.microsoft.com/office/drawing/2014/main" id="{61BFCCC4-C7D8-1CD4-6FDF-F0C9BE542272}"/>
                </a:ext>
              </a:extLst>
            </p:cNvPr>
            <p:cNvSpPr/>
            <p:nvPr/>
          </p:nvSpPr>
          <p:spPr>
            <a:xfrm>
              <a:off x="7376160" y="352455"/>
              <a:ext cx="2126341" cy="647901"/>
            </a:xfrm>
            <a:prstGeom prst="roundRect">
              <a:avLst>
                <a:gd name="adj" fmla="val 0"/>
              </a:avLst>
            </a:prstGeom>
            <a:noFill/>
            <a:ln w="38100" cap="sq">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6" name="ZoneTexte 25">
              <a:extLst>
                <a:ext uri="{FF2B5EF4-FFF2-40B4-BE49-F238E27FC236}">
                  <a16:creationId xmlns:a16="http://schemas.microsoft.com/office/drawing/2014/main" id="{1932C896-31E2-76E5-7813-EAADFCBD3F61}"/>
                </a:ext>
              </a:extLst>
            </p:cNvPr>
            <p:cNvSpPr txBox="1"/>
            <p:nvPr/>
          </p:nvSpPr>
          <p:spPr>
            <a:xfrm>
              <a:off x="7608012" y="426219"/>
              <a:ext cx="1686654" cy="567202"/>
            </a:xfrm>
            <a:prstGeom prst="rect">
              <a:avLst/>
            </a:prstGeom>
            <a:noFill/>
            <a:ln>
              <a:noFill/>
            </a:ln>
          </p:spPr>
          <p:txBody>
            <a:bodyPr wrap="none" rtlCol="0">
              <a:spAutoFit/>
            </a:bodyPr>
            <a:lstStyle/>
            <a:p>
              <a:r>
                <a:rPr lang="fr-FR" sz="2800" b="1" dirty="0">
                  <a:solidFill>
                    <a:srgbClr val="FF0000"/>
                  </a:solidFill>
                  <a:latin typeface="Arial" panose="020B0604020202020204" pitchFamily="34" charset="0"/>
                  <a:cs typeface="Arial" panose="020B0604020202020204" pitchFamily="34" charset="0"/>
                </a:rPr>
                <a:t>À retenir</a:t>
              </a:r>
            </a:p>
          </p:txBody>
        </p:sp>
      </p:grpSp>
      <p:sp>
        <p:nvSpPr>
          <p:cNvPr id="3" name="Espace réservé du pied de page 4">
            <a:extLst>
              <a:ext uri="{FF2B5EF4-FFF2-40B4-BE49-F238E27FC236}">
                <a16:creationId xmlns:a16="http://schemas.microsoft.com/office/drawing/2014/main" id="{BC035DFF-6C7E-01C4-292E-9D8AE4F872C2}"/>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cSld>
  <p:clrMapOvr>
    <a:masterClrMapping/>
  </p:clrMapOvr>
  <p:transition spd="med" advTm="8913"/>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500"/>
                                        <p:tgtEl>
                                          <p:spTgt spid="24"/>
                                        </p:tgtEl>
                                      </p:cBhvr>
                                    </p:animEffect>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33</a:t>
            </a:fld>
            <a:endParaRPr lang="fr-FR" dirty="0">
              <a:solidFill>
                <a:srgbClr val="213B76"/>
              </a:solidFill>
              <a:latin typeface="Arial" pitchFamily="34" charset="0"/>
              <a:cs typeface="Arial" pitchFamily="34" charset="0"/>
            </a:endParaRPr>
          </a:p>
        </p:txBody>
      </p:sp>
      <p:sp>
        <p:nvSpPr>
          <p:cNvPr id="22" name="ZoneTexte 21"/>
          <p:cNvSpPr txBox="1"/>
          <p:nvPr/>
        </p:nvSpPr>
        <p:spPr>
          <a:xfrm>
            <a:off x="242257" y="2538184"/>
            <a:ext cx="605550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b="1" dirty="0">
                <a:solidFill>
                  <a:srgbClr val="213B76"/>
                </a:solidFill>
                <a:latin typeface="Arial" pitchFamily="34" charset="0"/>
                <a:cs typeface="Arial" pitchFamily="34" charset="0"/>
              </a:rPr>
              <a:t>C’est la Banque qui décide entre deux cas possibles :</a:t>
            </a:r>
            <a:endParaRPr kumimoji="0" lang="fr-FR" sz="18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23" name="ZoneTexte 22"/>
          <p:cNvSpPr txBox="1"/>
          <p:nvPr/>
        </p:nvSpPr>
        <p:spPr>
          <a:xfrm>
            <a:off x="860096" y="3054311"/>
            <a:ext cx="723531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 typeface="Wingdings" pitchFamily="2" charset="2"/>
              <a:buChar char="q"/>
              <a:tabLst/>
            </a:pPr>
            <a:r>
              <a:rPr lang="fr-FR" b="1" dirty="0">
                <a:solidFill>
                  <a:srgbClr val="213B76"/>
                </a:solidFill>
                <a:latin typeface="Arial" pitchFamily="34" charset="0"/>
                <a:cs typeface="Arial" pitchFamily="34" charset="0"/>
              </a:rPr>
              <a:t>Soit elle laisse passer cette opération, </a:t>
            </a:r>
          </a:p>
          <a:p>
            <a:pPr marL="0" marR="0" indent="0" algn="l" defTabSz="914400" rtl="0" fontAlgn="auto" latinLnBrk="0" hangingPunct="0">
              <a:lnSpc>
                <a:spcPct val="100000"/>
              </a:lnSpc>
              <a:spcBef>
                <a:spcPts val="0"/>
              </a:spcBef>
              <a:spcAft>
                <a:spcPts val="0"/>
              </a:spcAft>
              <a:buClrTx/>
              <a:buSzTx/>
              <a:tabLst/>
            </a:pPr>
            <a:r>
              <a:rPr lang="fr-FR" b="1" dirty="0">
                <a:solidFill>
                  <a:srgbClr val="213B76"/>
                </a:solidFill>
                <a:latin typeface="Arial" pitchFamily="34" charset="0"/>
                <a:cs typeface="Arial" pitchFamily="34" charset="0"/>
              </a:rPr>
              <a:t>		          mais cela crée un découvert sur le compte</a:t>
            </a:r>
            <a:endParaRPr kumimoji="0" lang="fr-FR" sz="18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24" name="ZoneTexte 23"/>
          <p:cNvSpPr txBox="1"/>
          <p:nvPr/>
        </p:nvSpPr>
        <p:spPr>
          <a:xfrm>
            <a:off x="860096" y="3717032"/>
            <a:ext cx="824840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 typeface="Wingdings" pitchFamily="2" charset="2"/>
              <a:buChar char="q"/>
              <a:tabLst/>
            </a:pPr>
            <a:r>
              <a:rPr lang="fr-FR" b="1" dirty="0">
                <a:solidFill>
                  <a:srgbClr val="213B76"/>
                </a:solidFill>
                <a:latin typeface="Arial" pitchFamily="34" charset="0"/>
                <a:cs typeface="Arial" pitchFamily="34" charset="0"/>
              </a:rPr>
              <a:t>Soit elle rejette cette opération, </a:t>
            </a:r>
          </a:p>
          <a:p>
            <a:pPr marL="0" marR="0" indent="0" algn="l" defTabSz="914400" rtl="0" fontAlgn="auto" latinLnBrk="0" hangingPunct="0">
              <a:lnSpc>
                <a:spcPct val="100000"/>
              </a:lnSpc>
              <a:spcBef>
                <a:spcPts val="0"/>
              </a:spcBef>
              <a:spcAft>
                <a:spcPts val="0"/>
              </a:spcAft>
              <a:buClrTx/>
              <a:buSzTx/>
              <a:tabLst/>
            </a:pPr>
            <a:r>
              <a:rPr lang="fr-FR" b="1" dirty="0">
                <a:solidFill>
                  <a:srgbClr val="213B76"/>
                </a:solidFill>
                <a:latin typeface="Arial" pitchFamily="34" charset="0"/>
                <a:cs typeface="Arial" pitchFamily="34" charset="0"/>
              </a:rPr>
              <a:t>		mais cela crée des frais bancaires possibles, voire plus…</a:t>
            </a:r>
            <a:endParaRPr kumimoji="0" lang="fr-FR" sz="18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25" name="ZoneTexte 24"/>
          <p:cNvSpPr txBox="1"/>
          <p:nvPr/>
        </p:nvSpPr>
        <p:spPr>
          <a:xfrm>
            <a:off x="2113874" y="5085184"/>
            <a:ext cx="703012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b="1" u="sng" dirty="0">
                <a:solidFill>
                  <a:srgbClr val="213B76"/>
                </a:solidFill>
                <a:latin typeface="Arial" pitchFamily="34" charset="0"/>
                <a:cs typeface="Arial" pitchFamily="34" charset="0"/>
              </a:rPr>
              <a:t>Cas particulier </a:t>
            </a:r>
            <a:r>
              <a:rPr lang="fr-FR" b="1" dirty="0">
                <a:solidFill>
                  <a:srgbClr val="213B76"/>
                </a:solidFill>
                <a:latin typeface="Arial" pitchFamily="34" charset="0"/>
                <a:cs typeface="Arial" pitchFamily="34" charset="0"/>
              </a:rPr>
              <a:t>: si tu as une carte à autorisation systématique, </a:t>
            </a:r>
          </a:p>
          <a:p>
            <a:pPr marL="0" marR="0" indent="0" algn="l" defTabSz="914400" rtl="0" fontAlgn="auto" latinLnBrk="0" hangingPunct="0">
              <a:lnSpc>
                <a:spcPct val="100000"/>
              </a:lnSpc>
              <a:spcBef>
                <a:spcPts val="0"/>
              </a:spcBef>
              <a:spcAft>
                <a:spcPts val="0"/>
              </a:spcAft>
              <a:buClrTx/>
              <a:buSzTx/>
              <a:buFontTx/>
              <a:buNone/>
              <a:tabLst/>
            </a:pPr>
            <a:r>
              <a:rPr lang="fr-FR" b="1" dirty="0">
                <a:solidFill>
                  <a:srgbClr val="213B76"/>
                </a:solidFill>
                <a:latin typeface="Arial" pitchFamily="34" charset="0"/>
                <a:cs typeface="Arial" pitchFamily="34" charset="0"/>
              </a:rPr>
              <a:t>tu ne pourras simplement pas payer !</a:t>
            </a:r>
            <a:endParaRPr kumimoji="0" lang="fr-FR" sz="18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pic>
        <p:nvPicPr>
          <p:cNvPr id="6" name="Image 5" descr="Une image contenant capture d’écran, texte, conception, Rectangle&#10;&#10;Description générée automatiquement">
            <a:extLst>
              <a:ext uri="{FF2B5EF4-FFF2-40B4-BE49-F238E27FC236}">
                <a16:creationId xmlns:a16="http://schemas.microsoft.com/office/drawing/2014/main" id="{D1DD6E6D-A403-E546-DF30-36DE91AF5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57" y="4815184"/>
            <a:ext cx="1633530" cy="1101489"/>
          </a:xfrm>
          <a:prstGeom prst="rect">
            <a:avLst/>
          </a:prstGeom>
        </p:spPr>
      </p:pic>
      <p:grpSp>
        <p:nvGrpSpPr>
          <p:cNvPr id="2" name="Groupe 1">
            <a:extLst>
              <a:ext uri="{FF2B5EF4-FFF2-40B4-BE49-F238E27FC236}">
                <a16:creationId xmlns:a16="http://schemas.microsoft.com/office/drawing/2014/main" id="{D619E33F-735A-C228-9474-5FD8592CC3B2}"/>
              </a:ext>
            </a:extLst>
          </p:cNvPr>
          <p:cNvGrpSpPr/>
          <p:nvPr/>
        </p:nvGrpSpPr>
        <p:grpSpPr>
          <a:xfrm>
            <a:off x="-544027" y="163058"/>
            <a:ext cx="9655738" cy="1043121"/>
            <a:chOff x="-569967" y="-76944"/>
            <a:chExt cx="9655738" cy="1043121"/>
          </a:xfrm>
        </p:grpSpPr>
        <p:sp>
          <p:nvSpPr>
            <p:cNvPr id="5" name="Titre 2">
              <a:extLst>
                <a:ext uri="{FF2B5EF4-FFF2-40B4-BE49-F238E27FC236}">
                  <a16:creationId xmlns:a16="http://schemas.microsoft.com/office/drawing/2014/main" id="{86781F5D-293D-78D8-7A62-1C88A89B3020}"/>
                </a:ext>
              </a:extLst>
            </p:cNvPr>
            <p:cNvSpPr txBox="1">
              <a:spLocks/>
            </p:cNvSpPr>
            <p:nvPr/>
          </p:nvSpPr>
          <p:spPr>
            <a:xfrm>
              <a:off x="-569967" y="-76944"/>
              <a:ext cx="780626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marL="642938" marR="0" indent="-642938" algn="ctr" defTabSz="914400" rtl="0" latinLnBrk="0">
                <a:lnSpc>
                  <a:spcPct val="100000"/>
                </a:lnSpc>
                <a:spcBef>
                  <a:spcPts val="0"/>
                </a:spcBef>
                <a:spcAft>
                  <a:spcPts val="0"/>
                </a:spcAft>
                <a:buClrTx/>
                <a:buSzTx/>
                <a:buFont typeface="+mj-lt"/>
                <a:buAutoNum type="arabicPeriod"/>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marL="0" indent="0" hangingPunct="1">
                <a:buFont typeface="+mj-lt"/>
                <a:buNone/>
              </a:pPr>
              <a:r>
                <a:rPr lang="fr-FR" sz="4000" dirty="0">
                  <a:solidFill>
                    <a:srgbClr val="0070C0"/>
                  </a:solidFill>
                  <a:latin typeface="Arial" panose="020B0604020202020204" pitchFamily="34" charset="0"/>
                  <a:cs typeface="Arial" panose="020B0604020202020204" pitchFamily="34" charset="0"/>
                </a:rPr>
                <a:t>2. LE COMPTE BANCAIRE</a:t>
              </a:r>
            </a:p>
          </p:txBody>
        </p:sp>
        <p:pic>
          <p:nvPicPr>
            <p:cNvPr id="7" name="Espace réservé du contenu 7">
              <a:extLst>
                <a:ext uri="{FF2B5EF4-FFF2-40B4-BE49-F238E27FC236}">
                  <a16:creationId xmlns:a16="http://schemas.microsoft.com/office/drawing/2014/main" id="{702B1CFE-E791-CEBB-2B14-10C65EEF8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5550" y="35956"/>
              <a:ext cx="930221" cy="9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grpSp>
      <p:grpSp>
        <p:nvGrpSpPr>
          <p:cNvPr id="8" name="Groupe 7">
            <a:extLst>
              <a:ext uri="{FF2B5EF4-FFF2-40B4-BE49-F238E27FC236}">
                <a16:creationId xmlns:a16="http://schemas.microsoft.com/office/drawing/2014/main" id="{D1401FB1-63B3-D2CA-BA28-7398B584B7A0}"/>
              </a:ext>
            </a:extLst>
          </p:cNvPr>
          <p:cNvGrpSpPr/>
          <p:nvPr/>
        </p:nvGrpSpPr>
        <p:grpSpPr>
          <a:xfrm>
            <a:off x="3572398" y="789406"/>
            <a:ext cx="2096060" cy="597661"/>
            <a:chOff x="7376160" y="352455"/>
            <a:chExt cx="2126341" cy="647901"/>
          </a:xfrm>
        </p:grpSpPr>
        <p:sp>
          <p:nvSpPr>
            <p:cNvPr id="9" name="Rectangle à coins arrondis 15">
              <a:extLst>
                <a:ext uri="{FF2B5EF4-FFF2-40B4-BE49-F238E27FC236}">
                  <a16:creationId xmlns:a16="http://schemas.microsoft.com/office/drawing/2014/main" id="{786AE060-44EC-D87D-8457-7C87C4371A58}"/>
                </a:ext>
              </a:extLst>
            </p:cNvPr>
            <p:cNvSpPr/>
            <p:nvPr/>
          </p:nvSpPr>
          <p:spPr>
            <a:xfrm>
              <a:off x="7376160" y="352455"/>
              <a:ext cx="2126341" cy="647901"/>
            </a:xfrm>
            <a:prstGeom prst="roundRect">
              <a:avLst>
                <a:gd name="adj" fmla="val 0"/>
              </a:avLst>
            </a:prstGeom>
            <a:noFill/>
            <a:ln w="38100" cap="sq">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0" name="ZoneTexte 9">
              <a:extLst>
                <a:ext uri="{FF2B5EF4-FFF2-40B4-BE49-F238E27FC236}">
                  <a16:creationId xmlns:a16="http://schemas.microsoft.com/office/drawing/2014/main" id="{30AC921E-18C8-9C2C-7C17-0202B4A4A9A2}"/>
                </a:ext>
              </a:extLst>
            </p:cNvPr>
            <p:cNvSpPr txBox="1"/>
            <p:nvPr/>
          </p:nvSpPr>
          <p:spPr>
            <a:xfrm>
              <a:off x="7608012" y="426219"/>
              <a:ext cx="1686654" cy="567202"/>
            </a:xfrm>
            <a:prstGeom prst="rect">
              <a:avLst/>
            </a:prstGeom>
            <a:noFill/>
            <a:ln>
              <a:noFill/>
            </a:ln>
          </p:spPr>
          <p:txBody>
            <a:bodyPr wrap="none" rtlCol="0">
              <a:spAutoFit/>
            </a:bodyPr>
            <a:lstStyle/>
            <a:p>
              <a:r>
                <a:rPr lang="fr-FR" sz="2800" b="1" dirty="0">
                  <a:solidFill>
                    <a:srgbClr val="FF0000"/>
                  </a:solidFill>
                  <a:latin typeface="Arial" panose="020B0604020202020204" pitchFamily="34" charset="0"/>
                  <a:cs typeface="Arial" panose="020B0604020202020204" pitchFamily="34" charset="0"/>
                </a:rPr>
                <a:t>À retenir</a:t>
              </a:r>
            </a:p>
          </p:txBody>
        </p:sp>
      </p:grpSp>
      <p:sp>
        <p:nvSpPr>
          <p:cNvPr id="11" name="Espace réservé du texte 1">
            <a:extLst>
              <a:ext uri="{FF2B5EF4-FFF2-40B4-BE49-F238E27FC236}">
                <a16:creationId xmlns:a16="http://schemas.microsoft.com/office/drawing/2014/main" id="{28931E07-B34F-3C97-2B36-CB4179CE406D}"/>
              </a:ext>
            </a:extLst>
          </p:cNvPr>
          <p:cNvSpPr txBox="1"/>
          <p:nvPr/>
        </p:nvSpPr>
        <p:spPr>
          <a:xfrm>
            <a:off x="999576" y="1364579"/>
            <a:ext cx="7687225" cy="12003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C92360"/>
                </a:solidFill>
                <a:latin typeface="Arial" panose="020B0604020202020204" pitchFamily="34" charset="0"/>
                <a:ea typeface="+mn-ea"/>
                <a:cs typeface="Arial" panose="020B0604020202020204" pitchFamily="34" charset="0"/>
              </a:rPr>
              <a:t>Que se passe-t-il si je paye par chèque, virement ou prélèvement alors que je n’ai pas assez d’argent sur mon compte ?</a:t>
            </a:r>
          </a:p>
        </p:txBody>
      </p:sp>
      <p:pic>
        <p:nvPicPr>
          <p:cNvPr id="12" name="Espace réservé du contenu 5">
            <a:extLst>
              <a:ext uri="{FF2B5EF4-FFF2-40B4-BE49-F238E27FC236}">
                <a16:creationId xmlns:a16="http://schemas.microsoft.com/office/drawing/2014/main" id="{A0232FBE-16C4-AD50-4743-665EB72BA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16" y="1322712"/>
            <a:ext cx="760775" cy="662220"/>
          </a:xfrm>
          <a:prstGeom prst="rect">
            <a:avLst/>
          </a:prstGeom>
        </p:spPr>
      </p:pic>
      <p:sp>
        <p:nvSpPr>
          <p:cNvPr id="13" name="Bouton d'action : Accueil 24">
            <a:hlinkClick r:id="rId7" action="ppaction://hlinksldjump" highlightClick="1"/>
            <a:extLst>
              <a:ext uri="{FF2B5EF4-FFF2-40B4-BE49-F238E27FC236}">
                <a16:creationId xmlns:a16="http://schemas.microsoft.com/office/drawing/2014/main" id="{CD12E1A1-A300-58ED-D017-235BF520322F}"/>
              </a:ext>
            </a:extLst>
          </p:cNvPr>
          <p:cNvSpPr/>
          <p:nvPr/>
        </p:nvSpPr>
        <p:spPr>
          <a:xfrm>
            <a:off x="130559" y="6099305"/>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Espace réservé du pied de page 4">
            <a:extLst>
              <a:ext uri="{FF2B5EF4-FFF2-40B4-BE49-F238E27FC236}">
                <a16:creationId xmlns:a16="http://schemas.microsoft.com/office/drawing/2014/main" id="{5D055A60-75C5-9515-4371-27D07027B2FC}"/>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cSld>
  <p:clrMapOvr>
    <a:masterClrMapping/>
  </p:clrMapOvr>
  <p:transition spd="med" advTm="1863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a:xfrm>
            <a:off x="8534512" y="6348452"/>
            <a:ext cx="443046" cy="285839"/>
          </a:xfrm>
          <a:prstGeom prst="rect">
            <a:avLst/>
          </a:prstGeom>
          <a:ln>
            <a:no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A4C574-4D1E-4B89-9988-D081408D575C}" type="slidenum">
              <a:rPr lang="fr-FR" smtClean="0"/>
              <a:pPr/>
              <a:t>34</a:t>
            </a:fld>
            <a:endParaRPr lang="fr-FR" dirty="0"/>
          </a:p>
        </p:txBody>
      </p:sp>
      <p:sp>
        <p:nvSpPr>
          <p:cNvPr id="7" name="Rectangle 6"/>
          <p:cNvSpPr/>
          <p:nvPr/>
        </p:nvSpPr>
        <p:spPr>
          <a:xfrm>
            <a:off x="2333190" y="2640984"/>
            <a:ext cx="4759090" cy="1631216"/>
          </a:xfrm>
          <a:prstGeom prst="rect">
            <a:avLst/>
          </a:prstGeom>
          <a:solidFill>
            <a:srgbClr val="F2F2F2"/>
          </a:solidFill>
          <a:ln w="38100">
            <a:solidFill>
              <a:srgbClr val="213B76"/>
            </a:solidFill>
          </a:ln>
        </p:spPr>
        <p:txBody>
          <a:bodyPr wrap="square">
            <a:spAutoFit/>
          </a:bodyPr>
          <a:lstStyle/>
          <a:p>
            <a:pPr lvl="0" algn="ctr" hangingPunct="1"/>
            <a:endParaRPr lang="fr-FR" sz="2100" b="1" dirty="0">
              <a:solidFill>
                <a:srgbClr val="213B76"/>
              </a:solidFill>
              <a:latin typeface="Arial" panose="020B0604020202020204" pitchFamily="34" charset="0"/>
            </a:endParaRPr>
          </a:p>
          <a:p>
            <a:pPr lvl="0" algn="ctr" hangingPunct="1"/>
            <a:endParaRPr lang="fr-FR" sz="1500" b="1" dirty="0">
              <a:solidFill>
                <a:srgbClr val="213B76"/>
              </a:solidFill>
              <a:latin typeface="Arial" panose="020B0604020202020204" pitchFamily="34" charset="0"/>
            </a:endParaRPr>
          </a:p>
          <a:p>
            <a:pPr lvl="0" algn="ctr" hangingPunct="1"/>
            <a:r>
              <a:rPr lang="fr-FR" sz="2800" b="1" dirty="0">
                <a:solidFill>
                  <a:srgbClr val="213B76"/>
                </a:solidFill>
                <a:latin typeface="Arial" panose="020B0604020202020204" pitchFamily="34" charset="0"/>
              </a:rPr>
              <a:t>ÉDUCATION FINANCIÈRE</a:t>
            </a:r>
          </a:p>
          <a:p>
            <a:pPr lvl="0" algn="ctr" hangingPunct="1"/>
            <a:endParaRPr lang="fr-FR" b="1" dirty="0">
              <a:solidFill>
                <a:srgbClr val="213B76"/>
              </a:solidFill>
              <a:latin typeface="Arial" panose="020B0604020202020204" pitchFamily="34" charset="0"/>
            </a:endParaRPr>
          </a:p>
          <a:p>
            <a:pPr lvl="0" algn="ctr" hangingPunct="1"/>
            <a:endParaRPr lang="fr-FR" b="1" dirty="0">
              <a:solidFill>
                <a:srgbClr val="213B76"/>
              </a:solidFill>
              <a:latin typeface="Arial" panose="020B0604020202020204" pitchFamily="34" charset="0"/>
            </a:endParaRPr>
          </a:p>
        </p:txBody>
      </p:sp>
      <p:sp>
        <p:nvSpPr>
          <p:cNvPr id="8" name="Titre 1"/>
          <p:cNvSpPr txBox="1">
            <a:spLocks/>
          </p:cNvSpPr>
          <p:nvPr/>
        </p:nvSpPr>
        <p:spPr>
          <a:xfrm>
            <a:off x="-214" y="766357"/>
            <a:ext cx="9092930" cy="484748"/>
          </a:xfrm>
          <a:prstGeom prst="rect">
            <a:avLst/>
          </a:prstGeom>
        </p:spPr>
        <p:txBody>
          <a:bodyPr/>
          <a:lstStyle>
            <a:lvl1pPr algn="l" defTabSz="914400" rtl="0" eaLnBrk="1" latinLnBrk="0" hangingPunct="1">
              <a:lnSpc>
                <a:spcPct val="90000"/>
              </a:lnSpc>
              <a:spcBef>
                <a:spcPct val="0"/>
              </a:spcBef>
              <a:buNone/>
              <a:defRPr sz="4400" b="1" kern="1200">
                <a:solidFill>
                  <a:srgbClr val="213B76"/>
                </a:solidFill>
                <a:latin typeface="Arial" panose="020B0604020202020204" pitchFamily="34" charset="0"/>
                <a:ea typeface="+mj-ea"/>
                <a:cs typeface="Arial" panose="020B0604020202020204" pitchFamily="34" charset="0"/>
              </a:defRPr>
            </a:lvl1pPr>
          </a:lstStyle>
          <a:p>
            <a:pPr algn="ctr"/>
            <a:r>
              <a:rPr lang="fr-FR" sz="4000" dirty="0"/>
              <a:t>SECONDE PARTIE</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924" y="2034542"/>
            <a:ext cx="1128548" cy="1128548"/>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239" y="1991935"/>
            <a:ext cx="1355273" cy="1355273"/>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9239" y="4005064"/>
            <a:ext cx="1001549" cy="1130688"/>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388" y="4008686"/>
            <a:ext cx="1186084" cy="1186084"/>
          </a:xfrm>
          <a:prstGeom prst="rect">
            <a:avLst/>
          </a:prstGeom>
        </p:spPr>
      </p:pic>
      <p:sp>
        <p:nvSpPr>
          <p:cNvPr id="4" name="Espace réservé du pied de page 4">
            <a:extLst>
              <a:ext uri="{FF2B5EF4-FFF2-40B4-BE49-F238E27FC236}">
                <a16:creationId xmlns:a16="http://schemas.microsoft.com/office/drawing/2014/main" id="{56185020-46D8-9A86-D9A1-C2AB487BADB9}"/>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17472842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pPr/>
              <a:t>35</a:t>
            </a:fld>
            <a:endParaRPr lang="fr-FR" dirty="0">
              <a:solidFill>
                <a:srgbClr val="213B76"/>
              </a:solidFill>
              <a:latin typeface="Myriad Pro" panose="020B0503030403020204"/>
            </a:endParaRPr>
          </a:p>
        </p:txBody>
      </p:sp>
      <p:sp>
        <p:nvSpPr>
          <p:cNvPr id="2" name="Rectangle 1">
            <a:extLst>
              <a:ext uri="{FF2B5EF4-FFF2-40B4-BE49-F238E27FC236}">
                <a16:creationId xmlns:a16="http://schemas.microsoft.com/office/drawing/2014/main" id="{8464EB2C-21DD-ED9D-5353-7F8DEBFCA20A}"/>
              </a:ext>
            </a:extLst>
          </p:cNvPr>
          <p:cNvSpPr/>
          <p:nvPr/>
        </p:nvSpPr>
        <p:spPr>
          <a:xfrm>
            <a:off x="1117931" y="692696"/>
            <a:ext cx="6521824" cy="523220"/>
          </a:xfrm>
          <a:prstGeom prst="rect">
            <a:avLst/>
          </a:prstGeom>
          <a:solidFill>
            <a:srgbClr val="F2F2F2"/>
          </a:solidFill>
          <a:ln w="38100">
            <a:solidFill>
              <a:srgbClr val="213B76"/>
            </a:solidFill>
          </a:ln>
        </p:spPr>
        <p:txBody>
          <a:bodyPr wrap="square">
            <a:spAutoFit/>
          </a:bodyPr>
          <a:lstStyle/>
          <a:p>
            <a:pPr lvl="0" algn="ctr"/>
            <a:r>
              <a:rPr lang="fr-FR" sz="2800" b="1" dirty="0">
                <a:solidFill>
                  <a:srgbClr val="213B76"/>
                </a:solidFill>
                <a:latin typeface="Arial" panose="020B0604020202020204" pitchFamily="34" charset="0"/>
              </a:rPr>
              <a:t>THÈME 3 : L’ÉPARGNE</a:t>
            </a:r>
          </a:p>
        </p:txBody>
      </p:sp>
      <p:pic>
        <p:nvPicPr>
          <p:cNvPr id="4" name="Image 3">
            <a:extLst>
              <a:ext uri="{FF2B5EF4-FFF2-40B4-BE49-F238E27FC236}">
                <a16:creationId xmlns:a16="http://schemas.microsoft.com/office/drawing/2014/main" id="{9F8C2B6B-226D-5DE0-10AA-3C44BAD74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666" y="440418"/>
            <a:ext cx="1027776" cy="1027776"/>
          </a:xfrm>
          <a:prstGeom prst="rect">
            <a:avLst/>
          </a:prstGeom>
        </p:spPr>
      </p:pic>
      <p:pic>
        <p:nvPicPr>
          <p:cNvPr id="7" name="Image 6">
            <a:hlinkClick r:id="rId4"/>
            <a:extLst>
              <a:ext uri="{FF2B5EF4-FFF2-40B4-BE49-F238E27FC236}">
                <a16:creationId xmlns:a16="http://schemas.microsoft.com/office/drawing/2014/main" id="{3F492FA5-5C21-B748-D44B-AF033CEE1C6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48417" y="2709998"/>
            <a:ext cx="1660852" cy="1660852"/>
          </a:xfrm>
          <a:prstGeom prst="rect">
            <a:avLst/>
          </a:prstGeom>
        </p:spPr>
      </p:pic>
      <p:sp>
        <p:nvSpPr>
          <p:cNvPr id="8" name="ZoneTexte 7">
            <a:extLst>
              <a:ext uri="{FF2B5EF4-FFF2-40B4-BE49-F238E27FC236}">
                <a16:creationId xmlns:a16="http://schemas.microsoft.com/office/drawing/2014/main" id="{891A8B79-00BF-5217-F539-CBC132DA0DB2}"/>
              </a:ext>
            </a:extLst>
          </p:cNvPr>
          <p:cNvSpPr txBox="1"/>
          <p:nvPr/>
        </p:nvSpPr>
        <p:spPr>
          <a:xfrm>
            <a:off x="1415879" y="5864932"/>
            <a:ext cx="650113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2000" dirty="0">
                <a:hlinkClick r:id="rId4"/>
              </a:rPr>
              <a:t>https://podeduc.apps.education.fr/video/68260-lepargne/</a:t>
            </a:r>
            <a:endParaRPr kumimoji="0" lang="fr-FR"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
        <p:nvSpPr>
          <p:cNvPr id="3" name="Espace réservé du pied de page 4">
            <a:extLst>
              <a:ext uri="{FF2B5EF4-FFF2-40B4-BE49-F238E27FC236}">
                <a16:creationId xmlns:a16="http://schemas.microsoft.com/office/drawing/2014/main" id="{7F667370-E274-6C61-8B12-BE0B228C11F8}"/>
              </a:ext>
            </a:extLst>
          </p:cNvPr>
          <p:cNvSpPr txBox="1">
            <a:spLocks/>
          </p:cNvSpPr>
          <p:nvPr/>
        </p:nvSpPr>
        <p:spPr>
          <a:xfrm>
            <a:off x="6390648" y="6395842"/>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6" name="Bouton d'action : Accueil 1">
            <a:hlinkClick r:id="rId6" action="ppaction://hlinksldjump" highlightClick="1"/>
            <a:extLst>
              <a:ext uri="{FF2B5EF4-FFF2-40B4-BE49-F238E27FC236}">
                <a16:creationId xmlns:a16="http://schemas.microsoft.com/office/drawing/2014/main" id="{B9D5FD12-61AB-A149-0406-0F16B1F31010}"/>
              </a:ext>
            </a:extLst>
          </p:cNvPr>
          <p:cNvSpPr/>
          <p:nvPr/>
        </p:nvSpPr>
        <p:spPr>
          <a:xfrm>
            <a:off x="395536" y="491627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Tree>
    <p:extLst>
      <p:ext uri="{BB962C8B-B14F-4D97-AF65-F5344CB8AC3E}">
        <p14:creationId xmlns:p14="http://schemas.microsoft.com/office/powerpoint/2010/main" val="2479272982"/>
      </p:ext>
    </p:extLst>
  </p:cSld>
  <p:clrMapOvr>
    <a:masterClrMapping/>
  </p:clrMapOvr>
  <p:transition spd="med" advTm="381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3" name="- le placer dans un produit financier (épargne)"/>
          <p:cNvSpPr txBox="1"/>
          <p:nvPr/>
        </p:nvSpPr>
        <p:spPr>
          <a:xfrm>
            <a:off x="1071734" y="3559229"/>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36</a:t>
            </a:fld>
            <a:endParaRPr lang="fr-FR" dirty="0">
              <a:solidFill>
                <a:srgbClr val="213B76"/>
              </a:solidFill>
              <a:latin typeface="Arial" pitchFamily="34" charset="0"/>
              <a:cs typeface="Arial" pitchFamily="34" charset="0"/>
            </a:endParaRPr>
          </a:p>
        </p:txBody>
      </p:sp>
      <p:sp>
        <p:nvSpPr>
          <p:cNvPr id="19" name="Rectangle 18"/>
          <p:cNvSpPr/>
          <p:nvPr/>
        </p:nvSpPr>
        <p:spPr>
          <a:xfrm>
            <a:off x="6050036" y="3328509"/>
            <a:ext cx="2664296" cy="923330"/>
          </a:xfrm>
          <a:prstGeom prst="rect">
            <a:avLst/>
          </a:prstGeom>
        </p:spPr>
        <p:txBody>
          <a:bodyPr wrap="square">
            <a:spAutoFit/>
          </a:bodyPr>
          <a:lstStyle/>
          <a:p>
            <a:pPr algn="ctr"/>
            <a:r>
              <a:rPr lang="fr-FR" b="1" dirty="0">
                <a:solidFill>
                  <a:srgbClr val="213B76"/>
                </a:solidFill>
                <a:latin typeface="Arial" pitchFamily="34" charset="0"/>
                <a:cs typeface="Arial" pitchFamily="34" charset="0"/>
              </a:rPr>
              <a:t>Trouve d’autres mots qui veulent dire la même chose</a:t>
            </a:r>
            <a:endParaRPr lang="fr-FR" b="1" dirty="0">
              <a:latin typeface="Arial" pitchFamily="34" charset="0"/>
              <a:cs typeface="Arial" pitchFamily="34" charset="0"/>
            </a:endParaRPr>
          </a:p>
        </p:txBody>
      </p:sp>
      <p:pic>
        <p:nvPicPr>
          <p:cNvPr id="5" name="Image 4" descr="Une image contenant clipart, Graphique, dessin humoristique, art&#10;&#10;Description générée automatiquement">
            <a:extLst>
              <a:ext uri="{FF2B5EF4-FFF2-40B4-BE49-F238E27FC236}">
                <a16:creationId xmlns:a16="http://schemas.microsoft.com/office/drawing/2014/main" id="{1E4A2220-878D-5926-2F7E-4798F1120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5314" y="2152809"/>
            <a:ext cx="2015934" cy="2015934"/>
          </a:xfrm>
          <a:prstGeom prst="rect">
            <a:avLst/>
          </a:prstGeom>
        </p:spPr>
      </p:pic>
      <p:sp>
        <p:nvSpPr>
          <p:cNvPr id="4" name="Titre 1">
            <a:extLst>
              <a:ext uri="{FF2B5EF4-FFF2-40B4-BE49-F238E27FC236}">
                <a16:creationId xmlns:a16="http://schemas.microsoft.com/office/drawing/2014/main" id="{D784CC2A-E986-3037-2FB0-EE99EDDD63D8}"/>
              </a:ext>
            </a:extLst>
          </p:cNvPr>
          <p:cNvSpPr txBox="1">
            <a:spLocks/>
          </p:cNvSpPr>
          <p:nvPr/>
        </p:nvSpPr>
        <p:spPr>
          <a:xfrm>
            <a:off x="-23308" y="-27384"/>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nvGrpSpPr>
          <p:cNvPr id="11" name="Groupe 10">
            <a:extLst>
              <a:ext uri="{FF2B5EF4-FFF2-40B4-BE49-F238E27FC236}">
                <a16:creationId xmlns:a16="http://schemas.microsoft.com/office/drawing/2014/main" id="{F1E38280-CED2-A9D5-4350-237096566613}"/>
              </a:ext>
            </a:extLst>
          </p:cNvPr>
          <p:cNvGrpSpPr/>
          <p:nvPr/>
        </p:nvGrpSpPr>
        <p:grpSpPr>
          <a:xfrm>
            <a:off x="899592" y="962109"/>
            <a:ext cx="5563810" cy="662220"/>
            <a:chOff x="838200" y="1433673"/>
            <a:chExt cx="5563810" cy="662220"/>
          </a:xfrm>
        </p:grpSpPr>
        <p:sp>
          <p:nvSpPr>
            <p:cNvPr id="8" name="ZoneTexte 7">
              <a:extLst>
                <a:ext uri="{FF2B5EF4-FFF2-40B4-BE49-F238E27FC236}">
                  <a16:creationId xmlns:a16="http://schemas.microsoft.com/office/drawing/2014/main" id="{438E5698-73EC-E392-1B0D-C8F26969F5AC}"/>
                </a:ext>
              </a:extLst>
            </p:cNvPr>
            <p:cNvSpPr txBox="1"/>
            <p:nvPr/>
          </p:nvSpPr>
          <p:spPr>
            <a:xfrm>
              <a:off x="1864553" y="1489494"/>
              <a:ext cx="453745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fr-FR" sz="2000" b="1" dirty="0">
                  <a:solidFill>
                    <a:srgbClr val="213B76"/>
                  </a:solidFill>
                  <a:latin typeface="Arial" panose="020B0604020202020204" pitchFamily="34" charset="0"/>
                  <a:cs typeface="Arial" panose="020B0604020202020204" pitchFamily="34" charset="0"/>
                </a:rPr>
                <a:t> </a:t>
              </a:r>
              <a:r>
                <a:rPr lang="fr-FR" sz="2800" b="1" dirty="0">
                  <a:solidFill>
                    <a:srgbClr val="C92360"/>
                  </a:solidFill>
                  <a:latin typeface="Arial" panose="020B0604020202020204" pitchFamily="34" charset="0"/>
                  <a:cs typeface="Arial" panose="020B0604020202020204" pitchFamily="34" charset="0"/>
                </a:rPr>
                <a:t>Qu’est ce que l’épargne ?</a:t>
              </a:r>
              <a:endParaRPr lang="fr-FR" sz="2000" b="1" dirty="0">
                <a:solidFill>
                  <a:srgbClr val="C92360"/>
                </a:solidFill>
                <a:latin typeface="Arial" panose="020B0604020202020204" pitchFamily="34" charset="0"/>
                <a:cs typeface="Arial" panose="020B0604020202020204" pitchFamily="34" charset="0"/>
                <a:sym typeface="Helvetica"/>
              </a:endParaRPr>
            </a:p>
          </p:txBody>
        </p:sp>
        <p:pic>
          <p:nvPicPr>
            <p:cNvPr id="9" name="Espace réservé du contenu 5">
              <a:extLst>
                <a:ext uri="{FF2B5EF4-FFF2-40B4-BE49-F238E27FC236}">
                  <a16:creationId xmlns:a16="http://schemas.microsoft.com/office/drawing/2014/main" id="{A3D87F9B-3890-A906-668D-0918AAFD4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433673"/>
              <a:ext cx="882960" cy="662220"/>
            </a:xfrm>
            <a:prstGeom prst="rect">
              <a:avLst/>
            </a:prstGeom>
          </p:spPr>
        </p:pic>
      </p:grpSp>
      <p:sp>
        <p:nvSpPr>
          <p:cNvPr id="10" name="Rectangle à coins arrondis 15">
            <a:extLst>
              <a:ext uri="{FF2B5EF4-FFF2-40B4-BE49-F238E27FC236}">
                <a16:creationId xmlns:a16="http://schemas.microsoft.com/office/drawing/2014/main" id="{7F61DA70-14CD-8347-9F78-50676DBE5D50}"/>
              </a:ext>
            </a:extLst>
          </p:cNvPr>
          <p:cNvSpPr/>
          <p:nvPr/>
        </p:nvSpPr>
        <p:spPr>
          <a:xfrm>
            <a:off x="328508" y="4917413"/>
            <a:ext cx="8486983" cy="72318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25000"/>
            </a:pPr>
            <a:r>
              <a:rPr lang="fr-FR" sz="2400" dirty="0">
                <a:solidFill>
                  <a:srgbClr val="213B76"/>
                </a:solidFill>
                <a:latin typeface="Arial" panose="020B0604020202020204" pitchFamily="34" charset="0"/>
                <a:cs typeface="Arial" panose="020B0604020202020204" pitchFamily="34" charset="0"/>
              </a:rPr>
              <a:t>C’est économiser ou mettre de côté de l’argent dont je n’ai pas besoin tout de suite pour les dépenses courantes.</a:t>
            </a:r>
          </a:p>
        </p:txBody>
      </p:sp>
      <p:pic>
        <p:nvPicPr>
          <p:cNvPr id="12" name="Image 11">
            <a:extLst>
              <a:ext uri="{FF2B5EF4-FFF2-40B4-BE49-F238E27FC236}">
                <a16:creationId xmlns:a16="http://schemas.microsoft.com/office/drawing/2014/main" id="{B3571360-4AA0-D447-1009-06F668203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2" name="Espace réservé du pied de page 4">
            <a:extLst>
              <a:ext uri="{FF2B5EF4-FFF2-40B4-BE49-F238E27FC236}">
                <a16:creationId xmlns:a16="http://schemas.microsoft.com/office/drawing/2014/main" id="{4891E7FA-69A8-86AD-2802-3EAD1588DD07}"/>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272982"/>
      </p:ext>
    </p:extLst>
  </p:cSld>
  <p:clrMapOvr>
    <a:masterClrMapping/>
  </p:clrMapOvr>
  <p:transition spd="med" advTm="19377"/>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3" name="- le placer dans un produit financier (épargne)"/>
          <p:cNvSpPr txBox="1"/>
          <p:nvPr/>
        </p:nvSpPr>
        <p:spPr>
          <a:xfrm>
            <a:off x="1071734" y="3559229"/>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37</a:t>
            </a:fld>
            <a:endParaRPr lang="fr-FR" dirty="0">
              <a:solidFill>
                <a:srgbClr val="213B76"/>
              </a:solidFill>
              <a:latin typeface="Arial" pitchFamily="34" charset="0"/>
              <a:cs typeface="Arial" pitchFamily="34" charset="0"/>
            </a:endParaRPr>
          </a:p>
        </p:txBody>
      </p:sp>
      <p:sp>
        <p:nvSpPr>
          <p:cNvPr id="4" name="ZoneTexte 3"/>
          <p:cNvSpPr txBox="1"/>
          <p:nvPr/>
        </p:nvSpPr>
        <p:spPr>
          <a:xfrm>
            <a:off x="107505" y="1052736"/>
            <a:ext cx="7090982" cy="513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200000"/>
              </a:lnSpc>
            </a:pPr>
            <a:r>
              <a:rPr lang="fr-FR" sz="3200" dirty="0">
                <a:solidFill>
                  <a:srgbClr val="213B76"/>
                </a:solidFill>
                <a:latin typeface="Arial" pitchFamily="34" charset="0"/>
                <a:cs typeface="Arial" pitchFamily="34" charset="0"/>
              </a:rPr>
              <a:t>Par exemple, pour  :</a:t>
            </a:r>
          </a:p>
          <a:p>
            <a:pPr>
              <a:lnSpc>
                <a:spcPct val="200000"/>
              </a:lnSpc>
              <a:buFont typeface="Wingdings" pitchFamily="2" charset="2"/>
              <a:buChar char="ü"/>
            </a:pPr>
            <a:r>
              <a:rPr lang="fr-FR" sz="3200" dirty="0">
                <a:solidFill>
                  <a:srgbClr val="213B76"/>
                </a:solidFill>
                <a:latin typeface="Arial" pitchFamily="34" charset="0"/>
                <a:cs typeface="Arial" pitchFamily="34" charset="0"/>
              </a:rPr>
              <a:t>financer un projet</a:t>
            </a:r>
          </a:p>
          <a:p>
            <a:pPr>
              <a:lnSpc>
                <a:spcPct val="200000"/>
              </a:lnSpc>
              <a:buFont typeface="Wingdings" pitchFamily="2" charset="2"/>
              <a:buChar char="ü"/>
            </a:pPr>
            <a:r>
              <a:rPr lang="fr-FR" sz="3200" dirty="0">
                <a:solidFill>
                  <a:srgbClr val="213B76"/>
                </a:solidFill>
                <a:latin typeface="Arial" pitchFamily="34" charset="0"/>
                <a:cs typeface="Arial" pitchFamily="34" charset="0"/>
              </a:rPr>
              <a:t>En cas de coup dur</a:t>
            </a:r>
          </a:p>
          <a:p>
            <a:pPr>
              <a:lnSpc>
                <a:spcPct val="200000"/>
              </a:lnSpc>
            </a:pPr>
            <a:endParaRPr lang="fr-FR" sz="1600" dirty="0">
              <a:solidFill>
                <a:srgbClr val="213B76"/>
              </a:solidFill>
              <a:latin typeface="Arial" pitchFamily="34" charset="0"/>
              <a:cs typeface="Arial" pitchFamily="34" charset="0"/>
            </a:endParaRPr>
          </a:p>
          <a:p>
            <a:pPr>
              <a:buFont typeface="Wingdings" pitchFamily="2" charset="2"/>
              <a:buChar char="ü"/>
            </a:pPr>
            <a:r>
              <a:rPr lang="fr-FR" sz="3200" dirty="0">
                <a:solidFill>
                  <a:srgbClr val="213B76"/>
                </a:solidFill>
                <a:latin typeface="Arial" panose="020B0604020202020204" pitchFamily="34" charset="0"/>
                <a:cs typeface="Arial" panose="020B0604020202020204" pitchFamily="34" charset="0"/>
              </a:rPr>
              <a:t>Pour espérer toucher des intérêts si j’ai placé mon argent sur un produit d’épargne </a:t>
            </a:r>
          </a:p>
        </p:txBody>
      </p:sp>
      <p:grpSp>
        <p:nvGrpSpPr>
          <p:cNvPr id="15" name="Groupe 14">
            <a:extLst>
              <a:ext uri="{FF2B5EF4-FFF2-40B4-BE49-F238E27FC236}">
                <a16:creationId xmlns:a16="http://schemas.microsoft.com/office/drawing/2014/main" id="{D3A14622-CA04-C61B-A410-C162C496AEBC}"/>
              </a:ext>
            </a:extLst>
          </p:cNvPr>
          <p:cNvGrpSpPr/>
          <p:nvPr/>
        </p:nvGrpSpPr>
        <p:grpSpPr>
          <a:xfrm>
            <a:off x="-23308" y="-33750"/>
            <a:ext cx="9131812" cy="1178158"/>
            <a:chOff x="-23308" y="-33750"/>
            <a:chExt cx="9131812" cy="1178158"/>
          </a:xfrm>
        </p:grpSpPr>
        <p:pic>
          <p:nvPicPr>
            <p:cNvPr id="2" name="Image 1">
              <a:extLst>
                <a:ext uri="{FF2B5EF4-FFF2-40B4-BE49-F238E27FC236}">
                  <a16:creationId xmlns:a16="http://schemas.microsoft.com/office/drawing/2014/main" id="{F6C644F3-C06F-918A-7897-1565BC542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5" name="Titre 1">
              <a:extLst>
                <a:ext uri="{FF2B5EF4-FFF2-40B4-BE49-F238E27FC236}">
                  <a16:creationId xmlns:a16="http://schemas.microsoft.com/office/drawing/2014/main" id="{2AF21E2A-EFA2-B873-2BA3-7CEEC46E48F2}"/>
                </a:ext>
              </a:extLst>
            </p:cNvPr>
            <p:cNvSpPr txBox="1">
              <a:spLocks/>
            </p:cNvSpPr>
            <p:nvPr/>
          </p:nvSpPr>
          <p:spPr>
            <a:xfrm>
              <a:off x="-23308" y="-33750"/>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sp>
        <p:nvSpPr>
          <p:cNvPr id="7" name="Que peux-tu faire avec cet argent ?">
            <a:extLst>
              <a:ext uri="{FF2B5EF4-FFF2-40B4-BE49-F238E27FC236}">
                <a16:creationId xmlns:a16="http://schemas.microsoft.com/office/drawing/2014/main" id="{70E530D8-6492-D218-2F37-04ECA00CA221}"/>
              </a:ext>
            </a:extLst>
          </p:cNvPr>
          <p:cNvSpPr txBox="1"/>
          <p:nvPr/>
        </p:nvSpPr>
        <p:spPr>
          <a:xfrm>
            <a:off x="1945514" y="668171"/>
            <a:ext cx="4116565" cy="561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spcBef>
                <a:spcPts val="0"/>
              </a:spcBef>
            </a:pPr>
            <a:r>
              <a:rPr lang="fr-FR" sz="2800" dirty="0">
                <a:solidFill>
                  <a:srgbClr val="C92360"/>
                </a:solidFill>
                <a:latin typeface="Arial" panose="020B0604020202020204" pitchFamily="34" charset="0"/>
                <a:cs typeface="Arial" panose="020B0604020202020204" pitchFamily="34" charset="0"/>
              </a:rPr>
              <a:t>Pourquoi épargner ?</a:t>
            </a:r>
          </a:p>
        </p:txBody>
      </p:sp>
      <p:pic>
        <p:nvPicPr>
          <p:cNvPr id="9" name="Espace réservé du contenu 5">
            <a:extLst>
              <a:ext uri="{FF2B5EF4-FFF2-40B4-BE49-F238E27FC236}">
                <a16:creationId xmlns:a16="http://schemas.microsoft.com/office/drawing/2014/main" id="{4B0085E1-961A-467E-43D9-777CDAE48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649825"/>
            <a:ext cx="800019" cy="662220"/>
          </a:xfrm>
          <a:prstGeom prst="rect">
            <a:avLst/>
          </a:prstGeom>
        </p:spPr>
      </p:pic>
      <p:grpSp>
        <p:nvGrpSpPr>
          <p:cNvPr id="11" name="Groupe 10">
            <a:extLst>
              <a:ext uri="{FF2B5EF4-FFF2-40B4-BE49-F238E27FC236}">
                <a16:creationId xmlns:a16="http://schemas.microsoft.com/office/drawing/2014/main" id="{3936A78A-A3D7-26B0-56B3-F20DB0643ADB}"/>
              </a:ext>
            </a:extLst>
          </p:cNvPr>
          <p:cNvGrpSpPr/>
          <p:nvPr/>
        </p:nvGrpSpPr>
        <p:grpSpPr>
          <a:xfrm>
            <a:off x="3849059" y="1986441"/>
            <a:ext cx="5076479" cy="3381170"/>
            <a:chOff x="3849059" y="1986441"/>
            <a:chExt cx="5076479" cy="3381170"/>
          </a:xfrm>
        </p:grpSpPr>
        <p:grpSp>
          <p:nvGrpSpPr>
            <p:cNvPr id="17" name="Groupe 16"/>
            <p:cNvGrpSpPr/>
            <p:nvPr/>
          </p:nvGrpSpPr>
          <p:grpSpPr>
            <a:xfrm>
              <a:off x="4297417" y="3164443"/>
              <a:ext cx="1247456" cy="1094192"/>
              <a:chOff x="7050715" y="3212976"/>
              <a:chExt cx="1247456" cy="1094192"/>
            </a:xfrm>
          </p:grpSpPr>
          <p:pic>
            <p:nvPicPr>
              <p:cNvPr id="18" name="Image 17" descr="washing-machine-geffb2d2e2_640.png"/>
              <p:cNvPicPr>
                <a:picLocks noChangeAspect="1"/>
              </p:cNvPicPr>
              <p:nvPr/>
            </p:nvPicPr>
            <p:blipFill>
              <a:blip r:embed="rId6" cstate="print"/>
              <a:stretch>
                <a:fillRect/>
              </a:stretch>
            </p:blipFill>
            <p:spPr>
              <a:xfrm>
                <a:off x="7164288" y="3212976"/>
                <a:ext cx="1043608" cy="1094192"/>
              </a:xfrm>
              <a:prstGeom prst="rect">
                <a:avLst/>
              </a:prstGeom>
            </p:spPr>
          </p:pic>
          <p:sp>
            <p:nvSpPr>
              <p:cNvPr id="19" name="Rectangle 18"/>
              <p:cNvSpPr/>
              <p:nvPr/>
            </p:nvSpPr>
            <p:spPr>
              <a:xfrm rot="20438724">
                <a:off x="7050715" y="3468214"/>
                <a:ext cx="1247456"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Hors </a:t>
                </a:r>
              </a:p>
              <a:p>
                <a:pPr algn="ctr"/>
                <a:r>
                  <a:rPr lang="fr-FR"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service</a:t>
                </a:r>
              </a:p>
            </p:txBody>
          </p:sp>
        </p:grpSp>
        <p:pic>
          <p:nvPicPr>
            <p:cNvPr id="8" name="Image 7" descr="Une image contenant texte, ciel, plein air, palmier&#10;&#10;Description générée automatiquement">
              <a:extLst>
                <a:ext uri="{FF2B5EF4-FFF2-40B4-BE49-F238E27FC236}">
                  <a16:creationId xmlns:a16="http://schemas.microsoft.com/office/drawing/2014/main" id="{7E6A054C-25E0-698E-59A6-CC1547DECA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9059" y="1986441"/>
              <a:ext cx="1637411" cy="1092771"/>
            </a:xfrm>
            <a:prstGeom prst="rect">
              <a:avLst/>
            </a:prstGeom>
          </p:spPr>
        </p:pic>
        <p:pic>
          <p:nvPicPr>
            <p:cNvPr id="10" name="Image 9" descr="Une image contenant conception&#10;&#10;Description générée automatiquement">
              <a:extLst>
                <a:ext uri="{FF2B5EF4-FFF2-40B4-BE49-F238E27FC236}">
                  <a16:creationId xmlns:a16="http://schemas.microsoft.com/office/drawing/2014/main" id="{15E33024-55FE-DD9B-7474-5338C255FD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0272" y="4653136"/>
              <a:ext cx="1905266" cy="714475"/>
            </a:xfrm>
            <a:prstGeom prst="rect">
              <a:avLst/>
            </a:prstGeom>
          </p:spPr>
        </p:pic>
      </p:grpSp>
      <p:pic>
        <p:nvPicPr>
          <p:cNvPr id="12" name="Image 11">
            <a:hlinkClick r:id="rId9"/>
            <a:extLst>
              <a:ext uri="{FF2B5EF4-FFF2-40B4-BE49-F238E27FC236}">
                <a16:creationId xmlns:a16="http://schemas.microsoft.com/office/drawing/2014/main" id="{3A745F01-2826-14D0-A17C-C83B7B0AD1F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53909" y="5732012"/>
            <a:ext cx="1005923" cy="762336"/>
          </a:xfrm>
          <a:prstGeom prst="rect">
            <a:avLst/>
          </a:prstGeom>
        </p:spPr>
      </p:pic>
      <p:sp>
        <p:nvSpPr>
          <p:cNvPr id="16" name="ZoneTexte 15">
            <a:extLst>
              <a:ext uri="{FF2B5EF4-FFF2-40B4-BE49-F238E27FC236}">
                <a16:creationId xmlns:a16="http://schemas.microsoft.com/office/drawing/2014/main" id="{5CE1FBA4-F0C6-1895-F8DB-7A029F807E55}"/>
              </a:ext>
            </a:extLst>
          </p:cNvPr>
          <p:cNvSpPr txBox="1"/>
          <p:nvPr/>
        </p:nvSpPr>
        <p:spPr>
          <a:xfrm>
            <a:off x="318599" y="6533727"/>
            <a:ext cx="4476542"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1000" dirty="0">
                <a:hlinkClick r:id="rId9"/>
              </a:rPr>
              <a:t>https://www.mesquestionsdargent.fr/budget/methode-enveloppes-budgetaires</a:t>
            </a:r>
            <a:endParaRPr kumimoji="0" lang="fr-FR" sz="10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Espace réservé du pied de page 4">
            <a:extLst>
              <a:ext uri="{FF2B5EF4-FFF2-40B4-BE49-F238E27FC236}">
                <a16:creationId xmlns:a16="http://schemas.microsoft.com/office/drawing/2014/main" id="{83840B7F-62AB-4F70-6B37-9D2460797E6C}"/>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272982"/>
      </p:ext>
    </p:extLst>
  </p:cSld>
  <p:clrMapOvr>
    <a:masterClrMapping/>
  </p:clrMapOvr>
  <p:transition spd="med" advTm="11557"/>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3" name="- le placer dans un produit financier (épargne)"/>
          <p:cNvSpPr txBox="1"/>
          <p:nvPr/>
        </p:nvSpPr>
        <p:spPr>
          <a:xfrm>
            <a:off x="1071734" y="3559229"/>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38</a:t>
            </a:fld>
            <a:endParaRPr lang="fr-FR" dirty="0">
              <a:solidFill>
                <a:srgbClr val="213B76"/>
              </a:solidFill>
              <a:latin typeface="Arial" pitchFamily="34" charset="0"/>
              <a:cs typeface="Arial" pitchFamily="34" charset="0"/>
            </a:endParaRPr>
          </a:p>
        </p:txBody>
      </p:sp>
      <p:sp>
        <p:nvSpPr>
          <p:cNvPr id="4" name="ZoneTexte 3"/>
          <p:cNvSpPr txBox="1"/>
          <p:nvPr/>
        </p:nvSpPr>
        <p:spPr>
          <a:xfrm>
            <a:off x="432049" y="1484784"/>
            <a:ext cx="8460431" cy="360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200000"/>
              </a:lnSpc>
              <a:buFont typeface="Wingdings" pitchFamily="2" charset="2"/>
              <a:buChar char="ü"/>
            </a:pPr>
            <a:r>
              <a:rPr lang="fr-FR" sz="3200" dirty="0">
                <a:solidFill>
                  <a:srgbClr val="213B76"/>
                </a:solidFill>
                <a:latin typeface="Arial" pitchFamily="34" charset="0"/>
                <a:cs typeface="Arial" pitchFamily="34" charset="0"/>
              </a:rPr>
              <a:t> garder l’argent sur son compte </a:t>
            </a:r>
          </a:p>
          <a:p>
            <a:pPr>
              <a:lnSpc>
                <a:spcPct val="200000"/>
              </a:lnSpc>
            </a:pPr>
            <a:r>
              <a:rPr lang="fr-FR" sz="3200" dirty="0">
                <a:solidFill>
                  <a:srgbClr val="213B76"/>
                </a:solidFill>
                <a:latin typeface="Arial" pitchFamily="34" charset="0"/>
                <a:cs typeface="Arial" pitchFamily="34" charset="0"/>
              </a:rPr>
              <a:t>ou dans sa tirelire </a:t>
            </a:r>
          </a:p>
          <a:p>
            <a:pPr>
              <a:lnSpc>
                <a:spcPct val="200000"/>
              </a:lnSpc>
            </a:pPr>
            <a:endParaRPr lang="fr-FR" dirty="0">
              <a:solidFill>
                <a:srgbClr val="213B76"/>
              </a:solidFill>
              <a:latin typeface="Arial" pitchFamily="34" charset="0"/>
              <a:cs typeface="Arial" pitchFamily="34" charset="0"/>
            </a:endParaRPr>
          </a:p>
          <a:p>
            <a:pPr>
              <a:lnSpc>
                <a:spcPct val="200000"/>
              </a:lnSpc>
              <a:buFont typeface="Wingdings" pitchFamily="2" charset="2"/>
              <a:buChar char="ü"/>
            </a:pPr>
            <a:r>
              <a:rPr lang="fr-FR" sz="3200" dirty="0">
                <a:solidFill>
                  <a:srgbClr val="213B76"/>
                </a:solidFill>
                <a:latin typeface="Arial" pitchFamily="34" charset="0"/>
                <a:cs typeface="Arial" pitchFamily="34" charset="0"/>
              </a:rPr>
              <a:t>le placer …</a:t>
            </a:r>
          </a:p>
        </p:txBody>
      </p:sp>
      <p:sp>
        <p:nvSpPr>
          <p:cNvPr id="21" name="ZoneTexte 20"/>
          <p:cNvSpPr txBox="1"/>
          <p:nvPr/>
        </p:nvSpPr>
        <p:spPr>
          <a:xfrm>
            <a:off x="3059832" y="4356397"/>
            <a:ext cx="382732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3200" dirty="0">
                <a:solidFill>
                  <a:srgbClr val="213B76"/>
                </a:solidFill>
                <a:latin typeface="Arial" pitchFamily="34" charset="0"/>
                <a:cs typeface="Arial" pitchFamily="34" charset="0"/>
              </a:rPr>
              <a:t>D’accord ! Mais où ?</a:t>
            </a:r>
          </a:p>
        </p:txBody>
      </p:sp>
      <p:pic>
        <p:nvPicPr>
          <p:cNvPr id="8" name="Image 7" descr="Une image contenant silhouette, art, créativité&#10;&#10;Description générée automatiquement avec une confiance moyenne">
            <a:extLst>
              <a:ext uri="{FF2B5EF4-FFF2-40B4-BE49-F238E27FC236}">
                <a16:creationId xmlns:a16="http://schemas.microsoft.com/office/drawing/2014/main" id="{72E4BFAF-D42E-FD7B-7FC5-09E8D54EC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087" y="4739654"/>
            <a:ext cx="1949429" cy="1525459"/>
          </a:xfrm>
          <a:prstGeom prst="rect">
            <a:avLst/>
          </a:prstGeom>
        </p:spPr>
      </p:pic>
      <p:grpSp>
        <p:nvGrpSpPr>
          <p:cNvPr id="2" name="Groupe 1">
            <a:extLst>
              <a:ext uri="{FF2B5EF4-FFF2-40B4-BE49-F238E27FC236}">
                <a16:creationId xmlns:a16="http://schemas.microsoft.com/office/drawing/2014/main" id="{56E1E3B6-DA39-70E4-9EA7-9637EE29E712}"/>
              </a:ext>
            </a:extLst>
          </p:cNvPr>
          <p:cNvGrpSpPr/>
          <p:nvPr/>
        </p:nvGrpSpPr>
        <p:grpSpPr>
          <a:xfrm>
            <a:off x="-23308" y="-33750"/>
            <a:ext cx="9131812" cy="1178158"/>
            <a:chOff x="-23308" y="-33750"/>
            <a:chExt cx="9131812" cy="1178158"/>
          </a:xfrm>
        </p:grpSpPr>
        <p:pic>
          <p:nvPicPr>
            <p:cNvPr id="5" name="Image 4">
              <a:extLst>
                <a:ext uri="{FF2B5EF4-FFF2-40B4-BE49-F238E27FC236}">
                  <a16:creationId xmlns:a16="http://schemas.microsoft.com/office/drawing/2014/main" id="{86807799-23CF-D733-8903-E4DF7DBD61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7" name="Titre 1">
              <a:extLst>
                <a:ext uri="{FF2B5EF4-FFF2-40B4-BE49-F238E27FC236}">
                  <a16:creationId xmlns:a16="http://schemas.microsoft.com/office/drawing/2014/main" id="{BF19545E-BF0F-3BFC-7B75-9A6ADBB0AB74}"/>
                </a:ext>
              </a:extLst>
            </p:cNvPr>
            <p:cNvSpPr txBox="1">
              <a:spLocks/>
            </p:cNvSpPr>
            <p:nvPr/>
          </p:nvSpPr>
          <p:spPr>
            <a:xfrm>
              <a:off x="-23308" y="-33750"/>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sp>
        <p:nvSpPr>
          <p:cNvPr id="9" name="Que peux-tu faire avec cet argent ?">
            <a:extLst>
              <a:ext uri="{FF2B5EF4-FFF2-40B4-BE49-F238E27FC236}">
                <a16:creationId xmlns:a16="http://schemas.microsoft.com/office/drawing/2014/main" id="{124EAD61-7B3B-BB9A-4106-4A5DF2B64584}"/>
              </a:ext>
            </a:extLst>
          </p:cNvPr>
          <p:cNvSpPr txBox="1"/>
          <p:nvPr/>
        </p:nvSpPr>
        <p:spPr>
          <a:xfrm>
            <a:off x="1945514" y="668171"/>
            <a:ext cx="4116565" cy="561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spcBef>
                <a:spcPts val="0"/>
              </a:spcBef>
            </a:pPr>
            <a:r>
              <a:rPr lang="fr-FR" sz="2800" dirty="0">
                <a:solidFill>
                  <a:srgbClr val="C92360"/>
                </a:solidFill>
                <a:latin typeface="Arial" panose="020B0604020202020204" pitchFamily="34" charset="0"/>
                <a:cs typeface="Arial" panose="020B0604020202020204" pitchFamily="34" charset="0"/>
              </a:rPr>
              <a:t>Comment épargner ?</a:t>
            </a:r>
          </a:p>
        </p:txBody>
      </p:sp>
      <p:pic>
        <p:nvPicPr>
          <p:cNvPr id="10" name="Espace réservé du contenu 5">
            <a:extLst>
              <a:ext uri="{FF2B5EF4-FFF2-40B4-BE49-F238E27FC236}">
                <a16:creationId xmlns:a16="http://schemas.microsoft.com/office/drawing/2014/main" id="{91D9EBFF-B0F7-E2DC-A88B-DC1F6BD52E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649825"/>
            <a:ext cx="800019" cy="662220"/>
          </a:xfrm>
          <a:prstGeom prst="rect">
            <a:avLst/>
          </a:prstGeom>
        </p:spPr>
      </p:pic>
      <p:sp>
        <p:nvSpPr>
          <p:cNvPr id="3" name="Espace réservé du pied de page 4">
            <a:extLst>
              <a:ext uri="{FF2B5EF4-FFF2-40B4-BE49-F238E27FC236}">
                <a16:creationId xmlns:a16="http://schemas.microsoft.com/office/drawing/2014/main" id="{D16D6F5B-C739-C586-4A97-4F9B2F0E735A}"/>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272982"/>
      </p:ext>
    </p:extLst>
  </p:cSld>
  <p:clrMapOvr>
    <a:masterClrMapping/>
  </p:clrMapOvr>
  <p:transition spd="med" advTm="9421"/>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920C1B-D41A-ED99-56C2-C71803C3D72D}"/>
              </a:ext>
            </a:extLst>
          </p:cNvPr>
          <p:cNvSpPr>
            <a:spLocks noGrp="1"/>
          </p:cNvSpPr>
          <p:nvPr>
            <p:ph type="sldNum" sz="quarter" idx="2"/>
          </p:nvPr>
        </p:nvSpPr>
        <p:spPr/>
        <p:txBody>
          <a:bodyPr/>
          <a:lstStyle/>
          <a:p>
            <a:fld id="{86CB4B4D-7CA3-9044-876B-883B54F8677D}" type="slidenum">
              <a:rPr lang="fr-FR" smtClean="0"/>
              <a:pPr/>
              <a:t>39</a:t>
            </a:fld>
            <a:endParaRPr lang="fr-FR" dirty="0"/>
          </a:p>
        </p:txBody>
      </p:sp>
      <p:grpSp>
        <p:nvGrpSpPr>
          <p:cNvPr id="3" name="Groupe 2">
            <a:extLst>
              <a:ext uri="{FF2B5EF4-FFF2-40B4-BE49-F238E27FC236}">
                <a16:creationId xmlns:a16="http://schemas.microsoft.com/office/drawing/2014/main" id="{C8FEE092-8E10-553A-03C6-9B2A88FBC029}"/>
              </a:ext>
            </a:extLst>
          </p:cNvPr>
          <p:cNvGrpSpPr/>
          <p:nvPr/>
        </p:nvGrpSpPr>
        <p:grpSpPr>
          <a:xfrm>
            <a:off x="-23308" y="-33750"/>
            <a:ext cx="9131812" cy="1178158"/>
            <a:chOff x="-23308" y="-33750"/>
            <a:chExt cx="9131812" cy="1178158"/>
          </a:xfrm>
        </p:grpSpPr>
        <p:pic>
          <p:nvPicPr>
            <p:cNvPr id="4" name="Image 3">
              <a:extLst>
                <a:ext uri="{FF2B5EF4-FFF2-40B4-BE49-F238E27FC236}">
                  <a16:creationId xmlns:a16="http://schemas.microsoft.com/office/drawing/2014/main" id="{AEC5008B-8A07-5D4C-C4B1-161D73E74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5" name="Titre 1">
              <a:extLst>
                <a:ext uri="{FF2B5EF4-FFF2-40B4-BE49-F238E27FC236}">
                  <a16:creationId xmlns:a16="http://schemas.microsoft.com/office/drawing/2014/main" id="{58B77128-F2C8-5BEF-0D0B-B31289B2B7CD}"/>
                </a:ext>
              </a:extLst>
            </p:cNvPr>
            <p:cNvSpPr txBox="1">
              <a:spLocks/>
            </p:cNvSpPr>
            <p:nvPr/>
          </p:nvSpPr>
          <p:spPr>
            <a:xfrm>
              <a:off x="-23308" y="-33750"/>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grpSp>
        <p:nvGrpSpPr>
          <p:cNvPr id="6" name="Groupe 5">
            <a:extLst>
              <a:ext uri="{FF2B5EF4-FFF2-40B4-BE49-F238E27FC236}">
                <a16:creationId xmlns:a16="http://schemas.microsoft.com/office/drawing/2014/main" id="{CB0CF28E-C1AE-AF5E-2CFC-7E20F378D0BA}"/>
              </a:ext>
            </a:extLst>
          </p:cNvPr>
          <p:cNvGrpSpPr/>
          <p:nvPr/>
        </p:nvGrpSpPr>
        <p:grpSpPr>
          <a:xfrm>
            <a:off x="133355" y="980728"/>
            <a:ext cx="8990385" cy="1200329"/>
            <a:chOff x="340308" y="1465241"/>
            <a:chExt cx="10372473" cy="1200329"/>
          </a:xfrm>
        </p:grpSpPr>
        <p:sp>
          <p:nvSpPr>
            <p:cNvPr id="7" name="Rectangle 6">
              <a:extLst>
                <a:ext uri="{FF2B5EF4-FFF2-40B4-BE49-F238E27FC236}">
                  <a16:creationId xmlns:a16="http://schemas.microsoft.com/office/drawing/2014/main" id="{BFEA8972-BAEB-5F28-42F7-84DB8870175E}"/>
                </a:ext>
              </a:extLst>
            </p:cNvPr>
            <p:cNvSpPr/>
            <p:nvPr/>
          </p:nvSpPr>
          <p:spPr>
            <a:xfrm>
              <a:off x="1415240" y="1465241"/>
              <a:ext cx="9297541" cy="1200329"/>
            </a:xfrm>
            <a:prstGeom prst="rect">
              <a:avLst/>
            </a:prstGeom>
          </p:spPr>
          <p:txBody>
            <a:bodyPr wrap="square">
              <a:spAutoFit/>
            </a:bodyPr>
            <a:lstStyle/>
            <a:p>
              <a:r>
                <a:rPr lang="fr-FR" sz="2400" b="1" dirty="0">
                  <a:solidFill>
                    <a:srgbClr val="C92360"/>
                  </a:solidFill>
                  <a:latin typeface="Arial" panose="020B0604020202020204" pitchFamily="34" charset="0"/>
                  <a:ea typeface="Arial"/>
                  <a:cs typeface="Arial" panose="020B0604020202020204" pitchFamily="34" charset="0"/>
                  <a:sym typeface="Arial"/>
                </a:rPr>
                <a:t>Il existe de </a:t>
              </a:r>
              <a:r>
                <a:rPr lang="fr-FR" sz="2400" b="1" dirty="0">
                  <a:solidFill>
                    <a:srgbClr val="213B76"/>
                  </a:solidFill>
                  <a:latin typeface="Arial" panose="020B0604020202020204" pitchFamily="34" charset="0"/>
                  <a:ea typeface="Arial"/>
                  <a:cs typeface="Arial" panose="020B0604020202020204" pitchFamily="34" charset="0"/>
                  <a:sym typeface="Arial"/>
                </a:rPr>
                <a:t>nombreux produits d’épargne </a:t>
              </a:r>
              <a:r>
                <a:rPr lang="fr-FR" sz="2400" b="1" dirty="0">
                  <a:solidFill>
                    <a:srgbClr val="C92360"/>
                  </a:solidFill>
                  <a:latin typeface="Arial" panose="020B0604020202020204" pitchFamily="34" charset="0"/>
                  <a:ea typeface="Arial"/>
                  <a:cs typeface="Arial" panose="020B0604020202020204" pitchFamily="34" charset="0"/>
                  <a:sym typeface="Arial"/>
                </a:rPr>
                <a:t>proposés par les banques et les assurances. </a:t>
              </a:r>
            </a:p>
            <a:p>
              <a:r>
                <a:rPr lang="fr-FR" sz="2400" b="1" dirty="0">
                  <a:solidFill>
                    <a:srgbClr val="C92360"/>
                  </a:solidFill>
                  <a:latin typeface="Arial" panose="020B0604020202020204" pitchFamily="34" charset="0"/>
                  <a:ea typeface="Arial"/>
                  <a:cs typeface="Arial" panose="020B0604020202020204" pitchFamily="34" charset="0"/>
                  <a:sym typeface="Arial"/>
                </a:rPr>
                <a:t>À quoi dois-je faire attention ?</a:t>
              </a:r>
            </a:p>
          </p:txBody>
        </p:sp>
        <p:pic>
          <p:nvPicPr>
            <p:cNvPr id="8" name="Espace réservé du contenu 5">
              <a:extLst>
                <a:ext uri="{FF2B5EF4-FFF2-40B4-BE49-F238E27FC236}">
                  <a16:creationId xmlns:a16="http://schemas.microsoft.com/office/drawing/2014/main" id="{21CF82B0-3DC4-4700-2591-76484E641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08" y="1554302"/>
              <a:ext cx="882960" cy="662220"/>
            </a:xfrm>
            <a:prstGeom prst="rect">
              <a:avLst/>
            </a:prstGeom>
          </p:spPr>
        </p:pic>
      </p:grpSp>
      <p:sp>
        <p:nvSpPr>
          <p:cNvPr id="9" name="risqué mais qui peut rapporter plus">
            <a:extLst>
              <a:ext uri="{FF2B5EF4-FFF2-40B4-BE49-F238E27FC236}">
                <a16:creationId xmlns:a16="http://schemas.microsoft.com/office/drawing/2014/main" id="{1D6945B0-B3BF-91DA-D1EF-29CDF878F000}"/>
              </a:ext>
            </a:extLst>
          </p:cNvPr>
          <p:cNvSpPr txBox="1"/>
          <p:nvPr/>
        </p:nvSpPr>
        <p:spPr>
          <a:xfrm>
            <a:off x="516009" y="2351854"/>
            <a:ext cx="8170792" cy="3824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lnSpc>
                <a:spcPct val="200000"/>
              </a:lnSpc>
              <a:buSzPct val="125000"/>
              <a:buBlip>
                <a:blip r:embed="rId5"/>
              </a:buBlip>
            </a:pPr>
            <a:r>
              <a:rPr lang="fr-FR" b="0" dirty="0">
                <a:solidFill>
                  <a:srgbClr val="213B76"/>
                </a:solidFill>
                <a:latin typeface="Arial" panose="020B0604020202020204" pitchFamily="34" charset="0"/>
                <a:cs typeface="Arial" panose="020B0604020202020204" pitchFamily="34" charset="0"/>
              </a:rPr>
              <a:t>Au rendement (</a:t>
            </a:r>
            <a:r>
              <a:rPr lang="fr-FR" dirty="0">
                <a:solidFill>
                  <a:srgbClr val="C81E60"/>
                </a:solidFill>
                <a:latin typeface="Arial" panose="020B0604020202020204" pitchFamily="34" charset="0"/>
                <a:cs typeface="Arial" panose="020B0604020202020204" pitchFamily="34" charset="0"/>
              </a:rPr>
              <a:t>le taux d’intérêt</a:t>
            </a:r>
            <a:r>
              <a:rPr lang="fr-FR" b="0" dirty="0">
                <a:solidFill>
                  <a:srgbClr val="213B76"/>
                </a:solidFill>
                <a:latin typeface="Arial" panose="020B0604020202020204" pitchFamily="34" charset="0"/>
                <a:cs typeface="Arial" panose="020B0604020202020204" pitchFamily="34" charset="0"/>
              </a:rPr>
              <a:t>)</a:t>
            </a:r>
          </a:p>
          <a:p>
            <a:pPr marL="342900" indent="-342900">
              <a:lnSpc>
                <a:spcPct val="200000"/>
              </a:lnSpc>
              <a:buSzPct val="125000"/>
              <a:buBlip>
                <a:blip r:embed="rId5"/>
              </a:buBlip>
            </a:pPr>
            <a:r>
              <a:rPr lang="fr-FR" b="0" dirty="0">
                <a:solidFill>
                  <a:srgbClr val="213B76"/>
                </a:solidFill>
                <a:latin typeface="Arial" panose="020B0604020202020204" pitchFamily="34" charset="0"/>
              </a:rPr>
              <a:t>À la disponibilité de l’argent (</a:t>
            </a:r>
            <a:r>
              <a:rPr lang="fr-FR" dirty="0">
                <a:solidFill>
                  <a:srgbClr val="C81E60"/>
                </a:solidFill>
                <a:latin typeface="Arial" panose="020B0604020202020204" pitchFamily="34" charset="0"/>
              </a:rPr>
              <a:t>immédiatement ou dans plusieurs mois ou années</a:t>
            </a:r>
            <a:r>
              <a:rPr lang="fr-FR" b="0" dirty="0">
                <a:solidFill>
                  <a:srgbClr val="213B76"/>
                </a:solidFill>
                <a:latin typeface="Arial" panose="020B0604020202020204" pitchFamily="34" charset="0"/>
              </a:rPr>
              <a:t>)</a:t>
            </a:r>
          </a:p>
          <a:p>
            <a:pPr marL="342900" indent="-342900">
              <a:lnSpc>
                <a:spcPct val="200000"/>
              </a:lnSpc>
              <a:buSzPct val="125000"/>
              <a:buBlip>
                <a:blip r:embed="rId5"/>
              </a:buBlip>
            </a:pPr>
            <a:r>
              <a:rPr lang="fr-FR" b="0" dirty="0">
                <a:solidFill>
                  <a:srgbClr val="213B76"/>
                </a:solidFill>
                <a:latin typeface="Arial" panose="020B0604020202020204" pitchFamily="34" charset="0"/>
              </a:rPr>
              <a:t>Au niveau de risque (</a:t>
            </a:r>
            <a:r>
              <a:rPr lang="fr-FR" dirty="0">
                <a:solidFill>
                  <a:srgbClr val="C81E60"/>
                </a:solidFill>
                <a:latin typeface="Arial" panose="020B0604020202020204" pitchFamily="34" charset="0"/>
              </a:rPr>
              <a:t>le risque que je perde tout ou partie de l’argent que j’ai placé</a:t>
            </a:r>
            <a:r>
              <a:rPr lang="fr-FR" b="0" dirty="0">
                <a:solidFill>
                  <a:srgbClr val="213B76"/>
                </a:solidFill>
                <a:latin typeface="Arial" panose="020B0604020202020204" pitchFamily="34" charset="0"/>
              </a:rPr>
              <a:t>)</a:t>
            </a:r>
          </a:p>
        </p:txBody>
      </p:sp>
      <p:sp>
        <p:nvSpPr>
          <p:cNvPr id="10" name="Espace réservé du pied de page 4">
            <a:extLst>
              <a:ext uri="{FF2B5EF4-FFF2-40B4-BE49-F238E27FC236}">
                <a16:creationId xmlns:a16="http://schemas.microsoft.com/office/drawing/2014/main" id="{51A8521A-3516-E131-5873-EB8126F1F641}"/>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8605006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4</a:t>
            </a:fld>
            <a:endParaRPr lang="fr-FR" dirty="0">
              <a:solidFill>
                <a:srgbClr val="213B76"/>
              </a:solidFill>
              <a:latin typeface="Myriad Pro" panose="020B0503030403020204"/>
            </a:endParaRPr>
          </a:p>
        </p:txBody>
      </p:sp>
      <p:sp>
        <p:nvSpPr>
          <p:cNvPr id="19" name="Rectangle 18"/>
          <p:cNvSpPr/>
          <p:nvPr/>
        </p:nvSpPr>
        <p:spPr>
          <a:xfrm>
            <a:off x="1027108" y="5808713"/>
            <a:ext cx="7200800" cy="369332"/>
          </a:xfrm>
          <a:prstGeom prst="rect">
            <a:avLst/>
          </a:prstGeom>
        </p:spPr>
        <p:txBody>
          <a:bodyPr wrap="square">
            <a:spAutoFit/>
          </a:bodyPr>
          <a:lstStyle/>
          <a:p>
            <a:r>
              <a:rPr lang="fr-FR" dirty="0">
                <a:hlinkClick r:id="rId3"/>
              </a:rPr>
              <a:t>https://podeduc.apps.education.fr/video/68256-la-gestion-budgetaire/</a:t>
            </a:r>
            <a:endParaRPr lang="fr-FR" b="1" dirty="0"/>
          </a:p>
        </p:txBody>
      </p:sp>
      <p:sp>
        <p:nvSpPr>
          <p:cNvPr id="6" name="Rectangle 5">
            <a:extLst>
              <a:ext uri="{FF2B5EF4-FFF2-40B4-BE49-F238E27FC236}">
                <a16:creationId xmlns:a16="http://schemas.microsoft.com/office/drawing/2014/main" id="{E90097A6-0BE2-88A9-7EE5-AC69F8297326}"/>
              </a:ext>
            </a:extLst>
          </p:cNvPr>
          <p:cNvSpPr/>
          <p:nvPr/>
        </p:nvSpPr>
        <p:spPr>
          <a:xfrm>
            <a:off x="1691680" y="679955"/>
            <a:ext cx="5760640" cy="523220"/>
          </a:xfrm>
          <a:prstGeom prst="rect">
            <a:avLst/>
          </a:prstGeom>
          <a:solidFill>
            <a:srgbClr val="F2F2F2"/>
          </a:solidFill>
          <a:ln w="38100">
            <a:solidFill>
              <a:srgbClr val="213B76"/>
            </a:solidFill>
          </a:ln>
        </p:spPr>
        <p:txBody>
          <a:bodyPr wrap="square">
            <a:spAutoFit/>
          </a:bodyPr>
          <a:lstStyle/>
          <a:p>
            <a:pPr lvl="0" algn="ctr" hangingPunct="1"/>
            <a:r>
              <a:rPr lang="fr-FR" sz="2800" b="1" dirty="0">
                <a:solidFill>
                  <a:srgbClr val="213B76"/>
                </a:solidFill>
                <a:latin typeface="Arial" panose="020B0604020202020204" pitchFamily="34" charset="0"/>
              </a:rPr>
              <a:t>THÈME 1 : LE BUDGET</a:t>
            </a:r>
          </a:p>
        </p:txBody>
      </p:sp>
      <p:pic>
        <p:nvPicPr>
          <p:cNvPr id="7" name="Image 6">
            <a:extLst>
              <a:ext uri="{FF2B5EF4-FFF2-40B4-BE49-F238E27FC236}">
                <a16:creationId xmlns:a16="http://schemas.microsoft.com/office/drawing/2014/main" id="{26102A8C-1353-5C91-0926-045129C1A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7908" y="178337"/>
            <a:ext cx="740496" cy="970784"/>
          </a:xfrm>
          <a:prstGeom prst="rect">
            <a:avLst/>
          </a:prstGeom>
        </p:spPr>
      </p:pic>
      <p:pic>
        <p:nvPicPr>
          <p:cNvPr id="9" name="Image 8">
            <a:hlinkClick r:id="rId3"/>
            <a:extLst>
              <a:ext uri="{FF2B5EF4-FFF2-40B4-BE49-F238E27FC236}">
                <a16:creationId xmlns:a16="http://schemas.microsoft.com/office/drawing/2014/main" id="{6DE9BD8A-1B70-4C2F-BCAB-F20739A41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37" y="2276872"/>
            <a:ext cx="1660852" cy="1660852"/>
          </a:xfrm>
          <a:prstGeom prst="rect">
            <a:avLst/>
          </a:prstGeom>
        </p:spPr>
      </p:pic>
      <p:sp>
        <p:nvSpPr>
          <p:cNvPr id="10" name="Espace réservé du pied de page 4">
            <a:extLst>
              <a:ext uri="{FF2B5EF4-FFF2-40B4-BE49-F238E27FC236}">
                <a16:creationId xmlns:a16="http://schemas.microsoft.com/office/drawing/2014/main" id="{1F7F2A7C-5182-178B-0471-BE51971AC728}"/>
              </a:ext>
            </a:extLst>
          </p:cNvPr>
          <p:cNvSpPr txBox="1">
            <a:spLocks/>
          </p:cNvSpPr>
          <p:nvPr/>
        </p:nvSpPr>
        <p:spPr>
          <a:xfrm>
            <a:off x="6398008" y="6454981"/>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 collège</a:t>
            </a:r>
            <a:endParaRPr lang="fr-FR" dirty="0"/>
          </a:p>
        </p:txBody>
      </p:sp>
      <p:sp>
        <p:nvSpPr>
          <p:cNvPr id="3" name="Bouton d'action : Accueil 1">
            <a:hlinkClick r:id="rId6" action="ppaction://hlinksldjump" highlightClick="1"/>
            <a:extLst>
              <a:ext uri="{FF2B5EF4-FFF2-40B4-BE49-F238E27FC236}">
                <a16:creationId xmlns:a16="http://schemas.microsoft.com/office/drawing/2014/main" id="{186D64F2-1D5A-530C-D85C-2A5317E55C3F}"/>
              </a:ext>
            </a:extLst>
          </p:cNvPr>
          <p:cNvSpPr/>
          <p:nvPr/>
        </p:nvSpPr>
        <p:spPr>
          <a:xfrm>
            <a:off x="395536" y="491627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Tree>
  </p:cSld>
  <p:clrMapOvr>
    <a:masterClrMapping/>
  </p:clrMapOvr>
  <p:transition spd="med" advTm="3148"/>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3" name="- le placer dans un produit financier (épargne)"/>
          <p:cNvSpPr txBox="1"/>
          <p:nvPr/>
        </p:nvSpPr>
        <p:spPr>
          <a:xfrm>
            <a:off x="1071734" y="3559229"/>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6" name="risqué mais qui peut rapporter plus"/>
          <p:cNvSpPr txBox="1"/>
          <p:nvPr/>
        </p:nvSpPr>
        <p:spPr>
          <a:xfrm>
            <a:off x="179512" y="1196752"/>
            <a:ext cx="8964488" cy="981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lgn="ctr"/>
            <a:r>
              <a:rPr lang="fr-FR" sz="2200" b="0" dirty="0">
                <a:solidFill>
                  <a:srgbClr val="213B76"/>
                </a:solidFill>
                <a:latin typeface="Arial" pitchFamily="34" charset="0"/>
                <a:cs typeface="Arial" pitchFamily="34" charset="0"/>
              </a:rPr>
              <a:t>Il existe de nombreux produits pour placer son épargne.</a:t>
            </a:r>
          </a:p>
          <a:p>
            <a:pPr algn="ctr"/>
            <a:r>
              <a:rPr lang="fr-FR" sz="2200" b="0" dirty="0">
                <a:solidFill>
                  <a:srgbClr val="213B76"/>
                </a:solidFill>
                <a:latin typeface="Arial" pitchFamily="34" charset="0"/>
                <a:cs typeface="Arial" pitchFamily="34" charset="0"/>
              </a:rPr>
              <a:t>Il faut faire attention à bien choisir car ils sont très différents !    </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40</a:t>
            </a:fld>
            <a:endParaRPr lang="fr-FR" dirty="0">
              <a:solidFill>
                <a:srgbClr val="213B76"/>
              </a:solidFill>
              <a:latin typeface="Arial" pitchFamily="34" charset="0"/>
              <a:cs typeface="Arial" pitchFamily="34" charset="0"/>
            </a:endParaRPr>
          </a:p>
        </p:txBody>
      </p:sp>
      <p:sp>
        <p:nvSpPr>
          <p:cNvPr id="16" name="ZoneTexte 15"/>
          <p:cNvSpPr txBox="1"/>
          <p:nvPr/>
        </p:nvSpPr>
        <p:spPr>
          <a:xfrm>
            <a:off x="395536" y="692696"/>
            <a:ext cx="798391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2800" b="1" dirty="0">
                <a:solidFill>
                  <a:srgbClr val="213B76"/>
                </a:solidFill>
                <a:latin typeface="Arial" pitchFamily="34" charset="0"/>
                <a:cs typeface="Arial" pitchFamily="34" charset="0"/>
              </a:rPr>
              <a:t>Placer son argent dans les produits financiers</a:t>
            </a:r>
            <a:endParaRPr kumimoji="0" lang="fr-FR" sz="28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17" name="Flèche angle droit à deux pointes 16"/>
          <p:cNvSpPr/>
          <p:nvPr/>
        </p:nvSpPr>
        <p:spPr>
          <a:xfrm rot="13751781">
            <a:off x="3695032" y="2073815"/>
            <a:ext cx="1186533" cy="1270209"/>
          </a:xfrm>
          <a:prstGeom prst="leftUpArrow">
            <a:avLst>
              <a:gd name="adj1" fmla="val 18382"/>
              <a:gd name="adj2" fmla="val 25000"/>
              <a:gd name="adj3" fmla="val 21965"/>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19" name="ZoneTexte 18"/>
          <p:cNvSpPr txBox="1"/>
          <p:nvPr/>
        </p:nvSpPr>
        <p:spPr>
          <a:xfrm>
            <a:off x="323528" y="2492896"/>
            <a:ext cx="316688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3200" dirty="0">
                <a:solidFill>
                  <a:srgbClr val="213B76"/>
                </a:solidFill>
                <a:latin typeface="Arial" pitchFamily="34" charset="0"/>
                <a:cs typeface="Arial" pitchFamily="34" charset="0"/>
              </a:rPr>
              <a:t>Produits garantis</a:t>
            </a:r>
            <a:endParaRPr kumimoji="0" lang="fr-FR" sz="3200" b="0"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20" name="ZoneTexte 19"/>
          <p:cNvSpPr txBox="1"/>
          <p:nvPr/>
        </p:nvSpPr>
        <p:spPr>
          <a:xfrm>
            <a:off x="5148064" y="2564904"/>
            <a:ext cx="396358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3200" dirty="0">
                <a:solidFill>
                  <a:srgbClr val="213B76"/>
                </a:solidFill>
                <a:latin typeface="Arial" pitchFamily="34" charset="0"/>
                <a:cs typeface="Arial" pitchFamily="34" charset="0"/>
              </a:rPr>
              <a:t>Produits non garantis</a:t>
            </a:r>
            <a:endParaRPr kumimoji="0" lang="fr-FR" sz="3200" b="0"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21" name="risqué mais qui peut rapporter plus"/>
          <p:cNvSpPr txBox="1"/>
          <p:nvPr/>
        </p:nvSpPr>
        <p:spPr>
          <a:xfrm>
            <a:off x="251520" y="2924944"/>
            <a:ext cx="3816424" cy="3243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buFont typeface="Wingdings" pitchFamily="2" charset="2"/>
              <a:buChar char="q"/>
            </a:pPr>
            <a:r>
              <a:rPr lang="fr-FR" sz="2200" b="0" dirty="0">
                <a:solidFill>
                  <a:srgbClr val="213B76"/>
                </a:solidFill>
                <a:latin typeface="Arial" pitchFamily="34" charset="0"/>
                <a:cs typeface="Arial" pitchFamily="34" charset="0"/>
              </a:rPr>
              <a:t>Sûrs : la somme placée est garantie</a:t>
            </a:r>
          </a:p>
          <a:p>
            <a:pPr>
              <a:buFont typeface="Wingdings" pitchFamily="2" charset="2"/>
              <a:buChar char="q"/>
            </a:pPr>
            <a:r>
              <a:rPr lang="fr-FR" sz="2200" b="0" dirty="0">
                <a:solidFill>
                  <a:srgbClr val="213B76"/>
                </a:solidFill>
                <a:latin typeface="Arial" pitchFamily="34" charset="0"/>
                <a:cs typeface="Arial" pitchFamily="34" charset="0"/>
              </a:rPr>
              <a:t>Rapportent « un peu »</a:t>
            </a:r>
          </a:p>
          <a:p>
            <a:pPr>
              <a:buFont typeface="Wingdings" pitchFamily="2" charset="2"/>
              <a:buChar char="q"/>
            </a:pPr>
            <a:r>
              <a:rPr lang="fr-FR" sz="2200" b="0" dirty="0">
                <a:solidFill>
                  <a:srgbClr val="213B76"/>
                </a:solidFill>
                <a:latin typeface="Arial" pitchFamily="34" charset="0"/>
                <a:cs typeface="Arial" pitchFamily="34" charset="0"/>
              </a:rPr>
              <a:t>Disponibles à court terme</a:t>
            </a:r>
          </a:p>
          <a:p>
            <a:pPr>
              <a:buFont typeface="Wingdings" pitchFamily="2" charset="2"/>
              <a:buChar char="q"/>
            </a:pPr>
            <a:r>
              <a:rPr lang="fr-FR" sz="2200" b="0" dirty="0">
                <a:solidFill>
                  <a:srgbClr val="213B76"/>
                </a:solidFill>
                <a:latin typeface="Arial" pitchFamily="34" charset="0"/>
                <a:cs typeface="Arial" pitchFamily="34" charset="0"/>
              </a:rPr>
              <a:t>Exemples : livret bancaire, Plan Epargne Logement…</a:t>
            </a:r>
          </a:p>
          <a:p>
            <a:pPr>
              <a:buFont typeface="Wingdings" pitchFamily="2" charset="2"/>
              <a:buChar char="q"/>
            </a:pPr>
            <a:endParaRPr lang="fr-FR" sz="2200" b="0" dirty="0">
              <a:solidFill>
                <a:srgbClr val="213B76"/>
              </a:solidFill>
              <a:latin typeface="Arial" pitchFamily="34" charset="0"/>
              <a:cs typeface="Arial" pitchFamily="34" charset="0"/>
            </a:endParaRPr>
          </a:p>
        </p:txBody>
      </p:sp>
      <p:sp>
        <p:nvSpPr>
          <p:cNvPr id="22" name="risqué mais qui peut rapporter plus"/>
          <p:cNvSpPr txBox="1"/>
          <p:nvPr/>
        </p:nvSpPr>
        <p:spPr>
          <a:xfrm>
            <a:off x="5148064" y="3068960"/>
            <a:ext cx="3816424" cy="3243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buFont typeface="Wingdings" pitchFamily="2" charset="2"/>
              <a:buChar char="q"/>
            </a:pPr>
            <a:r>
              <a:rPr lang="fr-FR" sz="2200" b="0" dirty="0">
                <a:solidFill>
                  <a:srgbClr val="213B76"/>
                </a:solidFill>
                <a:latin typeface="Arial" pitchFamily="34" charset="0"/>
                <a:cs typeface="Arial" pitchFamily="34" charset="0"/>
              </a:rPr>
              <a:t>Risqués: la somme placée n’est pas garantie</a:t>
            </a:r>
          </a:p>
          <a:p>
            <a:pPr>
              <a:buFont typeface="Wingdings" pitchFamily="2" charset="2"/>
              <a:buChar char="q"/>
            </a:pPr>
            <a:r>
              <a:rPr lang="fr-FR" sz="2200" b="0" dirty="0">
                <a:solidFill>
                  <a:srgbClr val="213B76"/>
                </a:solidFill>
                <a:latin typeface="Arial" pitchFamily="34" charset="0"/>
                <a:cs typeface="Arial" pitchFamily="34" charset="0"/>
              </a:rPr>
              <a:t>Peuvent rapporter « plus »</a:t>
            </a:r>
          </a:p>
          <a:p>
            <a:pPr>
              <a:buFont typeface="Wingdings" pitchFamily="2" charset="2"/>
              <a:buChar char="q"/>
            </a:pPr>
            <a:r>
              <a:rPr lang="fr-FR" sz="2200" b="0" dirty="0">
                <a:solidFill>
                  <a:srgbClr val="213B76"/>
                </a:solidFill>
                <a:latin typeface="Arial" pitchFamily="34" charset="0"/>
                <a:cs typeface="Arial" pitchFamily="34" charset="0"/>
              </a:rPr>
              <a:t>Disponibles à long terme</a:t>
            </a:r>
          </a:p>
          <a:p>
            <a:pPr>
              <a:buFont typeface="Wingdings" pitchFamily="2" charset="2"/>
              <a:buChar char="q"/>
            </a:pPr>
            <a:r>
              <a:rPr lang="fr-FR" sz="2200" b="0" dirty="0">
                <a:solidFill>
                  <a:srgbClr val="213B76"/>
                </a:solidFill>
                <a:latin typeface="Arial" pitchFamily="34" charset="0"/>
                <a:cs typeface="Arial" pitchFamily="34" charset="0"/>
              </a:rPr>
              <a:t>Exemples : placements en bourse…</a:t>
            </a:r>
          </a:p>
          <a:p>
            <a:pPr>
              <a:buFont typeface="Wingdings" pitchFamily="2" charset="2"/>
              <a:buChar char="q"/>
            </a:pPr>
            <a:endParaRPr lang="fr-FR" sz="2200" b="0" dirty="0">
              <a:solidFill>
                <a:srgbClr val="213B76"/>
              </a:solidFill>
              <a:latin typeface="Arial" pitchFamily="34" charset="0"/>
              <a:cs typeface="Arial" pitchFamily="34" charset="0"/>
            </a:endParaRPr>
          </a:p>
        </p:txBody>
      </p:sp>
      <p:grpSp>
        <p:nvGrpSpPr>
          <p:cNvPr id="2" name="Groupe 1">
            <a:extLst>
              <a:ext uri="{FF2B5EF4-FFF2-40B4-BE49-F238E27FC236}">
                <a16:creationId xmlns:a16="http://schemas.microsoft.com/office/drawing/2014/main" id="{357E0C03-F168-B73D-DE3A-A30340B21BB5}"/>
              </a:ext>
            </a:extLst>
          </p:cNvPr>
          <p:cNvGrpSpPr/>
          <p:nvPr/>
        </p:nvGrpSpPr>
        <p:grpSpPr>
          <a:xfrm>
            <a:off x="-23308" y="-33750"/>
            <a:ext cx="9131812" cy="1178158"/>
            <a:chOff x="-23308" y="-33750"/>
            <a:chExt cx="9131812" cy="1178158"/>
          </a:xfrm>
        </p:grpSpPr>
        <p:pic>
          <p:nvPicPr>
            <p:cNvPr id="4" name="Image 3">
              <a:extLst>
                <a:ext uri="{FF2B5EF4-FFF2-40B4-BE49-F238E27FC236}">
                  <a16:creationId xmlns:a16="http://schemas.microsoft.com/office/drawing/2014/main" id="{A83BDD14-2E8F-D479-5ADE-CE04C1FC42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5" name="Titre 1">
              <a:extLst>
                <a:ext uri="{FF2B5EF4-FFF2-40B4-BE49-F238E27FC236}">
                  <a16:creationId xmlns:a16="http://schemas.microsoft.com/office/drawing/2014/main" id="{D2C7F3B5-F578-ED3D-F31F-31A950ECF84F}"/>
                </a:ext>
              </a:extLst>
            </p:cNvPr>
            <p:cNvSpPr txBox="1">
              <a:spLocks/>
            </p:cNvSpPr>
            <p:nvPr/>
          </p:nvSpPr>
          <p:spPr>
            <a:xfrm>
              <a:off x="-23308" y="-33750"/>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pic>
        <p:nvPicPr>
          <p:cNvPr id="6" name="Image 5">
            <a:hlinkClick r:id="rId5"/>
            <a:extLst>
              <a:ext uri="{FF2B5EF4-FFF2-40B4-BE49-F238E27FC236}">
                <a16:creationId xmlns:a16="http://schemas.microsoft.com/office/drawing/2014/main" id="{99194AA8-82EE-65B6-F9FA-0D01EFFE546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1233" y="5803344"/>
            <a:ext cx="955231" cy="723919"/>
          </a:xfrm>
          <a:prstGeom prst="rect">
            <a:avLst/>
          </a:prstGeom>
        </p:spPr>
      </p:pic>
      <p:sp>
        <p:nvSpPr>
          <p:cNvPr id="7" name="ZoneTexte 6">
            <a:extLst>
              <a:ext uri="{FF2B5EF4-FFF2-40B4-BE49-F238E27FC236}">
                <a16:creationId xmlns:a16="http://schemas.microsoft.com/office/drawing/2014/main" id="{D33F7242-7781-B74F-EE55-40B01D5E03D5}"/>
              </a:ext>
            </a:extLst>
          </p:cNvPr>
          <p:cNvSpPr txBox="1"/>
          <p:nvPr/>
        </p:nvSpPr>
        <p:spPr>
          <a:xfrm>
            <a:off x="179512" y="6493233"/>
            <a:ext cx="5879170"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5"/>
              </a:rPr>
              <a:t>https://view.genially.com/61f7c78e07d9ad001971cee9/interactive-content-infographie-produits-depargne-en-fonction-du-risque</a:t>
            </a:r>
            <a:endParaRPr kumimoji="0" lang="fr-FR" sz="1050" b="0" i="0" u="none" strike="noStrike" cap="none" spc="0" normalizeH="0" baseline="0" dirty="0">
              <a:ln>
                <a:noFill/>
              </a:ln>
              <a:solidFill>
                <a:srgbClr val="000000"/>
              </a:solidFill>
              <a:effectLst/>
              <a:uFillTx/>
              <a:latin typeface="+mj-lt"/>
              <a:ea typeface="+mj-ea"/>
              <a:cs typeface="+mj-cs"/>
              <a:sym typeface="Helvetica"/>
            </a:endParaRPr>
          </a:p>
        </p:txBody>
      </p:sp>
      <p:sp>
        <p:nvSpPr>
          <p:cNvPr id="3" name="Espace réservé du pied de page 4">
            <a:extLst>
              <a:ext uri="{FF2B5EF4-FFF2-40B4-BE49-F238E27FC236}">
                <a16:creationId xmlns:a16="http://schemas.microsoft.com/office/drawing/2014/main" id="{F2347F2E-26C2-469D-CC3E-6ED741196D86}"/>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272982"/>
      </p:ext>
    </p:extLst>
  </p:cSld>
  <p:clrMapOvr>
    <a:masterClrMapping/>
  </p:clrMapOvr>
  <p:transition spd="med" advTm="27421"/>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3" name="- le placer dans un produit financier (épargne)"/>
          <p:cNvSpPr txBox="1"/>
          <p:nvPr/>
        </p:nvSpPr>
        <p:spPr>
          <a:xfrm>
            <a:off x="1071734" y="3559229"/>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41</a:t>
            </a:fld>
            <a:endParaRPr lang="fr-FR" dirty="0">
              <a:solidFill>
                <a:srgbClr val="213B76"/>
              </a:solidFill>
              <a:latin typeface="Arial" pitchFamily="34" charset="0"/>
              <a:cs typeface="Arial" pitchFamily="34" charset="0"/>
            </a:endParaRPr>
          </a:p>
        </p:txBody>
      </p:sp>
      <p:sp>
        <p:nvSpPr>
          <p:cNvPr id="23" name="risqué mais qui peut rapporter plus"/>
          <p:cNvSpPr txBox="1"/>
          <p:nvPr/>
        </p:nvSpPr>
        <p:spPr>
          <a:xfrm>
            <a:off x="611560" y="1340768"/>
            <a:ext cx="8165434" cy="944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lgn="ctr"/>
            <a:r>
              <a:rPr lang="fr-FR" sz="2200" dirty="0">
                <a:solidFill>
                  <a:srgbClr val="213B76"/>
                </a:solidFill>
                <a:latin typeface="Arial" pitchFamily="34" charset="0"/>
                <a:cs typeface="Arial" pitchFamily="34" charset="0"/>
              </a:rPr>
              <a:t>Tu viens de recevoir via Internet ou SMS ou réseaux sociaux</a:t>
            </a:r>
          </a:p>
          <a:p>
            <a:pPr algn="ctr"/>
            <a:r>
              <a:rPr lang="fr-FR" sz="2200" dirty="0">
                <a:solidFill>
                  <a:srgbClr val="213B76"/>
                </a:solidFill>
                <a:latin typeface="Arial" pitchFamily="34" charset="0"/>
                <a:cs typeface="Arial" pitchFamily="34" charset="0"/>
              </a:rPr>
              <a:t>une proposition de produit financier qui : </a:t>
            </a:r>
          </a:p>
        </p:txBody>
      </p:sp>
      <p:sp>
        <p:nvSpPr>
          <p:cNvPr id="24" name="risqué mais qui peut rapporter plus"/>
          <p:cNvSpPr txBox="1"/>
          <p:nvPr/>
        </p:nvSpPr>
        <p:spPr>
          <a:xfrm>
            <a:off x="1003718" y="2327866"/>
            <a:ext cx="8381458" cy="2354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buFont typeface="Courier New" pitchFamily="49" charset="0"/>
              <a:buChar char="o"/>
            </a:pPr>
            <a:r>
              <a:rPr lang="fr-FR" sz="2200" b="0" dirty="0">
                <a:solidFill>
                  <a:srgbClr val="213B76"/>
                </a:solidFill>
                <a:latin typeface="Arial" pitchFamily="34" charset="0"/>
                <a:cs typeface="Arial" pitchFamily="34" charset="0"/>
              </a:rPr>
              <a:t>Va te rapporter beaucoup</a:t>
            </a:r>
          </a:p>
          <a:p>
            <a:pPr>
              <a:buFont typeface="Courier New" pitchFamily="49" charset="0"/>
              <a:buChar char="o"/>
            </a:pPr>
            <a:r>
              <a:rPr lang="fr-FR" sz="2200" b="0" dirty="0">
                <a:solidFill>
                  <a:srgbClr val="213B76"/>
                </a:solidFill>
                <a:latin typeface="Arial" pitchFamily="34" charset="0"/>
                <a:cs typeface="Arial" pitchFamily="34" charset="0"/>
              </a:rPr>
              <a:t>Sans te faire prendre de risque</a:t>
            </a:r>
          </a:p>
          <a:p>
            <a:pPr>
              <a:buFont typeface="Courier New" pitchFamily="49" charset="0"/>
              <a:buChar char="o"/>
            </a:pPr>
            <a:r>
              <a:rPr lang="fr-FR" sz="2200" b="0" dirty="0">
                <a:solidFill>
                  <a:srgbClr val="213B76"/>
                </a:solidFill>
                <a:latin typeface="Arial" pitchFamily="34" charset="0"/>
                <a:cs typeface="Arial" pitchFamily="34" charset="0"/>
              </a:rPr>
              <a:t>Est une proposition qu’on ne fait pas à tout le monde : tu as beaucoup de chance qu’on te le propose !</a:t>
            </a:r>
          </a:p>
          <a:p>
            <a:pPr>
              <a:buFont typeface="Courier New" pitchFamily="49" charset="0"/>
              <a:buChar char="o"/>
            </a:pPr>
            <a:r>
              <a:rPr lang="fr-FR" sz="2200" b="0" dirty="0">
                <a:solidFill>
                  <a:srgbClr val="213B76"/>
                </a:solidFill>
                <a:latin typeface="Arial" pitchFamily="34" charset="0"/>
                <a:cs typeface="Arial" pitchFamily="34" charset="0"/>
              </a:rPr>
              <a:t>Pour laquelle tu dois te décider vite</a:t>
            </a:r>
          </a:p>
        </p:txBody>
      </p:sp>
      <p:pic>
        <p:nvPicPr>
          <p:cNvPr id="87042" name="Picture 2" descr="Question, Cœur, Emoji, Émoticônes"/>
          <p:cNvPicPr>
            <a:picLocks noChangeAspect="1" noChangeArrowheads="1"/>
          </p:cNvPicPr>
          <p:nvPr/>
        </p:nvPicPr>
        <p:blipFill>
          <a:blip r:embed="rId4" cstate="print"/>
          <a:srcRect/>
          <a:stretch>
            <a:fillRect/>
          </a:stretch>
        </p:blipFill>
        <p:spPr bwMode="auto">
          <a:xfrm>
            <a:off x="7092280" y="4293096"/>
            <a:ext cx="1523950" cy="1977646"/>
          </a:xfrm>
          <a:prstGeom prst="rect">
            <a:avLst/>
          </a:prstGeom>
          <a:noFill/>
        </p:spPr>
      </p:pic>
      <p:sp>
        <p:nvSpPr>
          <p:cNvPr id="25" name="ZoneTexte 24"/>
          <p:cNvSpPr txBox="1"/>
          <p:nvPr/>
        </p:nvSpPr>
        <p:spPr>
          <a:xfrm>
            <a:off x="2699792" y="4725144"/>
            <a:ext cx="341375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3200" b="1" dirty="0">
                <a:solidFill>
                  <a:srgbClr val="213B76"/>
                </a:solidFill>
                <a:latin typeface="Arial" pitchFamily="34" charset="0"/>
                <a:cs typeface="Arial" pitchFamily="34" charset="0"/>
              </a:rPr>
              <a:t>Que décides-tu ?</a:t>
            </a:r>
            <a:endParaRPr kumimoji="0" lang="fr-FR" sz="32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17" name="Flèche droite rayée 16"/>
          <p:cNvSpPr/>
          <p:nvPr/>
        </p:nvSpPr>
        <p:spPr>
          <a:xfrm>
            <a:off x="97176" y="2961681"/>
            <a:ext cx="936104" cy="733655"/>
          </a:xfrm>
          <a:prstGeom prst="stripedRightArrow">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grpSp>
        <p:nvGrpSpPr>
          <p:cNvPr id="2" name="Groupe 1">
            <a:extLst>
              <a:ext uri="{FF2B5EF4-FFF2-40B4-BE49-F238E27FC236}">
                <a16:creationId xmlns:a16="http://schemas.microsoft.com/office/drawing/2014/main" id="{4AC49ABE-0A8A-ACC6-FAF8-4ADA1E8F9887}"/>
              </a:ext>
            </a:extLst>
          </p:cNvPr>
          <p:cNvGrpSpPr/>
          <p:nvPr/>
        </p:nvGrpSpPr>
        <p:grpSpPr>
          <a:xfrm>
            <a:off x="-23308" y="-33750"/>
            <a:ext cx="9131812" cy="1178158"/>
            <a:chOff x="-23308" y="-33750"/>
            <a:chExt cx="9131812" cy="1178158"/>
          </a:xfrm>
        </p:grpSpPr>
        <p:pic>
          <p:nvPicPr>
            <p:cNvPr id="4" name="Image 3">
              <a:extLst>
                <a:ext uri="{FF2B5EF4-FFF2-40B4-BE49-F238E27FC236}">
                  <a16:creationId xmlns:a16="http://schemas.microsoft.com/office/drawing/2014/main" id="{29011EA8-894D-9E7C-437B-64AC5E5345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5" name="Titre 1">
              <a:extLst>
                <a:ext uri="{FF2B5EF4-FFF2-40B4-BE49-F238E27FC236}">
                  <a16:creationId xmlns:a16="http://schemas.microsoft.com/office/drawing/2014/main" id="{8A83B67A-AC28-7C9F-7A44-749CD1FC449F}"/>
                </a:ext>
              </a:extLst>
            </p:cNvPr>
            <p:cNvSpPr txBox="1">
              <a:spLocks/>
            </p:cNvSpPr>
            <p:nvPr/>
          </p:nvSpPr>
          <p:spPr>
            <a:xfrm>
              <a:off x="-23308" y="-33750"/>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sp>
        <p:nvSpPr>
          <p:cNvPr id="6" name="ZoneTexte 5">
            <a:extLst>
              <a:ext uri="{FF2B5EF4-FFF2-40B4-BE49-F238E27FC236}">
                <a16:creationId xmlns:a16="http://schemas.microsoft.com/office/drawing/2014/main" id="{21B24CDE-5943-54BE-D776-979F23779B83}"/>
              </a:ext>
            </a:extLst>
          </p:cNvPr>
          <p:cNvSpPr txBox="1"/>
          <p:nvPr/>
        </p:nvSpPr>
        <p:spPr>
          <a:xfrm>
            <a:off x="395536" y="692696"/>
            <a:ext cx="798391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2800" b="1" dirty="0">
                <a:solidFill>
                  <a:srgbClr val="213B76"/>
                </a:solidFill>
                <a:latin typeface="Arial" pitchFamily="34" charset="0"/>
                <a:cs typeface="Arial" pitchFamily="34" charset="0"/>
              </a:rPr>
              <a:t>Placer son argent dans les produits financiers</a:t>
            </a:r>
            <a:endParaRPr kumimoji="0" lang="fr-FR" sz="2800" b="1"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3" name="Espace réservé du pied de page 4">
            <a:extLst>
              <a:ext uri="{FF2B5EF4-FFF2-40B4-BE49-F238E27FC236}">
                <a16:creationId xmlns:a16="http://schemas.microsoft.com/office/drawing/2014/main" id="{C2316B72-5D81-6BB5-D427-BFADBD4D066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272982"/>
      </p:ext>
    </p:extLst>
  </p:cSld>
  <p:clrMapOvr>
    <a:masterClrMapping/>
  </p:clrMapOvr>
  <p:transition spd="med" advTm="14593"/>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26" presetClass="emph" presetSubtype="0" repeatCount="4000" fill="hold" grpId="1"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87042"/>
                                        </p:tgtEl>
                                        <p:attrNameLst>
                                          <p:attrName>style.visibility</p:attrName>
                                        </p:attrNameLst>
                                      </p:cBhvr>
                                      <p:to>
                                        <p:strVal val="visible"/>
                                      </p:to>
                                    </p:set>
                                    <p:animEffect transition="in" filter="checkerboard(across)">
                                      <p:cBhvr>
                                        <p:cTn id="21" dur="500"/>
                                        <p:tgtEl>
                                          <p:spTgt spid="8704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7" grpId="0" animBg="1"/>
      <p:bldP spid="1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483" name="- le placer dans un produit financier (épargne)"/>
          <p:cNvSpPr txBox="1"/>
          <p:nvPr/>
        </p:nvSpPr>
        <p:spPr>
          <a:xfrm>
            <a:off x="1071734" y="3559229"/>
            <a:ext cx="92394"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Arial" pitchFamily="34" charset="0"/>
              <a:cs typeface="Arial" pitchFamily="34" charset="0"/>
            </a:endParaRP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42</a:t>
            </a:fld>
            <a:endParaRPr lang="fr-FR" dirty="0">
              <a:solidFill>
                <a:srgbClr val="213B76"/>
              </a:solidFill>
              <a:latin typeface="Arial" pitchFamily="34" charset="0"/>
              <a:cs typeface="Arial" pitchFamily="34" charset="0"/>
            </a:endParaRPr>
          </a:p>
        </p:txBody>
      </p:sp>
      <p:pic>
        <p:nvPicPr>
          <p:cNvPr id="26" name="Image 25" descr="stop-gc7f750292_640.jpg"/>
          <p:cNvPicPr>
            <a:picLocks noChangeAspect="1"/>
          </p:cNvPicPr>
          <p:nvPr/>
        </p:nvPicPr>
        <p:blipFill>
          <a:blip r:embed="rId4" cstate="print"/>
          <a:stretch>
            <a:fillRect/>
          </a:stretch>
        </p:blipFill>
        <p:spPr>
          <a:xfrm>
            <a:off x="1115616" y="4005064"/>
            <a:ext cx="1983472" cy="1983472"/>
          </a:xfrm>
          <a:prstGeom prst="rect">
            <a:avLst/>
          </a:prstGeom>
        </p:spPr>
      </p:pic>
      <p:sp>
        <p:nvSpPr>
          <p:cNvPr id="27" name="Rectangle 26"/>
          <p:cNvSpPr/>
          <p:nvPr/>
        </p:nvSpPr>
        <p:spPr>
          <a:xfrm>
            <a:off x="2843808" y="4437112"/>
            <a:ext cx="583264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ARNAQUE !!!</a:t>
            </a:r>
          </a:p>
        </p:txBody>
      </p:sp>
      <p:grpSp>
        <p:nvGrpSpPr>
          <p:cNvPr id="2" name="Groupe 1">
            <a:extLst>
              <a:ext uri="{FF2B5EF4-FFF2-40B4-BE49-F238E27FC236}">
                <a16:creationId xmlns:a16="http://schemas.microsoft.com/office/drawing/2014/main" id="{64022F29-EEF9-19B4-8F1F-DAB1E2F3EB07}"/>
              </a:ext>
            </a:extLst>
          </p:cNvPr>
          <p:cNvGrpSpPr/>
          <p:nvPr/>
        </p:nvGrpSpPr>
        <p:grpSpPr>
          <a:xfrm>
            <a:off x="-23308" y="-33750"/>
            <a:ext cx="9131812" cy="1178158"/>
            <a:chOff x="-23308" y="-33750"/>
            <a:chExt cx="9131812" cy="1178158"/>
          </a:xfrm>
        </p:grpSpPr>
        <p:pic>
          <p:nvPicPr>
            <p:cNvPr id="5" name="Image 4">
              <a:extLst>
                <a:ext uri="{FF2B5EF4-FFF2-40B4-BE49-F238E27FC236}">
                  <a16:creationId xmlns:a16="http://schemas.microsoft.com/office/drawing/2014/main" id="{F1D58A40-69CA-642C-83BE-98C2226FD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639" y="116632"/>
              <a:ext cx="945865" cy="1027776"/>
            </a:xfrm>
            <a:prstGeom prst="rect">
              <a:avLst/>
            </a:prstGeom>
          </p:spPr>
        </p:pic>
        <p:sp>
          <p:nvSpPr>
            <p:cNvPr id="6" name="Titre 1">
              <a:extLst>
                <a:ext uri="{FF2B5EF4-FFF2-40B4-BE49-F238E27FC236}">
                  <a16:creationId xmlns:a16="http://schemas.microsoft.com/office/drawing/2014/main" id="{C663B01D-6189-0499-7E57-0A84C4703B88}"/>
                </a:ext>
              </a:extLst>
            </p:cNvPr>
            <p:cNvSpPr txBox="1">
              <a:spLocks/>
            </p:cNvSpPr>
            <p:nvPr/>
          </p:nvSpPr>
          <p:spPr>
            <a:xfrm>
              <a:off x="-23308" y="-33750"/>
              <a:ext cx="3217621" cy="707886"/>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rPr>
                <a:t>3. L’ÉPARGNE</a:t>
              </a:r>
            </a:p>
          </p:txBody>
        </p:sp>
      </p:grpSp>
      <p:grpSp>
        <p:nvGrpSpPr>
          <p:cNvPr id="7" name="Groupe 6">
            <a:extLst>
              <a:ext uri="{FF2B5EF4-FFF2-40B4-BE49-F238E27FC236}">
                <a16:creationId xmlns:a16="http://schemas.microsoft.com/office/drawing/2014/main" id="{6C549297-94D8-16E9-51F9-6A383C3CCCEC}"/>
              </a:ext>
            </a:extLst>
          </p:cNvPr>
          <p:cNvGrpSpPr/>
          <p:nvPr/>
        </p:nvGrpSpPr>
        <p:grpSpPr>
          <a:xfrm>
            <a:off x="-23308" y="1329627"/>
            <a:ext cx="8710110" cy="1200329"/>
            <a:chOff x="897404" y="1357676"/>
            <a:chExt cx="7856905" cy="1200329"/>
          </a:xfrm>
        </p:grpSpPr>
        <p:sp>
          <p:nvSpPr>
            <p:cNvPr id="8" name="Rectangle 7">
              <a:extLst>
                <a:ext uri="{FF2B5EF4-FFF2-40B4-BE49-F238E27FC236}">
                  <a16:creationId xmlns:a16="http://schemas.microsoft.com/office/drawing/2014/main" id="{29EB42B1-8CE2-7FBD-0FFF-6AB3F58255E8}"/>
                </a:ext>
              </a:extLst>
            </p:cNvPr>
            <p:cNvSpPr/>
            <p:nvPr/>
          </p:nvSpPr>
          <p:spPr>
            <a:xfrm>
              <a:off x="1780365" y="1357676"/>
              <a:ext cx="6973944" cy="1200329"/>
            </a:xfrm>
            <a:prstGeom prst="rect">
              <a:avLst/>
            </a:prstGeom>
          </p:spPr>
          <p:txBody>
            <a:bodyPr wrap="square">
              <a:spAutoFit/>
            </a:bodyPr>
            <a:lstStyle/>
            <a:p>
              <a:r>
                <a:rPr lang="fr-FR" sz="3600" b="1" dirty="0">
                  <a:solidFill>
                    <a:srgbClr val="E57117"/>
                  </a:solidFill>
                  <a:latin typeface="Arial" panose="020B0604020202020204" pitchFamily="34" charset="0"/>
                  <a:cs typeface="Arial" panose="020B0604020202020204" pitchFamily="34" charset="0"/>
                </a:rPr>
                <a:t>Attention aux propositions «</a:t>
              </a:r>
              <a:r>
                <a:rPr lang="fr-FR" sz="3600" b="1" dirty="0">
                  <a:solidFill>
                    <a:srgbClr val="C92360"/>
                  </a:solidFill>
                  <a:latin typeface="Arial" panose="020B0604020202020204" pitchFamily="34" charset="0"/>
                  <a:cs typeface="Arial" panose="020B0604020202020204" pitchFamily="34" charset="0"/>
                </a:rPr>
                <a:t> </a:t>
              </a:r>
              <a:r>
                <a:rPr lang="fr-FR" sz="3600" b="1" dirty="0">
                  <a:solidFill>
                    <a:srgbClr val="213B76"/>
                  </a:solidFill>
                  <a:latin typeface="Arial" panose="020B0604020202020204" pitchFamily="34" charset="0"/>
                  <a:cs typeface="Arial" panose="020B0604020202020204" pitchFamily="34" charset="0"/>
                </a:rPr>
                <a:t>trop belles pour être honnêtes</a:t>
              </a:r>
              <a:r>
                <a:rPr lang="fr-FR" sz="3600" b="1" dirty="0">
                  <a:solidFill>
                    <a:srgbClr val="C92360"/>
                  </a:solidFill>
                  <a:latin typeface="Arial" panose="020B0604020202020204" pitchFamily="34" charset="0"/>
                  <a:cs typeface="Arial" panose="020B0604020202020204" pitchFamily="34" charset="0"/>
                </a:rPr>
                <a:t> </a:t>
              </a:r>
              <a:r>
                <a:rPr lang="fr-FR" sz="3600" b="1" dirty="0">
                  <a:solidFill>
                    <a:srgbClr val="E57117"/>
                  </a:solidFill>
                  <a:latin typeface="Arial" panose="020B0604020202020204" pitchFamily="34" charset="0"/>
                  <a:cs typeface="Arial" panose="020B0604020202020204" pitchFamily="34" charset="0"/>
                </a:rPr>
                <a:t>» ! </a:t>
              </a:r>
            </a:p>
          </p:txBody>
        </p:sp>
        <p:pic>
          <p:nvPicPr>
            <p:cNvPr id="9" name="Image 8">
              <a:extLst>
                <a:ext uri="{FF2B5EF4-FFF2-40B4-BE49-F238E27FC236}">
                  <a16:creationId xmlns:a16="http://schemas.microsoft.com/office/drawing/2014/main" id="{4986BA2A-B039-A1D3-AD6B-803B572759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404" y="1357676"/>
              <a:ext cx="840309" cy="637008"/>
            </a:xfrm>
            <a:prstGeom prst="rect">
              <a:avLst/>
            </a:prstGeom>
          </p:spPr>
        </p:pic>
      </p:grpSp>
      <p:sp>
        <p:nvSpPr>
          <p:cNvPr id="3" name="Espace réservé du pied de page 4">
            <a:extLst>
              <a:ext uri="{FF2B5EF4-FFF2-40B4-BE49-F238E27FC236}">
                <a16:creationId xmlns:a16="http://schemas.microsoft.com/office/drawing/2014/main" id="{10A05C94-E2CB-7149-A2AF-4DF929DB945C}"/>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272982"/>
      </p:ext>
    </p:extLst>
  </p:cSld>
  <p:clrMapOvr>
    <a:masterClrMapping/>
  </p:clrMapOvr>
  <p:transition spd="med" advTm="7853"/>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Arial" pitchFamily="34" charset="0"/>
              <a:cs typeface="Arial" pitchFamily="34" charset="0"/>
              <a:sym typeface="Helvetica"/>
            </a:endParaRPr>
          </a:p>
        </p:txBody>
      </p:sp>
      <p:sp>
        <p:nvSpPr>
          <p:cNvPr id="6" name="Rectangle 5"/>
          <p:cNvSpPr/>
          <p:nvPr/>
        </p:nvSpPr>
        <p:spPr>
          <a:xfrm>
            <a:off x="539552" y="1700808"/>
            <a:ext cx="7594912" cy="523220"/>
          </a:xfrm>
          <a:prstGeom prst="rect">
            <a:avLst/>
          </a:prstGeom>
        </p:spPr>
        <p:txBody>
          <a:bodyPr wrap="square">
            <a:spAutoFit/>
          </a:bodyPr>
          <a:lstStyle/>
          <a:p>
            <a:pPr algn="ctr"/>
            <a:r>
              <a:rPr lang="fr-FR" sz="2800" b="1" dirty="0">
                <a:solidFill>
                  <a:srgbClr val="213B76"/>
                </a:solidFill>
                <a:latin typeface="Arial" pitchFamily="34" charset="0"/>
                <a:ea typeface="Arial"/>
                <a:cs typeface="Arial" pitchFamily="34" charset="0"/>
                <a:sym typeface="Arial"/>
              </a:rPr>
              <a:t>Des intérêts, pour qui ? </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43</a:t>
            </a:fld>
            <a:endParaRPr lang="fr-FR" dirty="0">
              <a:solidFill>
                <a:srgbClr val="213B76"/>
              </a:solidFill>
              <a:latin typeface="Arial" pitchFamily="34" charset="0"/>
              <a:cs typeface="Arial" pitchFamily="34" charset="0"/>
            </a:endParaRPr>
          </a:p>
        </p:txBody>
      </p:sp>
      <p:sp>
        <p:nvSpPr>
          <p:cNvPr id="20" name="Rectangle 19"/>
          <p:cNvSpPr/>
          <p:nvPr/>
        </p:nvSpPr>
        <p:spPr>
          <a:xfrm>
            <a:off x="-36512" y="620688"/>
            <a:ext cx="8352928" cy="1384995"/>
          </a:xfrm>
          <a:prstGeom prst="rect">
            <a:avLst/>
          </a:prstGeom>
        </p:spPr>
        <p:txBody>
          <a:bodyPr wrap="square">
            <a:spAutoFit/>
          </a:bodyPr>
          <a:lstStyle/>
          <a:p>
            <a:pPr algn="ctr"/>
            <a:r>
              <a:rPr lang="fr-FR" sz="2800" b="1" dirty="0">
                <a:solidFill>
                  <a:srgbClr val="213B76"/>
                </a:solidFill>
                <a:latin typeface="Arial" pitchFamily="34" charset="0"/>
                <a:ea typeface="Arial"/>
                <a:cs typeface="Arial" pitchFamily="34" charset="0"/>
                <a:sym typeface="Arial"/>
              </a:rPr>
              <a:t>C’est la somme qu’on reçoit en échange d’avoir prêté de l’argent à quelqu’un. </a:t>
            </a:r>
          </a:p>
          <a:p>
            <a:pPr algn="ctr"/>
            <a:r>
              <a:rPr lang="fr-FR" sz="2800" b="1" dirty="0">
                <a:solidFill>
                  <a:srgbClr val="213B76"/>
                </a:solidFill>
                <a:latin typeface="Arial" pitchFamily="34" charset="0"/>
                <a:ea typeface="Arial"/>
                <a:cs typeface="Arial" pitchFamily="34" charset="0"/>
                <a:sym typeface="Arial"/>
              </a:rPr>
              <a:t>  </a:t>
            </a:r>
          </a:p>
        </p:txBody>
      </p:sp>
      <p:sp>
        <p:nvSpPr>
          <p:cNvPr id="21" name="Flèche angle droit à deux pointes 20"/>
          <p:cNvSpPr/>
          <p:nvPr/>
        </p:nvSpPr>
        <p:spPr>
          <a:xfrm rot="13751781">
            <a:off x="3992827" y="2123171"/>
            <a:ext cx="1015561" cy="1027481"/>
          </a:xfrm>
          <a:prstGeom prst="leftUpArrow">
            <a:avLst>
              <a:gd name="adj1" fmla="val 18382"/>
              <a:gd name="adj2" fmla="val 25000"/>
              <a:gd name="adj3" fmla="val 21965"/>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26" name="Rectangle 25"/>
          <p:cNvSpPr/>
          <p:nvPr/>
        </p:nvSpPr>
        <p:spPr>
          <a:xfrm>
            <a:off x="1403648" y="3356992"/>
            <a:ext cx="1872208" cy="461665"/>
          </a:xfrm>
          <a:prstGeom prst="rect">
            <a:avLst/>
          </a:prstGeom>
        </p:spPr>
        <p:txBody>
          <a:bodyPr wrap="square">
            <a:spAutoFit/>
          </a:bodyPr>
          <a:lstStyle/>
          <a:p>
            <a:pPr algn="ctr"/>
            <a:r>
              <a:rPr lang="fr-FR" sz="2400" b="1" dirty="0">
                <a:solidFill>
                  <a:srgbClr val="213B76"/>
                </a:solidFill>
                <a:latin typeface="Arial" pitchFamily="34" charset="0"/>
                <a:ea typeface="Arial"/>
                <a:cs typeface="Arial" pitchFamily="34" charset="0"/>
                <a:sym typeface="Arial"/>
              </a:rPr>
              <a:t>Pour vous</a:t>
            </a:r>
          </a:p>
        </p:txBody>
      </p:sp>
      <p:sp>
        <p:nvSpPr>
          <p:cNvPr id="27" name="Rectangle 26"/>
          <p:cNvSpPr/>
          <p:nvPr/>
        </p:nvSpPr>
        <p:spPr>
          <a:xfrm>
            <a:off x="5364088" y="3284984"/>
            <a:ext cx="2592288" cy="461665"/>
          </a:xfrm>
          <a:prstGeom prst="rect">
            <a:avLst/>
          </a:prstGeom>
        </p:spPr>
        <p:txBody>
          <a:bodyPr wrap="square">
            <a:spAutoFit/>
          </a:bodyPr>
          <a:lstStyle/>
          <a:p>
            <a:pPr algn="ctr"/>
            <a:r>
              <a:rPr lang="fr-FR" sz="2400" b="1" dirty="0">
                <a:solidFill>
                  <a:srgbClr val="213B76"/>
                </a:solidFill>
                <a:latin typeface="Arial" pitchFamily="34" charset="0"/>
                <a:ea typeface="Arial"/>
                <a:cs typeface="Arial" pitchFamily="34" charset="0"/>
                <a:sym typeface="Arial"/>
              </a:rPr>
              <a:t>Pour la banque</a:t>
            </a:r>
          </a:p>
        </p:txBody>
      </p:sp>
      <p:sp>
        <p:nvSpPr>
          <p:cNvPr id="28" name="Rectangle 27"/>
          <p:cNvSpPr/>
          <p:nvPr/>
        </p:nvSpPr>
        <p:spPr>
          <a:xfrm>
            <a:off x="611560" y="3789040"/>
            <a:ext cx="3672408" cy="1015663"/>
          </a:xfrm>
          <a:prstGeom prst="rect">
            <a:avLst/>
          </a:prstGeom>
        </p:spPr>
        <p:txBody>
          <a:bodyPr wrap="square">
            <a:spAutoFit/>
          </a:bodyPr>
          <a:lstStyle/>
          <a:p>
            <a:pPr algn="ctr"/>
            <a:r>
              <a:rPr lang="fr-FR" sz="2000" b="1" dirty="0">
                <a:solidFill>
                  <a:srgbClr val="213B76"/>
                </a:solidFill>
                <a:latin typeface="Arial" pitchFamily="34" charset="0"/>
                <a:ea typeface="Arial"/>
                <a:cs typeface="Arial" pitchFamily="34" charset="0"/>
                <a:sym typeface="Arial"/>
              </a:rPr>
              <a:t>Lorsque vous épargnez en plaçant votre argent dans un produit financier</a:t>
            </a:r>
          </a:p>
        </p:txBody>
      </p:sp>
      <p:sp>
        <p:nvSpPr>
          <p:cNvPr id="29" name="Rectangle 28"/>
          <p:cNvSpPr/>
          <p:nvPr/>
        </p:nvSpPr>
        <p:spPr>
          <a:xfrm>
            <a:off x="5076056" y="3717032"/>
            <a:ext cx="3672408" cy="707886"/>
          </a:xfrm>
          <a:prstGeom prst="rect">
            <a:avLst/>
          </a:prstGeom>
        </p:spPr>
        <p:txBody>
          <a:bodyPr wrap="square">
            <a:spAutoFit/>
          </a:bodyPr>
          <a:lstStyle/>
          <a:p>
            <a:pPr algn="ctr"/>
            <a:r>
              <a:rPr lang="fr-FR" sz="2000" b="1" dirty="0">
                <a:solidFill>
                  <a:srgbClr val="213B76"/>
                </a:solidFill>
                <a:latin typeface="Arial" pitchFamily="34" charset="0"/>
                <a:ea typeface="Arial"/>
                <a:cs typeface="Arial" pitchFamily="34" charset="0"/>
                <a:sym typeface="Arial"/>
              </a:rPr>
              <a:t>Lorsqu’elle vous prête de l’argent </a:t>
            </a:r>
          </a:p>
        </p:txBody>
      </p:sp>
      <p:sp>
        <p:nvSpPr>
          <p:cNvPr id="30" name="Rectangle 29"/>
          <p:cNvSpPr/>
          <p:nvPr/>
        </p:nvSpPr>
        <p:spPr>
          <a:xfrm>
            <a:off x="4355976" y="4509120"/>
            <a:ext cx="4572000" cy="1754326"/>
          </a:xfrm>
          <a:prstGeom prst="rect">
            <a:avLst/>
          </a:prstGeom>
        </p:spPr>
        <p:txBody>
          <a:bodyPr>
            <a:spAutoFit/>
          </a:bodyPr>
          <a:lstStyle/>
          <a:p>
            <a:pPr marL="171450" indent="-171450" algn="just">
              <a:buFont typeface="Arial" panose="020B0604020202020204" pitchFamily="34" charset="0"/>
              <a:buChar char="•"/>
              <a:defRPr b="1"/>
            </a:pPr>
            <a:r>
              <a:rPr lang="fr-FR" noProof="1"/>
              <a:t>un crédit immobilier : pour acheter un appartement ou une maison </a:t>
            </a:r>
          </a:p>
          <a:p>
            <a:pPr marL="171450" indent="-171450" algn="just">
              <a:buFont typeface="Arial" panose="020B0604020202020204" pitchFamily="34" charset="0"/>
              <a:buChar char="•"/>
              <a:defRPr b="1"/>
            </a:pPr>
            <a:r>
              <a:rPr lang="fr-FR" noProof="1"/>
              <a:t>un crédit à la consommation : pour acheter une voiture, de l’électro-ménager…</a:t>
            </a:r>
          </a:p>
          <a:p>
            <a:pPr marL="171450" indent="-171450" algn="just">
              <a:buFont typeface="Arial" panose="020B0604020202020204" pitchFamily="34" charset="0"/>
              <a:buChar char="•"/>
              <a:defRPr b="1"/>
            </a:pPr>
            <a:r>
              <a:rPr lang="fr-FR" noProof="1"/>
              <a:t>un découvert</a:t>
            </a:r>
          </a:p>
        </p:txBody>
      </p:sp>
      <p:sp>
        <p:nvSpPr>
          <p:cNvPr id="31" name="Rectangle 30"/>
          <p:cNvSpPr/>
          <p:nvPr/>
        </p:nvSpPr>
        <p:spPr>
          <a:xfrm>
            <a:off x="251520" y="4941168"/>
            <a:ext cx="4572000" cy="646331"/>
          </a:xfrm>
          <a:prstGeom prst="rect">
            <a:avLst/>
          </a:prstGeom>
        </p:spPr>
        <p:txBody>
          <a:bodyPr>
            <a:spAutoFit/>
          </a:bodyPr>
          <a:lstStyle/>
          <a:p>
            <a:r>
              <a:rPr lang="fr-FR" b="1" noProof="1">
                <a:sym typeface="Arial"/>
              </a:rPr>
              <a:t>Sur un livret d’épargne, </a:t>
            </a:r>
          </a:p>
          <a:p>
            <a:r>
              <a:rPr lang="fr-FR" b="1" noProof="1">
                <a:sym typeface="Arial"/>
              </a:rPr>
              <a:t>l’argent placé rapporte des intérêts</a:t>
            </a:r>
            <a:endParaRPr lang="fr-FR" b="1" noProof="1"/>
          </a:p>
        </p:txBody>
      </p:sp>
      <p:pic>
        <p:nvPicPr>
          <p:cNvPr id="4" name="Image 3" descr="Une image contenant cercle, Graphique, symbole, Police&#10;&#10;Description générée automatiquement">
            <a:extLst>
              <a:ext uri="{FF2B5EF4-FFF2-40B4-BE49-F238E27FC236}">
                <a16:creationId xmlns:a16="http://schemas.microsoft.com/office/drawing/2014/main" id="{211B1DA9-AFBD-0275-5BAF-6C639E5D6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99" y="2245346"/>
            <a:ext cx="1094520" cy="997537"/>
          </a:xfrm>
          <a:prstGeom prst="rect">
            <a:avLst/>
          </a:prstGeom>
        </p:spPr>
      </p:pic>
      <p:pic>
        <p:nvPicPr>
          <p:cNvPr id="9" name="Image 8" descr="Une image contenant conception&#10;&#10;Description générée automatiquement">
            <a:extLst>
              <a:ext uri="{FF2B5EF4-FFF2-40B4-BE49-F238E27FC236}">
                <a16:creationId xmlns:a16="http://schemas.microsoft.com/office/drawing/2014/main" id="{14AF844F-8B73-B4FE-8E82-F52AE0503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831" y="1061761"/>
            <a:ext cx="1905266" cy="714475"/>
          </a:xfrm>
          <a:prstGeom prst="rect">
            <a:avLst/>
          </a:prstGeom>
        </p:spPr>
      </p:pic>
      <p:pic>
        <p:nvPicPr>
          <p:cNvPr id="11" name="Image 10" descr="Une image contenant clipart, Animation, dessin humoristique, illustration&#10;&#10;Description générée automatiquement">
            <a:extLst>
              <a:ext uri="{FF2B5EF4-FFF2-40B4-BE49-F238E27FC236}">
                <a16:creationId xmlns:a16="http://schemas.microsoft.com/office/drawing/2014/main" id="{2C3577F9-5449-DBDB-9F76-6F260F1AC0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0482" y="2350436"/>
            <a:ext cx="1397856" cy="938324"/>
          </a:xfrm>
          <a:prstGeom prst="rect">
            <a:avLst/>
          </a:prstGeom>
        </p:spPr>
      </p:pic>
      <p:grpSp>
        <p:nvGrpSpPr>
          <p:cNvPr id="3" name="Groupe 2">
            <a:extLst>
              <a:ext uri="{FF2B5EF4-FFF2-40B4-BE49-F238E27FC236}">
                <a16:creationId xmlns:a16="http://schemas.microsoft.com/office/drawing/2014/main" id="{AA3D4621-6B4F-427C-87C3-8541563CACAE}"/>
              </a:ext>
            </a:extLst>
          </p:cNvPr>
          <p:cNvGrpSpPr/>
          <p:nvPr/>
        </p:nvGrpSpPr>
        <p:grpSpPr>
          <a:xfrm>
            <a:off x="-23309" y="-33750"/>
            <a:ext cx="9131813" cy="1027481"/>
            <a:chOff x="-23309" y="-33750"/>
            <a:chExt cx="9131813" cy="1027481"/>
          </a:xfrm>
        </p:grpSpPr>
        <p:pic>
          <p:nvPicPr>
            <p:cNvPr id="5" name="Image 4">
              <a:extLst>
                <a:ext uri="{FF2B5EF4-FFF2-40B4-BE49-F238E27FC236}">
                  <a16:creationId xmlns:a16="http://schemas.microsoft.com/office/drawing/2014/main" id="{823F1440-1DF4-B422-619E-74DFE4A7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307" y="116632"/>
              <a:ext cx="807197" cy="877099"/>
            </a:xfrm>
            <a:prstGeom prst="rect">
              <a:avLst/>
            </a:prstGeom>
          </p:spPr>
        </p:pic>
        <p:sp>
          <p:nvSpPr>
            <p:cNvPr id="8" name="Titre 1">
              <a:extLst>
                <a:ext uri="{FF2B5EF4-FFF2-40B4-BE49-F238E27FC236}">
                  <a16:creationId xmlns:a16="http://schemas.microsoft.com/office/drawing/2014/main" id="{4C24998A-38BA-697B-EF2E-258CF8127B9B}"/>
                </a:ext>
              </a:extLst>
            </p:cNvPr>
            <p:cNvSpPr txBox="1">
              <a:spLocks/>
            </p:cNvSpPr>
            <p:nvPr/>
          </p:nvSpPr>
          <p:spPr>
            <a:xfrm>
              <a:off x="-23309" y="-33750"/>
              <a:ext cx="8185947" cy="692497"/>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3900" dirty="0">
                  <a:solidFill>
                    <a:srgbClr val="0070C0"/>
                  </a:solidFill>
                </a:rPr>
                <a:t>3. QU’EST-CE DES INTERETS ?</a:t>
              </a:r>
            </a:p>
          </p:txBody>
        </p:sp>
      </p:grpSp>
      <p:sp>
        <p:nvSpPr>
          <p:cNvPr id="7" name="Espace réservé du pied de page 4">
            <a:extLst>
              <a:ext uri="{FF2B5EF4-FFF2-40B4-BE49-F238E27FC236}">
                <a16:creationId xmlns:a16="http://schemas.microsoft.com/office/drawing/2014/main" id="{D3CF33D9-347A-AF66-27D5-3ADE60C1966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68949206"/>
      </p:ext>
    </p:extLst>
  </p:cSld>
  <p:clrMapOvr>
    <a:masterClrMapping/>
  </p:clrMapOvr>
  <p:transition spd="med" advTm="25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5"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heckerboard(across)">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animBg="1"/>
      <p:bldP spid="26" grpId="0"/>
      <p:bldP spid="27" grpId="0"/>
      <p:bldP spid="28" grpId="0"/>
      <p:bldP spid="29" grpId="0"/>
      <p:bldP spid="30"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pPr/>
              <a:t>44</a:t>
            </a:fld>
            <a:endParaRPr lang="fr-FR" dirty="0">
              <a:solidFill>
                <a:srgbClr val="213B76"/>
              </a:solidFill>
              <a:latin typeface="Myriad Pro" panose="020B0503030403020204"/>
            </a:endParaRPr>
          </a:p>
        </p:txBody>
      </p:sp>
      <p:grpSp>
        <p:nvGrpSpPr>
          <p:cNvPr id="3" name="Groupe 2">
            <a:extLst>
              <a:ext uri="{FF2B5EF4-FFF2-40B4-BE49-F238E27FC236}">
                <a16:creationId xmlns:a16="http://schemas.microsoft.com/office/drawing/2014/main" id="{F8971C4C-3D16-4F82-E535-7045CF433D7A}"/>
              </a:ext>
            </a:extLst>
          </p:cNvPr>
          <p:cNvGrpSpPr/>
          <p:nvPr/>
        </p:nvGrpSpPr>
        <p:grpSpPr>
          <a:xfrm>
            <a:off x="-23309" y="-33750"/>
            <a:ext cx="9131813" cy="1027481"/>
            <a:chOff x="-23309" y="-33750"/>
            <a:chExt cx="9131813" cy="1027481"/>
          </a:xfrm>
        </p:grpSpPr>
        <p:pic>
          <p:nvPicPr>
            <p:cNvPr id="4" name="Image 3">
              <a:extLst>
                <a:ext uri="{FF2B5EF4-FFF2-40B4-BE49-F238E27FC236}">
                  <a16:creationId xmlns:a16="http://schemas.microsoft.com/office/drawing/2014/main" id="{78666B04-4398-C274-1E7F-7BBBF3792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7" y="116632"/>
              <a:ext cx="807197" cy="877099"/>
            </a:xfrm>
            <a:prstGeom prst="rect">
              <a:avLst/>
            </a:prstGeom>
          </p:spPr>
        </p:pic>
        <p:sp>
          <p:nvSpPr>
            <p:cNvPr id="6" name="Titre 1">
              <a:extLst>
                <a:ext uri="{FF2B5EF4-FFF2-40B4-BE49-F238E27FC236}">
                  <a16:creationId xmlns:a16="http://schemas.microsoft.com/office/drawing/2014/main" id="{379126C9-FB77-EF85-4BC4-16882BF81A02}"/>
                </a:ext>
              </a:extLst>
            </p:cNvPr>
            <p:cNvSpPr txBox="1">
              <a:spLocks/>
            </p:cNvSpPr>
            <p:nvPr/>
          </p:nvSpPr>
          <p:spPr>
            <a:xfrm>
              <a:off x="-23309" y="-33750"/>
              <a:ext cx="8185947" cy="692497"/>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3900" dirty="0">
                  <a:solidFill>
                    <a:srgbClr val="0070C0"/>
                  </a:solidFill>
                </a:rPr>
                <a:t>3. QU’EST-CE QU’UN TAUX D’INTERET ?</a:t>
              </a:r>
            </a:p>
          </p:txBody>
        </p:sp>
      </p:grpSp>
      <p:pic>
        <p:nvPicPr>
          <p:cNvPr id="9" name="Image 8">
            <a:hlinkClick r:id="rId4"/>
            <a:extLst>
              <a:ext uri="{FF2B5EF4-FFF2-40B4-BE49-F238E27FC236}">
                <a16:creationId xmlns:a16="http://schemas.microsoft.com/office/drawing/2014/main" id="{631D15B2-07FD-903D-ABEC-78E7C682C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1573" y="2598574"/>
            <a:ext cx="1660852" cy="1660852"/>
          </a:xfrm>
          <a:prstGeom prst="rect">
            <a:avLst/>
          </a:prstGeom>
        </p:spPr>
      </p:pic>
      <p:sp>
        <p:nvSpPr>
          <p:cNvPr id="10" name="ZoneTexte 9">
            <a:extLst>
              <a:ext uri="{FF2B5EF4-FFF2-40B4-BE49-F238E27FC236}">
                <a16:creationId xmlns:a16="http://schemas.microsoft.com/office/drawing/2014/main" id="{3EDFA506-C068-0E07-6721-6C7DC8CA163C}"/>
              </a:ext>
            </a:extLst>
          </p:cNvPr>
          <p:cNvSpPr txBox="1"/>
          <p:nvPr/>
        </p:nvSpPr>
        <p:spPr>
          <a:xfrm>
            <a:off x="1319828" y="5845534"/>
            <a:ext cx="650434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hlinkClick r:id="rId4"/>
              </a:rPr>
              <a:t>https://podeduc.apps.education.fr/video/68269-le-taux-dinteret/</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 name="Espace réservé du pied de page 4">
            <a:extLst>
              <a:ext uri="{FF2B5EF4-FFF2-40B4-BE49-F238E27FC236}">
                <a16:creationId xmlns:a16="http://schemas.microsoft.com/office/drawing/2014/main" id="{DAB13EBB-4048-8741-C040-56F7A62C5339}"/>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68949206"/>
      </p:ext>
    </p:extLst>
  </p:cSld>
  <p:clrMapOvr>
    <a:masterClrMapping/>
  </p:clrMapOvr>
  <p:transition spd="med" advTm="398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Arial" pitchFamily="34" charset="0"/>
              <a:cs typeface="Arial" pitchFamily="34" charset="0"/>
              <a:sym typeface="Helvetica"/>
            </a:endParaRP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45</a:t>
            </a:fld>
            <a:endParaRPr lang="fr-FR" dirty="0">
              <a:solidFill>
                <a:srgbClr val="213B76"/>
              </a:solidFill>
              <a:latin typeface="Arial" pitchFamily="34" charset="0"/>
              <a:cs typeface="Arial" pitchFamily="34" charset="0"/>
            </a:endParaRPr>
          </a:p>
        </p:txBody>
      </p:sp>
      <p:sp>
        <p:nvSpPr>
          <p:cNvPr id="20" name="Rectangle 19"/>
          <p:cNvSpPr/>
          <p:nvPr/>
        </p:nvSpPr>
        <p:spPr>
          <a:xfrm>
            <a:off x="-108520" y="620688"/>
            <a:ext cx="8352928" cy="1384995"/>
          </a:xfrm>
          <a:prstGeom prst="rect">
            <a:avLst/>
          </a:prstGeom>
        </p:spPr>
        <p:txBody>
          <a:bodyPr wrap="square">
            <a:spAutoFit/>
          </a:bodyPr>
          <a:lstStyle/>
          <a:p>
            <a:pPr algn="ctr"/>
            <a:r>
              <a:rPr lang="fr-FR" sz="2800" b="1" dirty="0">
                <a:solidFill>
                  <a:srgbClr val="213B76"/>
                </a:solidFill>
                <a:latin typeface="Arial" pitchFamily="34" charset="0"/>
                <a:ea typeface="Arial"/>
                <a:cs typeface="Arial" pitchFamily="34" charset="0"/>
                <a:sym typeface="Arial"/>
              </a:rPr>
              <a:t>C’est le « </a:t>
            </a:r>
            <a:r>
              <a:rPr lang="fr-FR" sz="2800" b="1" dirty="0">
                <a:solidFill>
                  <a:srgbClr val="E06F17"/>
                </a:solidFill>
                <a:latin typeface="Arial" pitchFamily="34" charset="0"/>
                <a:ea typeface="Arial"/>
                <a:cs typeface="Arial" pitchFamily="34" charset="0"/>
                <a:sym typeface="Arial"/>
              </a:rPr>
              <a:t>taux d’intérêt</a:t>
            </a:r>
            <a:r>
              <a:rPr lang="fr-FR" sz="2800" b="1" dirty="0">
                <a:solidFill>
                  <a:srgbClr val="213B76"/>
                </a:solidFill>
                <a:latin typeface="Arial" pitchFamily="34" charset="0"/>
                <a:ea typeface="Arial"/>
                <a:cs typeface="Arial" pitchFamily="34" charset="0"/>
                <a:sym typeface="Arial"/>
              </a:rPr>
              <a:t> » (en pourcentage) qui permet de déterminer le montant des intérêts.</a:t>
            </a:r>
          </a:p>
          <a:p>
            <a:pPr algn="ctr"/>
            <a:r>
              <a:rPr lang="fr-FR" sz="2800" b="1" dirty="0">
                <a:solidFill>
                  <a:srgbClr val="213B76"/>
                </a:solidFill>
                <a:latin typeface="Arial" pitchFamily="34" charset="0"/>
                <a:ea typeface="Arial"/>
                <a:cs typeface="Arial" pitchFamily="34" charset="0"/>
                <a:sym typeface="Arial"/>
              </a:rPr>
              <a:t>  </a:t>
            </a:r>
          </a:p>
        </p:txBody>
      </p:sp>
      <p:sp>
        <p:nvSpPr>
          <p:cNvPr id="29" name="Rectangle 28"/>
          <p:cNvSpPr/>
          <p:nvPr/>
        </p:nvSpPr>
        <p:spPr>
          <a:xfrm>
            <a:off x="5076056" y="2492896"/>
            <a:ext cx="3672408" cy="1015663"/>
          </a:xfrm>
          <a:prstGeom prst="rect">
            <a:avLst/>
          </a:prstGeom>
        </p:spPr>
        <p:txBody>
          <a:bodyPr wrap="square">
            <a:spAutoFit/>
          </a:bodyPr>
          <a:lstStyle/>
          <a:p>
            <a:pPr algn="ctr"/>
            <a:r>
              <a:rPr lang="fr-FR" sz="2000" b="1" dirty="0">
                <a:solidFill>
                  <a:srgbClr val="213B76"/>
                </a:solidFill>
                <a:latin typeface="Arial" pitchFamily="34" charset="0"/>
                <a:ea typeface="Arial"/>
                <a:cs typeface="Arial" pitchFamily="34" charset="0"/>
                <a:sym typeface="Arial"/>
              </a:rPr>
              <a:t>Lorsqu’elle vous prête de l’argent  : on souscrit un  crédit, on fait un emprunt…</a:t>
            </a:r>
          </a:p>
        </p:txBody>
      </p:sp>
      <p:sp>
        <p:nvSpPr>
          <p:cNvPr id="31" name="Rectangle 30"/>
          <p:cNvSpPr/>
          <p:nvPr/>
        </p:nvSpPr>
        <p:spPr>
          <a:xfrm>
            <a:off x="0" y="2492896"/>
            <a:ext cx="4572000" cy="1754326"/>
          </a:xfrm>
          <a:prstGeom prst="rect">
            <a:avLst/>
          </a:prstGeom>
        </p:spPr>
        <p:txBody>
          <a:bodyPr wrap="square">
            <a:spAutoFit/>
          </a:bodyPr>
          <a:lstStyle/>
          <a:p>
            <a:r>
              <a:rPr lang="fr-FR" b="1" i="1" dirty="0">
                <a:solidFill>
                  <a:srgbClr val="E06F17"/>
                </a:solidFill>
                <a:latin typeface="Arial" pitchFamily="34" charset="0"/>
                <a:ea typeface="Arial"/>
                <a:cs typeface="Arial" pitchFamily="34" charset="0"/>
              </a:rPr>
              <a:t>Question : </a:t>
            </a:r>
          </a:p>
          <a:p>
            <a:r>
              <a:rPr lang="fr-FR" dirty="0">
                <a:solidFill>
                  <a:srgbClr val="E06F17"/>
                </a:solidFill>
                <a:latin typeface="Arial" pitchFamily="34" charset="0"/>
                <a:ea typeface="Arial"/>
                <a:cs typeface="Arial" pitchFamily="34" charset="0"/>
              </a:rPr>
              <a:t>200 euros sont placés pendant 1 an </a:t>
            </a:r>
          </a:p>
          <a:p>
            <a:r>
              <a:rPr lang="fr-FR" dirty="0">
                <a:solidFill>
                  <a:srgbClr val="E06F17"/>
                </a:solidFill>
                <a:latin typeface="Arial" pitchFamily="34" charset="0"/>
                <a:ea typeface="Arial"/>
                <a:cs typeface="Arial" pitchFamily="34" charset="0"/>
              </a:rPr>
              <a:t>sur un livret jeune à 2% par an.  </a:t>
            </a:r>
          </a:p>
          <a:p>
            <a:r>
              <a:rPr lang="fr-FR" dirty="0">
                <a:solidFill>
                  <a:srgbClr val="E06F17"/>
                </a:solidFill>
                <a:latin typeface="Arial" pitchFamily="34" charset="0"/>
                <a:ea typeface="Arial"/>
                <a:cs typeface="Arial" pitchFamily="34" charset="0"/>
              </a:rPr>
              <a:t>À la fin de l’année, quelle somme y </a:t>
            </a:r>
            <a:r>
              <a:rPr lang="en-US" noProof="1">
                <a:solidFill>
                  <a:srgbClr val="E06F17"/>
                </a:solidFill>
                <a:latin typeface="Arial" pitchFamily="34" charset="0"/>
                <a:ea typeface="Arial"/>
                <a:cs typeface="Arial" pitchFamily="34" charset="0"/>
              </a:rPr>
              <a:t>aura-t-il</a:t>
            </a:r>
            <a:r>
              <a:rPr lang="fr-FR" dirty="0">
                <a:solidFill>
                  <a:srgbClr val="E06F17"/>
                </a:solidFill>
                <a:latin typeface="Arial" pitchFamily="34" charset="0"/>
                <a:ea typeface="Arial"/>
                <a:cs typeface="Arial" pitchFamily="34" charset="0"/>
              </a:rPr>
              <a:t> sur le livret ?</a:t>
            </a:r>
          </a:p>
          <a:p>
            <a:endParaRPr lang="fr-FR" dirty="0">
              <a:solidFill>
                <a:srgbClr val="E06F17"/>
              </a:solidFill>
              <a:latin typeface="Arial" pitchFamily="34" charset="0"/>
              <a:ea typeface="Arial"/>
              <a:cs typeface="Arial" pitchFamily="34" charset="0"/>
            </a:endParaRPr>
          </a:p>
        </p:txBody>
      </p:sp>
      <p:sp>
        <p:nvSpPr>
          <p:cNvPr id="23" name="Rectangle 22"/>
          <p:cNvSpPr/>
          <p:nvPr/>
        </p:nvSpPr>
        <p:spPr>
          <a:xfrm>
            <a:off x="107504" y="4437112"/>
            <a:ext cx="2916183" cy="369332"/>
          </a:xfrm>
          <a:prstGeom prst="rect">
            <a:avLst/>
          </a:prstGeom>
        </p:spPr>
        <p:txBody>
          <a:bodyPr wrap="none">
            <a:spAutoFit/>
          </a:bodyPr>
          <a:lstStyle/>
          <a:p>
            <a:r>
              <a:rPr lang="fr-FR" b="1" dirty="0">
                <a:solidFill>
                  <a:srgbClr val="E06F17"/>
                </a:solidFill>
                <a:latin typeface="Arial" pitchFamily="34" charset="0"/>
                <a:ea typeface="Arial"/>
                <a:cs typeface="Arial" pitchFamily="34" charset="0"/>
              </a:rPr>
              <a:t>Et au bout de deux ans ?</a:t>
            </a:r>
          </a:p>
        </p:txBody>
      </p:sp>
      <p:sp>
        <p:nvSpPr>
          <p:cNvPr id="32" name="Rectangle 31"/>
          <p:cNvSpPr/>
          <p:nvPr/>
        </p:nvSpPr>
        <p:spPr>
          <a:xfrm>
            <a:off x="107504" y="4797152"/>
            <a:ext cx="4572000" cy="923330"/>
          </a:xfrm>
          <a:prstGeom prst="rect">
            <a:avLst/>
          </a:prstGeom>
        </p:spPr>
        <p:txBody>
          <a:bodyPr>
            <a:spAutoFit/>
          </a:bodyPr>
          <a:lstStyle/>
          <a:p>
            <a:pPr>
              <a:buFont typeface="Symbol"/>
              <a:buChar char="ð"/>
            </a:pPr>
            <a:r>
              <a:rPr lang="fr-FR" dirty="0">
                <a:solidFill>
                  <a:schemeClr val="tx1"/>
                </a:solidFill>
                <a:latin typeface="Arial"/>
                <a:ea typeface="Arial"/>
                <a:cs typeface="Arial"/>
                <a:sym typeface="Wingdings" panose="05000000000000000000" pitchFamily="2" charset="2"/>
              </a:rPr>
              <a:t> moins de 208 euros</a:t>
            </a:r>
          </a:p>
          <a:p>
            <a:pPr>
              <a:buFont typeface="Symbol"/>
              <a:buChar char="ð"/>
            </a:pPr>
            <a:r>
              <a:rPr lang="fr-FR" dirty="0">
                <a:solidFill>
                  <a:schemeClr val="tx1"/>
                </a:solidFill>
                <a:latin typeface="Arial"/>
                <a:ea typeface="Arial"/>
                <a:cs typeface="Arial"/>
                <a:sym typeface="Wingdings" panose="05000000000000000000" pitchFamily="2" charset="2"/>
              </a:rPr>
              <a:t> 208 euros exactement </a:t>
            </a:r>
          </a:p>
          <a:p>
            <a:pPr>
              <a:buFont typeface="Symbol"/>
              <a:buChar char="ð"/>
            </a:pPr>
            <a:r>
              <a:rPr lang="fr-FR" dirty="0">
                <a:solidFill>
                  <a:schemeClr val="tx1"/>
                </a:solidFill>
                <a:latin typeface="Arial"/>
                <a:ea typeface="Arial"/>
                <a:cs typeface="Arial"/>
                <a:sym typeface="Wingdings" panose="05000000000000000000" pitchFamily="2" charset="2"/>
              </a:rPr>
              <a:t> un peu plus de 208 euros</a:t>
            </a:r>
            <a:r>
              <a:rPr lang="fr-FR" dirty="0">
                <a:solidFill>
                  <a:schemeClr val="tx1"/>
                </a:solidFill>
                <a:sym typeface="Symbol"/>
              </a:rPr>
              <a:t> </a:t>
            </a:r>
            <a:endParaRPr lang="fr-FR" dirty="0">
              <a:solidFill>
                <a:schemeClr val="tx1"/>
              </a:solidFill>
            </a:endParaRPr>
          </a:p>
        </p:txBody>
      </p:sp>
      <p:sp>
        <p:nvSpPr>
          <p:cNvPr id="33" name="Multiplier 32"/>
          <p:cNvSpPr/>
          <p:nvPr/>
        </p:nvSpPr>
        <p:spPr>
          <a:xfrm>
            <a:off x="-36512" y="530120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34" name="Rectangle 33"/>
          <p:cNvSpPr/>
          <p:nvPr/>
        </p:nvSpPr>
        <p:spPr>
          <a:xfrm>
            <a:off x="323528" y="3933056"/>
            <a:ext cx="3980577" cy="369332"/>
          </a:xfrm>
          <a:prstGeom prst="rect">
            <a:avLst/>
          </a:prstGeom>
        </p:spPr>
        <p:txBody>
          <a:bodyPr wrap="none">
            <a:spAutoFit/>
          </a:bodyPr>
          <a:lstStyle/>
          <a:p>
            <a:r>
              <a:rPr lang="fr-FR" dirty="0">
                <a:solidFill>
                  <a:schemeClr val="tx1"/>
                </a:solidFill>
                <a:latin typeface="Arial" pitchFamily="34" charset="0"/>
                <a:ea typeface="Arial"/>
                <a:cs typeface="Arial" pitchFamily="34" charset="0"/>
              </a:rPr>
              <a:t>200 € placés + 4 € d’intérêts = 204 € </a:t>
            </a:r>
            <a:endParaRPr lang="fr-FR" dirty="0">
              <a:solidFill>
                <a:schemeClr val="tx1"/>
              </a:solidFill>
            </a:endParaRPr>
          </a:p>
        </p:txBody>
      </p:sp>
      <p:grpSp>
        <p:nvGrpSpPr>
          <p:cNvPr id="18" name="Groupe 17">
            <a:extLst>
              <a:ext uri="{FF2B5EF4-FFF2-40B4-BE49-F238E27FC236}">
                <a16:creationId xmlns:a16="http://schemas.microsoft.com/office/drawing/2014/main" id="{DE17F707-69B3-2513-97D0-12EA90D8E0E9}"/>
              </a:ext>
            </a:extLst>
          </p:cNvPr>
          <p:cNvGrpSpPr/>
          <p:nvPr/>
        </p:nvGrpSpPr>
        <p:grpSpPr>
          <a:xfrm>
            <a:off x="-108520" y="1553068"/>
            <a:ext cx="9252520" cy="1175839"/>
            <a:chOff x="-108520" y="1553068"/>
            <a:chExt cx="9252520" cy="1175839"/>
          </a:xfrm>
        </p:grpSpPr>
        <p:sp>
          <p:nvSpPr>
            <p:cNvPr id="21" name="Flèche angle droit à deux pointes 20"/>
            <p:cNvSpPr/>
            <p:nvPr/>
          </p:nvSpPr>
          <p:spPr>
            <a:xfrm rot="13751781">
              <a:off x="3992827" y="1547108"/>
              <a:ext cx="1015561" cy="1027481"/>
            </a:xfrm>
            <a:prstGeom prst="leftUpArrow">
              <a:avLst>
                <a:gd name="adj1" fmla="val 18382"/>
                <a:gd name="adj2" fmla="val 25000"/>
                <a:gd name="adj3" fmla="val 21965"/>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grpSp>
          <p:nvGrpSpPr>
            <p:cNvPr id="6" name="Groupe 5">
              <a:extLst>
                <a:ext uri="{FF2B5EF4-FFF2-40B4-BE49-F238E27FC236}">
                  <a16:creationId xmlns:a16="http://schemas.microsoft.com/office/drawing/2014/main" id="{E543F227-9F48-8396-937F-B94A38F52FDB}"/>
                </a:ext>
              </a:extLst>
            </p:cNvPr>
            <p:cNvGrpSpPr/>
            <p:nvPr/>
          </p:nvGrpSpPr>
          <p:grpSpPr>
            <a:xfrm>
              <a:off x="5457192" y="1576887"/>
              <a:ext cx="3686808" cy="997537"/>
              <a:chOff x="5457192" y="1576887"/>
              <a:chExt cx="3686808" cy="997537"/>
            </a:xfrm>
          </p:grpSpPr>
          <p:sp>
            <p:nvSpPr>
              <p:cNvPr id="27" name="Rectangle 26"/>
              <p:cNvSpPr/>
              <p:nvPr/>
            </p:nvSpPr>
            <p:spPr>
              <a:xfrm>
                <a:off x="6551712" y="1844824"/>
                <a:ext cx="2592288" cy="461665"/>
              </a:xfrm>
              <a:prstGeom prst="rect">
                <a:avLst/>
              </a:prstGeom>
            </p:spPr>
            <p:txBody>
              <a:bodyPr wrap="square">
                <a:spAutoFit/>
              </a:bodyPr>
              <a:lstStyle/>
              <a:p>
                <a:pPr algn="ctr"/>
                <a:r>
                  <a:rPr lang="fr-FR" sz="2400" b="1" dirty="0">
                    <a:solidFill>
                      <a:srgbClr val="213B76"/>
                    </a:solidFill>
                    <a:latin typeface="Arial" pitchFamily="34" charset="0"/>
                    <a:ea typeface="Arial"/>
                    <a:cs typeface="Arial" pitchFamily="34" charset="0"/>
                    <a:sym typeface="Arial"/>
                  </a:rPr>
                  <a:t>Pour la banque</a:t>
                </a:r>
              </a:p>
            </p:txBody>
          </p:sp>
          <p:pic>
            <p:nvPicPr>
              <p:cNvPr id="5" name="Image 4" descr="Une image contenant cercle, Graphique, symbole, Police&#10;&#10;Description générée automatiquement">
                <a:extLst>
                  <a:ext uri="{FF2B5EF4-FFF2-40B4-BE49-F238E27FC236}">
                    <a16:creationId xmlns:a16="http://schemas.microsoft.com/office/drawing/2014/main" id="{71366183-DBD4-F762-C4FC-A22EE2D495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7192" y="1576887"/>
                <a:ext cx="1094520" cy="997537"/>
              </a:xfrm>
              <a:prstGeom prst="rect">
                <a:avLst/>
              </a:prstGeom>
            </p:spPr>
          </p:pic>
        </p:grpSp>
        <p:grpSp>
          <p:nvGrpSpPr>
            <p:cNvPr id="3" name="Groupe 2">
              <a:extLst>
                <a:ext uri="{FF2B5EF4-FFF2-40B4-BE49-F238E27FC236}">
                  <a16:creationId xmlns:a16="http://schemas.microsoft.com/office/drawing/2014/main" id="{5561105A-472E-E9FE-B707-D9619BAAA3B8}"/>
                </a:ext>
              </a:extLst>
            </p:cNvPr>
            <p:cNvGrpSpPr/>
            <p:nvPr/>
          </p:nvGrpSpPr>
          <p:grpSpPr>
            <a:xfrm>
              <a:off x="-108520" y="1655272"/>
              <a:ext cx="3388229" cy="1073635"/>
              <a:chOff x="-108520" y="1655272"/>
              <a:chExt cx="3388229" cy="1073635"/>
            </a:xfrm>
          </p:grpSpPr>
          <p:sp>
            <p:nvSpPr>
              <p:cNvPr id="26" name="Rectangle 25"/>
              <p:cNvSpPr/>
              <p:nvPr/>
            </p:nvSpPr>
            <p:spPr>
              <a:xfrm>
                <a:off x="-108520" y="1916832"/>
                <a:ext cx="1872208" cy="461665"/>
              </a:xfrm>
              <a:prstGeom prst="rect">
                <a:avLst/>
              </a:prstGeom>
            </p:spPr>
            <p:txBody>
              <a:bodyPr wrap="square">
                <a:spAutoFit/>
              </a:bodyPr>
              <a:lstStyle/>
              <a:p>
                <a:pPr algn="ctr"/>
                <a:r>
                  <a:rPr lang="fr-FR" sz="2400" b="1" dirty="0">
                    <a:solidFill>
                      <a:srgbClr val="213B76"/>
                    </a:solidFill>
                    <a:latin typeface="Arial" pitchFamily="34" charset="0"/>
                    <a:ea typeface="Arial"/>
                    <a:cs typeface="Arial" pitchFamily="34" charset="0"/>
                    <a:sym typeface="Arial"/>
                  </a:rPr>
                  <a:t>Pour vous</a:t>
                </a:r>
              </a:p>
            </p:txBody>
          </p:sp>
          <p:pic>
            <p:nvPicPr>
              <p:cNvPr id="9" name="Image 8" descr="Une image contenant clipart, Animation, dessin humoristique, illustration&#10;&#10;Description générée automatiquement">
                <a:extLst>
                  <a:ext uri="{FF2B5EF4-FFF2-40B4-BE49-F238E27FC236}">
                    <a16:creationId xmlns:a16="http://schemas.microsoft.com/office/drawing/2014/main" id="{88429C43-9DB9-645E-4317-F0B23E768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0275" y="1655272"/>
                <a:ext cx="1599434" cy="1073635"/>
              </a:xfrm>
              <a:prstGeom prst="rect">
                <a:avLst/>
              </a:prstGeom>
            </p:spPr>
          </p:pic>
        </p:grpSp>
      </p:grpSp>
      <p:sp>
        <p:nvSpPr>
          <p:cNvPr id="10" name="Titre 1">
            <a:extLst>
              <a:ext uri="{FF2B5EF4-FFF2-40B4-BE49-F238E27FC236}">
                <a16:creationId xmlns:a16="http://schemas.microsoft.com/office/drawing/2014/main" id="{A8AD3B2C-BF1D-CEA0-BCFE-47F6FC46420F}"/>
              </a:ext>
            </a:extLst>
          </p:cNvPr>
          <p:cNvSpPr txBox="1">
            <a:spLocks/>
          </p:cNvSpPr>
          <p:nvPr/>
        </p:nvSpPr>
        <p:spPr>
          <a:xfrm>
            <a:off x="-23309" y="-33750"/>
            <a:ext cx="8185947" cy="692497"/>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3900" dirty="0">
                <a:solidFill>
                  <a:srgbClr val="0070C0"/>
                </a:solidFill>
              </a:rPr>
              <a:t>3. QU’EST-CE QU’UN TAUX D’INTERET ?</a:t>
            </a:r>
          </a:p>
        </p:txBody>
      </p:sp>
      <p:pic>
        <p:nvPicPr>
          <p:cNvPr id="19" name="Image 18">
            <a:extLst>
              <a:ext uri="{FF2B5EF4-FFF2-40B4-BE49-F238E27FC236}">
                <a16:creationId xmlns:a16="http://schemas.microsoft.com/office/drawing/2014/main" id="{20C4DE0F-5A6B-FC6A-5BA3-5347C07EE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9577" y="5795126"/>
            <a:ext cx="807197" cy="877099"/>
          </a:xfrm>
          <a:prstGeom prst="rect">
            <a:avLst/>
          </a:prstGeom>
        </p:spPr>
      </p:pic>
      <p:pic>
        <p:nvPicPr>
          <p:cNvPr id="22" name="Image 21">
            <a:extLst>
              <a:ext uri="{FF2B5EF4-FFF2-40B4-BE49-F238E27FC236}">
                <a16:creationId xmlns:a16="http://schemas.microsoft.com/office/drawing/2014/main" id="{43A47FCC-8623-5427-A846-13E57064B8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7161" y="3508559"/>
            <a:ext cx="1219200" cy="1219200"/>
          </a:xfrm>
          <a:prstGeom prst="rect">
            <a:avLst/>
          </a:prstGeom>
        </p:spPr>
      </p:pic>
      <p:sp>
        <p:nvSpPr>
          <p:cNvPr id="4" name="Espace réservé du pied de page 4">
            <a:extLst>
              <a:ext uri="{FF2B5EF4-FFF2-40B4-BE49-F238E27FC236}">
                <a16:creationId xmlns:a16="http://schemas.microsoft.com/office/drawing/2014/main" id="{60F7BD8A-2DE1-975D-C81B-1D98000C5356}"/>
              </a:ext>
            </a:extLst>
          </p:cNvPr>
          <p:cNvSpPr txBox="1">
            <a:spLocks/>
          </p:cNvSpPr>
          <p:nvPr/>
        </p:nvSpPr>
        <p:spPr>
          <a:xfrm>
            <a:off x="6390648" y="6424870"/>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68949206"/>
      </p:ext>
    </p:extLst>
  </p:cSld>
  <p:clrMapOvr>
    <a:masterClrMapping/>
  </p:clrMapOvr>
  <p:transition spd="med" advTm="374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heckerboard(across)">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heckerboard(across)">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heckerboard(across)">
                                      <p:cBhvr>
                                        <p:cTn id="41" dur="500"/>
                                        <p:tgtEl>
                                          <p:spTgt spid="29"/>
                                        </p:tgtEl>
                                      </p:cBhvr>
                                    </p:animEffect>
                                  </p:childTnLst>
                                </p:cTn>
                              </p:par>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1" grpId="0"/>
      <p:bldP spid="23" grpId="0"/>
      <p:bldP spid="32" grpId="0"/>
      <p:bldP spid="33" grpId="0" animBg="1"/>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10DE4E4-BDA0-4B1B-BB48-471CF9EB0CB0}"/>
              </a:ext>
            </a:extLst>
          </p:cNvPr>
          <p:cNvSpPr>
            <a:spLocks noGrp="1"/>
          </p:cNvSpPr>
          <p:nvPr>
            <p:ph type="sldNum" sz="quarter" idx="2"/>
          </p:nvPr>
        </p:nvSpPr>
        <p:spPr/>
        <p:txBody>
          <a:bodyPr/>
          <a:lstStyle/>
          <a:p>
            <a:fld id="{86CB4B4D-7CA3-9044-876B-883B54F8677D}" type="slidenum">
              <a:rPr lang="fr-FR" smtClean="0"/>
              <a:pPr/>
              <a:t>46</a:t>
            </a:fld>
            <a:endParaRPr lang="fr-FR" dirty="0"/>
          </a:p>
        </p:txBody>
      </p:sp>
      <p:sp>
        <p:nvSpPr>
          <p:cNvPr id="3" name="Rectangle 2">
            <a:extLst>
              <a:ext uri="{FF2B5EF4-FFF2-40B4-BE49-F238E27FC236}">
                <a16:creationId xmlns:a16="http://schemas.microsoft.com/office/drawing/2014/main" id="{DE4333A9-9D8D-B09E-CF04-FA7DC465557B}"/>
              </a:ext>
            </a:extLst>
          </p:cNvPr>
          <p:cNvSpPr/>
          <p:nvPr/>
        </p:nvSpPr>
        <p:spPr>
          <a:xfrm>
            <a:off x="438871" y="1340768"/>
            <a:ext cx="7983951" cy="523220"/>
          </a:xfrm>
          <a:prstGeom prst="rect">
            <a:avLst/>
          </a:prstGeom>
          <a:solidFill>
            <a:srgbClr val="F2F2F2"/>
          </a:solidFill>
          <a:ln w="38100">
            <a:solidFill>
              <a:srgbClr val="213B76"/>
            </a:solidFill>
          </a:ln>
        </p:spPr>
        <p:txBody>
          <a:bodyPr wrap="square">
            <a:spAutoFit/>
          </a:bodyPr>
          <a:lstStyle/>
          <a:p>
            <a:pPr lvl="0" algn="ctr"/>
            <a:r>
              <a:rPr lang="fr-FR" sz="2800" b="1" dirty="0">
                <a:solidFill>
                  <a:srgbClr val="213B76"/>
                </a:solidFill>
                <a:latin typeface="Arial" panose="020B0604020202020204" pitchFamily="34" charset="0"/>
              </a:rPr>
              <a:t>THÈME 4 : LE CRÉDIT</a:t>
            </a:r>
          </a:p>
        </p:txBody>
      </p:sp>
      <p:pic>
        <p:nvPicPr>
          <p:cNvPr id="4" name="Image 3">
            <a:extLst>
              <a:ext uri="{FF2B5EF4-FFF2-40B4-BE49-F238E27FC236}">
                <a16:creationId xmlns:a16="http://schemas.microsoft.com/office/drawing/2014/main" id="{3E5ED203-5C07-5055-057A-1647D3565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222" y="87965"/>
            <a:ext cx="1219200" cy="1219200"/>
          </a:xfrm>
          <a:prstGeom prst="rect">
            <a:avLst/>
          </a:prstGeom>
        </p:spPr>
      </p:pic>
      <p:pic>
        <p:nvPicPr>
          <p:cNvPr id="5" name="Image 4">
            <a:hlinkClick r:id="rId4"/>
            <a:extLst>
              <a:ext uri="{FF2B5EF4-FFF2-40B4-BE49-F238E27FC236}">
                <a16:creationId xmlns:a16="http://schemas.microsoft.com/office/drawing/2014/main" id="{7E2F561B-085D-69B4-185D-14435DCE43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404" y="3068960"/>
            <a:ext cx="1534884" cy="1387928"/>
          </a:xfrm>
          <a:prstGeom prst="rect">
            <a:avLst/>
          </a:prstGeom>
        </p:spPr>
      </p:pic>
      <p:sp>
        <p:nvSpPr>
          <p:cNvPr id="7" name="ZoneTexte 6">
            <a:extLst>
              <a:ext uri="{FF2B5EF4-FFF2-40B4-BE49-F238E27FC236}">
                <a16:creationId xmlns:a16="http://schemas.microsoft.com/office/drawing/2014/main" id="{26FD198C-5E37-3BA4-117D-3711DD2F87FB}"/>
              </a:ext>
            </a:extLst>
          </p:cNvPr>
          <p:cNvSpPr txBox="1"/>
          <p:nvPr/>
        </p:nvSpPr>
        <p:spPr>
          <a:xfrm>
            <a:off x="1503589" y="5517232"/>
            <a:ext cx="613682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dirty="0">
                <a:hlinkClick r:id="rId4"/>
              </a:rPr>
              <a:t>https://podeduc.apps.education.fr/video/68265-le-credit/</a:t>
            </a:r>
            <a:endParaRPr lang="fr-FR" dirty="0"/>
          </a:p>
        </p:txBody>
      </p:sp>
      <p:sp>
        <p:nvSpPr>
          <p:cNvPr id="6" name="Espace réservé du pied de page 4">
            <a:extLst>
              <a:ext uri="{FF2B5EF4-FFF2-40B4-BE49-F238E27FC236}">
                <a16:creationId xmlns:a16="http://schemas.microsoft.com/office/drawing/2014/main" id="{15451D1E-BACF-2903-696D-A9793B39043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9" name="Bouton d'action : Accueil 1">
            <a:hlinkClick r:id="rId6" action="ppaction://hlinksldjump" highlightClick="1"/>
            <a:extLst>
              <a:ext uri="{FF2B5EF4-FFF2-40B4-BE49-F238E27FC236}">
                <a16:creationId xmlns:a16="http://schemas.microsoft.com/office/drawing/2014/main" id="{2CFEDB86-4F75-9F3E-EED1-376E68A1155C}"/>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43776513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ED5D-F47D-06BA-8E67-EC94E3ED38F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B4E8FD-0811-5CED-0683-D0D05BCE1F79}"/>
              </a:ext>
            </a:extLst>
          </p:cNvPr>
          <p:cNvSpPr>
            <a:spLocks noGrp="1"/>
          </p:cNvSpPr>
          <p:nvPr>
            <p:ph type="sldNum" sz="quarter" idx="2"/>
          </p:nvPr>
        </p:nvSpPr>
        <p:spPr/>
        <p:txBody>
          <a:bodyPr/>
          <a:lstStyle/>
          <a:p>
            <a:fld id="{86CB4B4D-7CA3-9044-876B-883B54F8677D}" type="slidenum">
              <a:rPr lang="fr-FR" smtClean="0"/>
              <a:pPr/>
              <a:t>47</a:t>
            </a:fld>
            <a:endParaRPr lang="fr-FR" dirty="0"/>
          </a:p>
        </p:txBody>
      </p:sp>
      <p:pic>
        <p:nvPicPr>
          <p:cNvPr id="4" name="Image 3">
            <a:extLst>
              <a:ext uri="{FF2B5EF4-FFF2-40B4-BE49-F238E27FC236}">
                <a16:creationId xmlns:a16="http://schemas.microsoft.com/office/drawing/2014/main" id="{65B60AC3-2225-3084-6046-80ACFFBFC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222" y="87965"/>
            <a:ext cx="1219200" cy="1219200"/>
          </a:xfrm>
          <a:prstGeom prst="rect">
            <a:avLst/>
          </a:prstGeom>
        </p:spPr>
      </p:pic>
      <p:sp>
        <p:nvSpPr>
          <p:cNvPr id="5" name="Titre 1">
            <a:extLst>
              <a:ext uri="{FF2B5EF4-FFF2-40B4-BE49-F238E27FC236}">
                <a16:creationId xmlns:a16="http://schemas.microsoft.com/office/drawing/2014/main" id="{478C0A49-8577-E125-8BE7-46865143E58F}"/>
              </a:ext>
            </a:extLst>
          </p:cNvPr>
          <p:cNvSpPr txBox="1">
            <a:spLocks/>
          </p:cNvSpPr>
          <p:nvPr/>
        </p:nvSpPr>
        <p:spPr>
          <a:xfrm>
            <a:off x="-23309" y="-33750"/>
            <a:ext cx="8185947" cy="692497"/>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3900" dirty="0">
                <a:solidFill>
                  <a:srgbClr val="0070C0"/>
                </a:solidFill>
              </a:rPr>
              <a:t>4. LE CREDIT</a:t>
            </a:r>
          </a:p>
        </p:txBody>
      </p:sp>
      <p:grpSp>
        <p:nvGrpSpPr>
          <p:cNvPr id="6" name="Groupe 5">
            <a:extLst>
              <a:ext uri="{FF2B5EF4-FFF2-40B4-BE49-F238E27FC236}">
                <a16:creationId xmlns:a16="http://schemas.microsoft.com/office/drawing/2014/main" id="{4FB262E2-D843-AB02-3DD2-6F854CB4B1C9}"/>
              </a:ext>
            </a:extLst>
          </p:cNvPr>
          <p:cNvGrpSpPr/>
          <p:nvPr/>
        </p:nvGrpSpPr>
        <p:grpSpPr>
          <a:xfrm>
            <a:off x="395536" y="817413"/>
            <a:ext cx="4824536" cy="662220"/>
            <a:chOff x="650423" y="1644311"/>
            <a:chExt cx="4883477" cy="662220"/>
          </a:xfrm>
        </p:grpSpPr>
        <p:sp>
          <p:nvSpPr>
            <p:cNvPr id="7" name="Que peux-tu faire avec cet argent ?">
              <a:extLst>
                <a:ext uri="{FF2B5EF4-FFF2-40B4-BE49-F238E27FC236}">
                  <a16:creationId xmlns:a16="http://schemas.microsoft.com/office/drawing/2014/main" id="{C7EC7F52-5369-B284-987F-B784F0CDFB98}"/>
                </a:ext>
              </a:extLst>
            </p:cNvPr>
            <p:cNvSpPr txBox="1"/>
            <p:nvPr/>
          </p:nvSpPr>
          <p:spPr>
            <a:xfrm>
              <a:off x="1707875" y="1699455"/>
              <a:ext cx="3826025" cy="494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C92360"/>
                  </a:solidFill>
                  <a:latin typeface="Arial" panose="020B0604020202020204" pitchFamily="34" charset="0"/>
                  <a:cs typeface="Arial" panose="020B0604020202020204" pitchFamily="34" charset="0"/>
                </a:rPr>
                <a:t>Qu’est-ce qu’un crédit ?</a:t>
              </a:r>
            </a:p>
          </p:txBody>
        </p:sp>
        <p:pic>
          <p:nvPicPr>
            <p:cNvPr id="8" name="Espace réservé du contenu 5">
              <a:extLst>
                <a:ext uri="{FF2B5EF4-FFF2-40B4-BE49-F238E27FC236}">
                  <a16:creationId xmlns:a16="http://schemas.microsoft.com/office/drawing/2014/main" id="{5B13CBDD-330D-1B80-2F31-FE123C403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3" y="1644311"/>
              <a:ext cx="882960" cy="662220"/>
            </a:xfrm>
            <a:prstGeom prst="rect">
              <a:avLst/>
            </a:prstGeom>
          </p:spPr>
        </p:pic>
      </p:grpSp>
      <p:sp>
        <p:nvSpPr>
          <p:cNvPr id="9" name="risqué mais qui peut rapporter plus">
            <a:extLst>
              <a:ext uri="{FF2B5EF4-FFF2-40B4-BE49-F238E27FC236}">
                <a16:creationId xmlns:a16="http://schemas.microsoft.com/office/drawing/2014/main" id="{67934E92-E729-D402-DA78-6B02C3A2DFEE}"/>
              </a:ext>
            </a:extLst>
          </p:cNvPr>
          <p:cNvSpPr txBox="1"/>
          <p:nvPr/>
        </p:nvSpPr>
        <p:spPr>
          <a:xfrm>
            <a:off x="1267839" y="1481855"/>
            <a:ext cx="7416824" cy="7970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SzPct val="125000"/>
              <a:buBlip>
                <a:blip r:embed="rId5"/>
              </a:buBlip>
            </a:pPr>
            <a:r>
              <a:rPr lang="fr-FR" sz="2000" b="0" dirty="0">
                <a:latin typeface="Arial" panose="020B0604020202020204" pitchFamily="34" charset="0"/>
                <a:cs typeface="Arial" panose="020B0604020202020204" pitchFamily="34" charset="0"/>
              </a:rPr>
              <a:t>C’est une somme que j’emprunte à un organisme financier, une banque par exemple.</a:t>
            </a:r>
          </a:p>
        </p:txBody>
      </p:sp>
      <p:grpSp>
        <p:nvGrpSpPr>
          <p:cNvPr id="10" name="Groupe 9">
            <a:extLst>
              <a:ext uri="{FF2B5EF4-FFF2-40B4-BE49-F238E27FC236}">
                <a16:creationId xmlns:a16="http://schemas.microsoft.com/office/drawing/2014/main" id="{FF3320A2-3CBB-6479-DDCA-7636FEA749A9}"/>
              </a:ext>
            </a:extLst>
          </p:cNvPr>
          <p:cNvGrpSpPr/>
          <p:nvPr/>
        </p:nvGrpSpPr>
        <p:grpSpPr>
          <a:xfrm>
            <a:off x="377841" y="2470639"/>
            <a:ext cx="7784797" cy="662220"/>
            <a:chOff x="650423" y="1644311"/>
            <a:chExt cx="7784797" cy="662220"/>
          </a:xfrm>
        </p:grpSpPr>
        <p:sp>
          <p:nvSpPr>
            <p:cNvPr id="11" name="Que peux-tu faire avec cet argent ?">
              <a:extLst>
                <a:ext uri="{FF2B5EF4-FFF2-40B4-BE49-F238E27FC236}">
                  <a16:creationId xmlns:a16="http://schemas.microsoft.com/office/drawing/2014/main" id="{9CB71387-F304-A873-BF64-253C4DA685EC}"/>
                </a:ext>
              </a:extLst>
            </p:cNvPr>
            <p:cNvSpPr txBox="1"/>
            <p:nvPr/>
          </p:nvSpPr>
          <p:spPr>
            <a:xfrm>
              <a:off x="1707875" y="1699455"/>
              <a:ext cx="6727345" cy="494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C92360"/>
                  </a:solidFill>
                  <a:latin typeface="Arial" panose="020B0604020202020204" pitchFamily="34" charset="0"/>
                  <a:cs typeface="Arial" panose="020B0604020202020204" pitchFamily="34" charset="0"/>
                </a:rPr>
                <a:t>Est-ce que ce service est payant ou gratuit ?</a:t>
              </a:r>
            </a:p>
          </p:txBody>
        </p:sp>
        <p:pic>
          <p:nvPicPr>
            <p:cNvPr id="12" name="Espace réservé du contenu 5">
              <a:extLst>
                <a:ext uri="{FF2B5EF4-FFF2-40B4-BE49-F238E27FC236}">
                  <a16:creationId xmlns:a16="http://schemas.microsoft.com/office/drawing/2014/main" id="{6FCE4CD7-BB40-2EF4-CDA8-709F7F3C9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3" y="1644311"/>
              <a:ext cx="882960" cy="662220"/>
            </a:xfrm>
            <a:prstGeom prst="rect">
              <a:avLst/>
            </a:prstGeom>
          </p:spPr>
        </p:pic>
      </p:grpSp>
      <p:sp>
        <p:nvSpPr>
          <p:cNvPr id="13" name="risqué mais qui peut rapporter plus">
            <a:extLst>
              <a:ext uri="{FF2B5EF4-FFF2-40B4-BE49-F238E27FC236}">
                <a16:creationId xmlns:a16="http://schemas.microsoft.com/office/drawing/2014/main" id="{7DCF6D05-0BDF-537F-D320-6BB2C920460F}"/>
              </a:ext>
            </a:extLst>
          </p:cNvPr>
          <p:cNvSpPr txBox="1"/>
          <p:nvPr/>
        </p:nvSpPr>
        <p:spPr>
          <a:xfrm>
            <a:off x="1267839" y="3102037"/>
            <a:ext cx="7624641" cy="494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SzPct val="125000"/>
              <a:buBlip>
                <a:blip r:embed="rId5"/>
              </a:buBlip>
            </a:pPr>
            <a:r>
              <a:rPr lang="fr-FR" b="0" dirty="0">
                <a:latin typeface="Arial" panose="020B0604020202020204" pitchFamily="34" charset="0"/>
                <a:cs typeface="Arial" panose="020B0604020202020204" pitchFamily="34" charset="0"/>
              </a:rPr>
              <a:t>C’est un service payant. Je vais devoir rembourser :</a:t>
            </a:r>
          </a:p>
        </p:txBody>
      </p:sp>
      <p:sp>
        <p:nvSpPr>
          <p:cNvPr id="15" name="ZoneTexte 14">
            <a:extLst>
              <a:ext uri="{FF2B5EF4-FFF2-40B4-BE49-F238E27FC236}">
                <a16:creationId xmlns:a16="http://schemas.microsoft.com/office/drawing/2014/main" id="{00F64564-6BE9-734C-28E3-89ABB959845E}"/>
              </a:ext>
            </a:extLst>
          </p:cNvPr>
          <p:cNvSpPr txBox="1"/>
          <p:nvPr/>
        </p:nvSpPr>
        <p:spPr>
          <a:xfrm>
            <a:off x="658505" y="5723833"/>
            <a:ext cx="828092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2800" dirty="0">
                <a:solidFill>
                  <a:srgbClr val="213B76"/>
                </a:solidFill>
                <a:latin typeface="Arial" pitchFamily="34" charset="0"/>
                <a:cs typeface="Arial" pitchFamily="34" charset="0"/>
              </a:rPr>
              <a:t>Il faut rembourser plus que ce qu’on a emprunté !</a:t>
            </a:r>
          </a:p>
        </p:txBody>
      </p:sp>
      <p:pic>
        <p:nvPicPr>
          <p:cNvPr id="16" name="Image 15" descr="Une image contenant conception&#10;&#10;Description générée automatiquement">
            <a:extLst>
              <a:ext uri="{FF2B5EF4-FFF2-40B4-BE49-F238E27FC236}">
                <a16:creationId xmlns:a16="http://schemas.microsoft.com/office/drawing/2014/main" id="{D258CCDF-4EE1-CCBF-CB2F-AEA6A9B37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7515" y="4702690"/>
            <a:ext cx="2741652" cy="1028120"/>
          </a:xfrm>
          <a:prstGeom prst="rect">
            <a:avLst/>
          </a:prstGeom>
        </p:spPr>
      </p:pic>
      <p:sp>
        <p:nvSpPr>
          <p:cNvPr id="18" name="ZoneTexte 17">
            <a:extLst>
              <a:ext uri="{FF2B5EF4-FFF2-40B4-BE49-F238E27FC236}">
                <a16:creationId xmlns:a16="http://schemas.microsoft.com/office/drawing/2014/main" id="{1FA9B132-28C3-0059-C2FD-833F7A767FF7}"/>
              </a:ext>
            </a:extLst>
          </p:cNvPr>
          <p:cNvSpPr txBox="1"/>
          <p:nvPr/>
        </p:nvSpPr>
        <p:spPr>
          <a:xfrm>
            <a:off x="-119973" y="3797799"/>
            <a:ext cx="376536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85838">
              <a:lnSpc>
                <a:spcPct val="100000"/>
              </a:lnSpc>
              <a:buSzPct val="125000"/>
            </a:pPr>
            <a:r>
              <a:rPr lang="fr-FR" sz="2000" b="0" dirty="0">
                <a:solidFill>
                  <a:srgbClr val="0070C0"/>
                </a:solidFill>
                <a:latin typeface="Arial" panose="020B0604020202020204" pitchFamily="34" charset="0"/>
                <a:cs typeface="Arial" panose="020B0604020202020204" pitchFamily="34" charset="0"/>
              </a:rPr>
              <a:t>La somme empruntée</a:t>
            </a:r>
          </a:p>
          <a:p>
            <a:pPr marL="985838">
              <a:lnSpc>
                <a:spcPct val="100000"/>
              </a:lnSpc>
              <a:buSzPct val="125000"/>
            </a:pPr>
            <a:r>
              <a:rPr lang="fr-FR" sz="2000" b="0" dirty="0">
                <a:solidFill>
                  <a:srgbClr val="0070C0"/>
                </a:solidFill>
                <a:latin typeface="Arial" panose="020B0604020202020204" pitchFamily="34" charset="0"/>
                <a:cs typeface="Arial" panose="020B0604020202020204" pitchFamily="34" charset="0"/>
              </a:rPr>
              <a:t> (= le capital)</a:t>
            </a:r>
          </a:p>
        </p:txBody>
      </p:sp>
      <p:sp>
        <p:nvSpPr>
          <p:cNvPr id="20" name="ZoneTexte 19">
            <a:extLst>
              <a:ext uri="{FF2B5EF4-FFF2-40B4-BE49-F238E27FC236}">
                <a16:creationId xmlns:a16="http://schemas.microsoft.com/office/drawing/2014/main" id="{22C504D9-8003-1CAF-678F-AA21A8194407}"/>
              </a:ext>
            </a:extLst>
          </p:cNvPr>
          <p:cNvSpPr txBox="1"/>
          <p:nvPr/>
        </p:nvSpPr>
        <p:spPr>
          <a:xfrm>
            <a:off x="4427984" y="3678291"/>
            <a:ext cx="4962758"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2563">
              <a:lnSpc>
                <a:spcPct val="100000"/>
              </a:lnSpc>
              <a:buSzPct val="125000"/>
            </a:pPr>
            <a:r>
              <a:rPr lang="fr-FR" sz="2000" b="0" dirty="0">
                <a:solidFill>
                  <a:srgbClr val="D93788"/>
                </a:solidFill>
                <a:latin typeface="Arial" panose="020B0604020202020204" pitchFamily="34" charset="0"/>
                <a:cs typeface="Arial" panose="020B0604020202020204" pitchFamily="34" charset="0"/>
              </a:rPr>
              <a:t>Les intérêts du crédit (la rémunération de l’organisme financier)</a:t>
            </a:r>
          </a:p>
          <a:p>
            <a:pPr marL="365125" indent="-182563">
              <a:lnSpc>
                <a:spcPct val="100000"/>
              </a:lnSpc>
              <a:buSzPct val="125000"/>
            </a:pPr>
            <a:r>
              <a:rPr lang="fr-FR" sz="2000" b="0" dirty="0">
                <a:solidFill>
                  <a:srgbClr val="D93788"/>
                </a:solidFill>
                <a:latin typeface="Arial" panose="020B0604020202020204" pitchFamily="34" charset="0"/>
                <a:cs typeface="Arial" panose="020B0604020202020204" pitchFamily="34" charset="0"/>
              </a:rPr>
              <a:t>Les frais et assurance éventuels</a:t>
            </a:r>
          </a:p>
        </p:txBody>
      </p:sp>
      <p:sp>
        <p:nvSpPr>
          <p:cNvPr id="21" name="Croix 20">
            <a:extLst>
              <a:ext uri="{FF2B5EF4-FFF2-40B4-BE49-F238E27FC236}">
                <a16:creationId xmlns:a16="http://schemas.microsoft.com/office/drawing/2014/main" id="{B50F3588-FDBE-E5F3-4425-B98BEC2B0C65}"/>
              </a:ext>
            </a:extLst>
          </p:cNvPr>
          <p:cNvSpPr/>
          <p:nvPr/>
        </p:nvSpPr>
        <p:spPr>
          <a:xfrm>
            <a:off x="3645390" y="3678291"/>
            <a:ext cx="1008112" cy="1008686"/>
          </a:xfrm>
          <a:prstGeom prst="plus">
            <a:avLst>
              <a:gd name="adj" fmla="val 40117"/>
            </a:avLst>
          </a:prstGeom>
          <a:solidFill>
            <a:srgbClr val="C9236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3" name="Espace réservé du pied de page 4">
            <a:extLst>
              <a:ext uri="{FF2B5EF4-FFF2-40B4-BE49-F238E27FC236}">
                <a16:creationId xmlns:a16="http://schemas.microsoft.com/office/drawing/2014/main" id="{19D1AF20-878C-C839-7F2D-845B2E223529}"/>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dirty="0"/>
              <a:t>Passeport EDUCFI -collège</a:t>
            </a:r>
          </a:p>
        </p:txBody>
      </p:sp>
    </p:spTree>
    <p:extLst>
      <p:ext uri="{BB962C8B-B14F-4D97-AF65-F5344CB8AC3E}">
        <p14:creationId xmlns:p14="http://schemas.microsoft.com/office/powerpoint/2010/main" val="2728653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autoUpdateAnimBg="0"/>
      <p:bldP spid="15" grpId="0"/>
      <p:bldP spid="18" grpId="0"/>
      <p:bldP spid="20" grpId="0"/>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BB43B-9308-1078-ACE4-92F44C8A177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2B16C6-7627-1405-D89E-DA6574A8CFBA}"/>
              </a:ext>
            </a:extLst>
          </p:cNvPr>
          <p:cNvSpPr>
            <a:spLocks noGrp="1"/>
          </p:cNvSpPr>
          <p:nvPr>
            <p:ph type="sldNum" sz="quarter" idx="2"/>
          </p:nvPr>
        </p:nvSpPr>
        <p:spPr/>
        <p:txBody>
          <a:bodyPr/>
          <a:lstStyle/>
          <a:p>
            <a:fld id="{86CB4B4D-7CA3-9044-876B-883B54F8677D}" type="slidenum">
              <a:rPr lang="fr-FR" smtClean="0"/>
              <a:pPr/>
              <a:t>48</a:t>
            </a:fld>
            <a:endParaRPr lang="fr-FR" dirty="0"/>
          </a:p>
        </p:txBody>
      </p:sp>
      <p:pic>
        <p:nvPicPr>
          <p:cNvPr id="4" name="Image 3">
            <a:extLst>
              <a:ext uri="{FF2B5EF4-FFF2-40B4-BE49-F238E27FC236}">
                <a16:creationId xmlns:a16="http://schemas.microsoft.com/office/drawing/2014/main" id="{C655F8AD-2D6F-57ED-880C-1609DC565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312" y="87965"/>
            <a:ext cx="1219200" cy="1219200"/>
          </a:xfrm>
          <a:prstGeom prst="rect">
            <a:avLst/>
          </a:prstGeom>
        </p:spPr>
      </p:pic>
      <p:sp>
        <p:nvSpPr>
          <p:cNvPr id="5" name="Titre 1">
            <a:extLst>
              <a:ext uri="{FF2B5EF4-FFF2-40B4-BE49-F238E27FC236}">
                <a16:creationId xmlns:a16="http://schemas.microsoft.com/office/drawing/2014/main" id="{F4B50483-67CF-633E-B85E-2C990B91F55D}"/>
              </a:ext>
            </a:extLst>
          </p:cNvPr>
          <p:cNvSpPr txBox="1">
            <a:spLocks/>
          </p:cNvSpPr>
          <p:nvPr/>
        </p:nvSpPr>
        <p:spPr>
          <a:xfrm>
            <a:off x="-23309" y="-33750"/>
            <a:ext cx="8185947" cy="692497"/>
          </a:xfrm>
          <a:prstGeom prst="rect">
            <a:avLst/>
          </a:prstGeom>
        </p:spPr>
        <p:txBody>
          <a:bodyPr wrap="square">
            <a:sp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3900" dirty="0">
                <a:solidFill>
                  <a:srgbClr val="0070C0"/>
                </a:solidFill>
              </a:rPr>
              <a:t>4. LE CREDIT</a:t>
            </a:r>
          </a:p>
        </p:txBody>
      </p:sp>
      <p:grpSp>
        <p:nvGrpSpPr>
          <p:cNvPr id="6" name="Groupe 5">
            <a:extLst>
              <a:ext uri="{FF2B5EF4-FFF2-40B4-BE49-F238E27FC236}">
                <a16:creationId xmlns:a16="http://schemas.microsoft.com/office/drawing/2014/main" id="{8D11789D-4461-578D-41CC-3C8F149F5D80}"/>
              </a:ext>
            </a:extLst>
          </p:cNvPr>
          <p:cNvGrpSpPr/>
          <p:nvPr/>
        </p:nvGrpSpPr>
        <p:grpSpPr>
          <a:xfrm>
            <a:off x="564008" y="994852"/>
            <a:ext cx="7848871" cy="1134090"/>
            <a:chOff x="650423" y="1644311"/>
            <a:chExt cx="7031110" cy="1134090"/>
          </a:xfrm>
        </p:grpSpPr>
        <p:sp>
          <p:nvSpPr>
            <p:cNvPr id="7" name="Que peux-tu faire avec cet argent ?">
              <a:extLst>
                <a:ext uri="{FF2B5EF4-FFF2-40B4-BE49-F238E27FC236}">
                  <a16:creationId xmlns:a16="http://schemas.microsoft.com/office/drawing/2014/main" id="{F42A0C43-0BC0-BAD2-FB5C-9EEF18F44DAD}"/>
                </a:ext>
              </a:extLst>
            </p:cNvPr>
            <p:cNvSpPr txBox="1"/>
            <p:nvPr/>
          </p:nvSpPr>
          <p:spPr>
            <a:xfrm>
              <a:off x="1523101" y="1699455"/>
              <a:ext cx="6158432" cy="1078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800" dirty="0">
                  <a:solidFill>
                    <a:srgbClr val="C92360"/>
                  </a:solidFill>
                  <a:latin typeface="Arial" panose="020B0604020202020204" pitchFamily="34" charset="0"/>
                  <a:cs typeface="Arial" panose="020B0604020202020204" pitchFamily="34" charset="0"/>
                </a:rPr>
                <a:t>Souscrire un crédit, à quoi cela m’engage-t-il ?</a:t>
              </a:r>
            </a:p>
          </p:txBody>
        </p:sp>
        <p:pic>
          <p:nvPicPr>
            <p:cNvPr id="8" name="Espace réservé du contenu 5">
              <a:extLst>
                <a:ext uri="{FF2B5EF4-FFF2-40B4-BE49-F238E27FC236}">
                  <a16:creationId xmlns:a16="http://schemas.microsoft.com/office/drawing/2014/main" id="{92D1857E-E18A-DDD9-1445-72E701BDB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3" y="1644311"/>
              <a:ext cx="882960" cy="662220"/>
            </a:xfrm>
            <a:prstGeom prst="rect">
              <a:avLst/>
            </a:prstGeom>
          </p:spPr>
        </p:pic>
      </p:grpSp>
      <p:sp>
        <p:nvSpPr>
          <p:cNvPr id="3" name="risqué mais qui peut rapporter plus">
            <a:extLst>
              <a:ext uri="{FF2B5EF4-FFF2-40B4-BE49-F238E27FC236}">
                <a16:creationId xmlns:a16="http://schemas.microsoft.com/office/drawing/2014/main" id="{454DD5B4-5B2F-7033-43D6-F64C8F51FE8F}"/>
              </a:ext>
            </a:extLst>
          </p:cNvPr>
          <p:cNvSpPr txBox="1"/>
          <p:nvPr/>
        </p:nvSpPr>
        <p:spPr>
          <a:xfrm>
            <a:off x="1203191" y="2950720"/>
            <a:ext cx="7341142" cy="1810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SzPct val="125000"/>
              <a:buBlip>
                <a:blip r:embed="rId5"/>
              </a:buBlip>
            </a:pPr>
            <a:r>
              <a:rPr lang="fr-FR" sz="3200" b="0" dirty="0">
                <a:latin typeface="Arial" panose="020B0604020202020204" pitchFamily="34" charset="0"/>
                <a:cs typeface="Arial" panose="020B0604020202020204" pitchFamily="34" charset="0"/>
              </a:rPr>
              <a:t>À rembourser la somme due à l’organisme financier en partie tous les mois (mensualité).</a:t>
            </a:r>
          </a:p>
        </p:txBody>
      </p:sp>
      <p:sp>
        <p:nvSpPr>
          <p:cNvPr id="16" name="Bouton d'action : Accueil 28">
            <a:hlinkClick r:id="rId6" action="ppaction://hlinksldjump" highlightClick="1"/>
            <a:extLst>
              <a:ext uri="{FF2B5EF4-FFF2-40B4-BE49-F238E27FC236}">
                <a16:creationId xmlns:a16="http://schemas.microsoft.com/office/drawing/2014/main" id="{85A526EC-B673-06DD-269B-325FD3F1EC99}"/>
              </a:ext>
            </a:extLst>
          </p:cNvPr>
          <p:cNvSpPr/>
          <p:nvPr/>
        </p:nvSpPr>
        <p:spPr>
          <a:xfrm>
            <a:off x="111906" y="5839472"/>
            <a:ext cx="1198837" cy="89729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pied de page 4">
            <a:extLst>
              <a:ext uri="{FF2B5EF4-FFF2-40B4-BE49-F238E27FC236}">
                <a16:creationId xmlns:a16="http://schemas.microsoft.com/office/drawing/2014/main" id="{2622A4FC-2DDD-9D06-7BD5-92A4DFB973D7}"/>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58745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pPr/>
              <a:t>49</a:t>
            </a:fld>
            <a:endParaRPr lang="fr-FR" dirty="0">
              <a:solidFill>
                <a:srgbClr val="213B76"/>
              </a:solidFill>
              <a:latin typeface="Myriad Pro" panose="020B0503030403020204"/>
            </a:endParaRPr>
          </a:p>
        </p:txBody>
      </p:sp>
      <p:sp>
        <p:nvSpPr>
          <p:cNvPr id="10" name="Rectangle 9"/>
          <p:cNvSpPr/>
          <p:nvPr/>
        </p:nvSpPr>
        <p:spPr>
          <a:xfrm>
            <a:off x="323528" y="5517232"/>
            <a:ext cx="8280920" cy="646331"/>
          </a:xfrm>
          <a:prstGeom prst="rect">
            <a:avLst/>
          </a:prstGeom>
        </p:spPr>
        <p:txBody>
          <a:bodyPr wrap="square">
            <a:spAutoFit/>
          </a:bodyPr>
          <a:lstStyle/>
          <a:p>
            <a:pPr algn="just">
              <a:spcAft>
                <a:spcPts val="0"/>
              </a:spcAft>
            </a:pPr>
            <a:r>
              <a:rPr lang="fr-FR" sz="1800" i="0" u="sng" kern="1200" dirty="0">
                <a:solidFill>
                  <a:schemeClr val="tx1"/>
                </a:solidFill>
                <a:effectLst/>
                <a:latin typeface="+mn-lt"/>
                <a:ea typeface="+mn-ea"/>
                <a:cs typeface="+mn-cs"/>
                <a:hlinkClick r:id="rId3"/>
              </a:rPr>
              <a:t>https://podeduc.apps.education.fr/video/68287-les-moyens-de-paiement/</a:t>
            </a:r>
            <a:endParaRPr lang="fr-FR" i="0" dirty="0">
              <a:latin typeface="Arial" panose="020B0604020202020204" pitchFamily="34" charset="0"/>
              <a:ea typeface="Calibri" panose="020F0502020204030204" pitchFamily="34"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CF81192F-75C4-0FC9-891C-452A18689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73216"/>
            <a:ext cx="1080175" cy="1080175"/>
          </a:xfrm>
          <a:prstGeom prst="rect">
            <a:avLst/>
          </a:prstGeom>
        </p:spPr>
      </p:pic>
      <p:sp>
        <p:nvSpPr>
          <p:cNvPr id="5" name="Rectangle 4">
            <a:extLst>
              <a:ext uri="{FF2B5EF4-FFF2-40B4-BE49-F238E27FC236}">
                <a16:creationId xmlns:a16="http://schemas.microsoft.com/office/drawing/2014/main" id="{C9AEEC22-BA54-6C7D-9206-6786B24EEEE7}"/>
              </a:ext>
            </a:extLst>
          </p:cNvPr>
          <p:cNvSpPr/>
          <p:nvPr/>
        </p:nvSpPr>
        <p:spPr>
          <a:xfrm>
            <a:off x="1259632" y="1340768"/>
            <a:ext cx="6913354" cy="523220"/>
          </a:xfrm>
          <a:prstGeom prst="rect">
            <a:avLst/>
          </a:prstGeom>
          <a:solidFill>
            <a:srgbClr val="F2F2F2"/>
          </a:solidFill>
          <a:ln w="38100">
            <a:solidFill>
              <a:srgbClr val="213B76"/>
            </a:solidFill>
          </a:ln>
        </p:spPr>
        <p:txBody>
          <a:bodyPr wrap="square">
            <a:spAutoFit/>
          </a:bodyPr>
          <a:lstStyle/>
          <a:p>
            <a:pPr lvl="0" algn="ctr"/>
            <a:r>
              <a:rPr lang="fr-FR" sz="2800" b="1" dirty="0">
                <a:solidFill>
                  <a:srgbClr val="213B76"/>
                </a:solidFill>
                <a:latin typeface="Arial" panose="020B0604020202020204" pitchFamily="34" charset="0"/>
              </a:rPr>
              <a:t>THÈME 5 : LES MOYENS DE PAIEMENT</a:t>
            </a:r>
          </a:p>
        </p:txBody>
      </p:sp>
      <p:pic>
        <p:nvPicPr>
          <p:cNvPr id="7" name="Image 6">
            <a:hlinkClick r:id="rId3"/>
            <a:extLst>
              <a:ext uri="{FF2B5EF4-FFF2-40B4-BE49-F238E27FC236}">
                <a16:creationId xmlns:a16="http://schemas.microsoft.com/office/drawing/2014/main" id="{FFC57908-0836-64B0-09F2-0F187FBED3E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33562" y="2996952"/>
            <a:ext cx="1660852" cy="1660852"/>
          </a:xfrm>
          <a:prstGeom prst="rect">
            <a:avLst/>
          </a:prstGeom>
        </p:spPr>
      </p:pic>
      <p:sp>
        <p:nvSpPr>
          <p:cNvPr id="2" name="Espace réservé du pied de page 4">
            <a:extLst>
              <a:ext uri="{FF2B5EF4-FFF2-40B4-BE49-F238E27FC236}">
                <a16:creationId xmlns:a16="http://schemas.microsoft.com/office/drawing/2014/main" id="{2EAD325D-4835-5029-65E5-DF5A723A245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6" name="Bouton d'action : Accueil 1">
            <a:hlinkClick r:id="rId6" action="ppaction://hlinksldjump" highlightClick="1"/>
            <a:extLst>
              <a:ext uri="{FF2B5EF4-FFF2-40B4-BE49-F238E27FC236}">
                <a16:creationId xmlns:a16="http://schemas.microsoft.com/office/drawing/2014/main" id="{1C43E35F-4F37-C26E-B774-F44D1EF5A220}"/>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cSld>
  <p:clrMapOvr>
    <a:masterClrMapping/>
  </p:clrMapOvr>
  <p:transition spd="med" advTm="331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pPr/>
              <a:t>5</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2" name="Text Box 3"/>
          <p:cNvSpPr txBox="1">
            <a:spLocks/>
          </p:cNvSpPr>
          <p:nvPr/>
        </p:nvSpPr>
        <p:spPr>
          <a:xfrm>
            <a:off x="1691679" y="4941168"/>
            <a:ext cx="2448273" cy="74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Arial" pitchFamily="34" charset="0"/>
                <a:cs typeface="Arial" pitchFamily="34" charset="0"/>
              </a:rPr>
              <a:t>ce qui rentre</a:t>
            </a:r>
          </a:p>
        </p:txBody>
      </p:sp>
      <p:sp>
        <p:nvSpPr>
          <p:cNvPr id="23" name="Text Box 3"/>
          <p:cNvSpPr txBox="1">
            <a:spLocks/>
          </p:cNvSpPr>
          <p:nvPr/>
        </p:nvSpPr>
        <p:spPr>
          <a:xfrm>
            <a:off x="5220072" y="4941168"/>
            <a:ext cx="2448273" cy="74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D93788"/>
                </a:solidFill>
                <a:latin typeface="Arial" pitchFamily="34" charset="0"/>
                <a:cs typeface="Arial" pitchFamily="34" charset="0"/>
              </a:rPr>
              <a:t>ce qui sort</a:t>
            </a:r>
          </a:p>
        </p:txBody>
      </p:sp>
      <p:pic>
        <p:nvPicPr>
          <p:cNvPr id="21" name="Image 20" descr="Une image contenant clipart, Animation, dessin humoristique, illustration&#10;&#10;Description générée automatiquement">
            <a:extLst>
              <a:ext uri="{FF2B5EF4-FFF2-40B4-BE49-F238E27FC236}">
                <a16:creationId xmlns:a16="http://schemas.microsoft.com/office/drawing/2014/main" id="{6E95659E-FBF2-3199-E77C-478E22326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211" y="3390603"/>
            <a:ext cx="2111535" cy="1417388"/>
          </a:xfrm>
          <a:prstGeom prst="rect">
            <a:avLst/>
          </a:prstGeom>
        </p:spPr>
      </p:pic>
      <p:pic>
        <p:nvPicPr>
          <p:cNvPr id="25" name="Image 24" descr="Une image contenant dessin, clipart, Visage humain, illustration&#10;&#10;Description générée automatiquement">
            <a:extLst>
              <a:ext uri="{FF2B5EF4-FFF2-40B4-BE49-F238E27FC236}">
                <a16:creationId xmlns:a16="http://schemas.microsoft.com/office/drawing/2014/main" id="{4A0BDC9C-0224-F71C-EACB-1B1B78F6D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5001" y="3386483"/>
            <a:ext cx="1338414" cy="1442328"/>
          </a:xfrm>
          <a:prstGeom prst="rect">
            <a:avLst/>
          </a:prstGeom>
        </p:spPr>
      </p:pic>
      <p:sp>
        <p:nvSpPr>
          <p:cNvPr id="9" name="Titre 1">
            <a:extLst>
              <a:ext uri="{FF2B5EF4-FFF2-40B4-BE49-F238E27FC236}">
                <a16:creationId xmlns:a16="http://schemas.microsoft.com/office/drawing/2014/main" id="{63A750F8-CC61-47E9-A94B-0E132BAD8EFB}"/>
              </a:ext>
            </a:extLst>
          </p:cNvPr>
          <p:cNvSpPr txBox="1">
            <a:spLocks/>
          </p:cNvSpPr>
          <p:nvPr/>
        </p:nvSpPr>
        <p:spPr>
          <a:xfrm>
            <a:off x="251520" y="118876"/>
            <a:ext cx="7567965"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latin typeface="Arial" panose="020B0604020202020204" pitchFamily="34" charset="0"/>
                <a:cs typeface="Arial" panose="020B0604020202020204" pitchFamily="34" charset="0"/>
              </a:rPr>
              <a:t>1. LE BUDGET</a:t>
            </a:r>
          </a:p>
        </p:txBody>
      </p:sp>
      <p:sp>
        <p:nvSpPr>
          <p:cNvPr id="12" name="Espace réservé du numéro de diapositive 3">
            <a:extLst>
              <a:ext uri="{FF2B5EF4-FFF2-40B4-BE49-F238E27FC236}">
                <a16:creationId xmlns:a16="http://schemas.microsoft.com/office/drawing/2014/main" id="{8DB63EC3-8A5C-5DCD-DA93-B01C538139E5}"/>
              </a:ext>
            </a:extLst>
          </p:cNvPr>
          <p:cNvSpPr txBox="1">
            <a:spLocks/>
          </p:cNvSpPr>
          <p:nvPr/>
        </p:nvSpPr>
        <p:spPr>
          <a:xfrm>
            <a:off x="8515924" y="6401209"/>
            <a:ext cx="170877"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endParaRPr lang="fr-FR" dirty="0"/>
          </a:p>
        </p:txBody>
      </p:sp>
      <p:pic>
        <p:nvPicPr>
          <p:cNvPr id="14" name="Espace réservé du contenu 5">
            <a:extLst>
              <a:ext uri="{FF2B5EF4-FFF2-40B4-BE49-F238E27FC236}">
                <a16:creationId xmlns:a16="http://schemas.microsoft.com/office/drawing/2014/main" id="{45F05EDB-200B-2F44-F811-99F8C22B64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186" y="1176329"/>
            <a:ext cx="662220" cy="496665"/>
          </a:xfrm>
          <a:prstGeom prst="rect">
            <a:avLst/>
          </a:prstGeom>
        </p:spPr>
      </p:pic>
      <p:sp>
        <p:nvSpPr>
          <p:cNvPr id="16" name="Espace réservé du contenu 7">
            <a:extLst>
              <a:ext uri="{FF2B5EF4-FFF2-40B4-BE49-F238E27FC236}">
                <a16:creationId xmlns:a16="http://schemas.microsoft.com/office/drawing/2014/main" id="{DC0D6865-7648-67E7-25FD-CFC9FDCEFDD4}"/>
              </a:ext>
            </a:extLst>
          </p:cNvPr>
          <p:cNvSpPr txBox="1">
            <a:spLocks/>
          </p:cNvSpPr>
          <p:nvPr/>
        </p:nvSpPr>
        <p:spPr>
          <a:xfrm>
            <a:off x="1719406" y="1099189"/>
            <a:ext cx="5639876"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hangingPunct="1">
              <a:buFont typeface="Arial"/>
              <a:buNone/>
            </a:pPr>
            <a:r>
              <a:rPr lang="fr-FR" b="1">
                <a:solidFill>
                  <a:srgbClr val="C92360"/>
                </a:solidFill>
              </a:rPr>
              <a:t>De quoi est-il composé ?</a:t>
            </a:r>
            <a:r>
              <a:rPr lang="fr-FR">
                <a:solidFill>
                  <a:srgbClr val="C92360"/>
                </a:solidFill>
              </a:rPr>
              <a:t> </a:t>
            </a:r>
            <a:endParaRPr lang="fr-FR" dirty="0">
              <a:solidFill>
                <a:srgbClr val="C92360"/>
              </a:solidFill>
            </a:endParaRPr>
          </a:p>
        </p:txBody>
      </p:sp>
      <p:pic>
        <p:nvPicPr>
          <p:cNvPr id="18" name="Image 17">
            <a:extLst>
              <a:ext uri="{FF2B5EF4-FFF2-40B4-BE49-F238E27FC236}">
                <a16:creationId xmlns:a16="http://schemas.microsoft.com/office/drawing/2014/main" id="{4C00B87F-99F9-F3BD-7A04-45DA141C84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3676" y="118876"/>
            <a:ext cx="555372" cy="728088"/>
          </a:xfrm>
          <a:prstGeom prst="rect">
            <a:avLst/>
          </a:prstGeom>
        </p:spPr>
      </p:pic>
      <p:sp>
        <p:nvSpPr>
          <p:cNvPr id="24" name="Espace réservé du pied de page 4">
            <a:extLst>
              <a:ext uri="{FF2B5EF4-FFF2-40B4-BE49-F238E27FC236}">
                <a16:creationId xmlns:a16="http://schemas.microsoft.com/office/drawing/2014/main" id="{2DC13A7D-F759-DF27-A249-41FB2E694866}"/>
              </a:ext>
            </a:extLst>
          </p:cNvPr>
          <p:cNvSpPr txBox="1">
            <a:spLocks/>
          </p:cNvSpPr>
          <p:nvPr/>
        </p:nvSpPr>
        <p:spPr>
          <a:xfrm>
            <a:off x="6261252" y="64102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 collège</a:t>
            </a:r>
            <a:endParaRPr lang="fr-FR" dirty="0"/>
          </a:p>
        </p:txBody>
      </p:sp>
      <p:grpSp>
        <p:nvGrpSpPr>
          <p:cNvPr id="26" name="Groupe 25">
            <a:extLst>
              <a:ext uri="{FF2B5EF4-FFF2-40B4-BE49-F238E27FC236}">
                <a16:creationId xmlns:a16="http://schemas.microsoft.com/office/drawing/2014/main" id="{3D2CE53E-BD19-102D-B364-F07DBD353CE5}"/>
              </a:ext>
            </a:extLst>
          </p:cNvPr>
          <p:cNvGrpSpPr/>
          <p:nvPr/>
        </p:nvGrpSpPr>
        <p:grpSpPr>
          <a:xfrm>
            <a:off x="214566" y="2019690"/>
            <a:ext cx="8865177" cy="1158319"/>
            <a:chOff x="214566" y="2019690"/>
            <a:chExt cx="8865177" cy="1158319"/>
          </a:xfrm>
        </p:grpSpPr>
        <p:sp>
          <p:nvSpPr>
            <p:cNvPr id="27" name="Rectangle à coins arrondis 10">
              <a:extLst>
                <a:ext uri="{FF2B5EF4-FFF2-40B4-BE49-F238E27FC236}">
                  <a16:creationId xmlns:a16="http://schemas.microsoft.com/office/drawing/2014/main" id="{45F31D4F-DDF5-2005-A339-C0441EE5E525}"/>
                </a:ext>
              </a:extLst>
            </p:cNvPr>
            <p:cNvSpPr/>
            <p:nvPr/>
          </p:nvSpPr>
          <p:spPr>
            <a:xfrm>
              <a:off x="214566" y="2076378"/>
              <a:ext cx="3760528" cy="1101631"/>
            </a:xfrm>
            <a:prstGeom prst="roundRect">
              <a:avLst>
                <a:gd name="adj" fmla="val 0"/>
              </a:avLst>
            </a:prstGeom>
            <a:solidFill>
              <a:srgbClr val="F2F2F2"/>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fr-FR" sz="3200" dirty="0">
                <a:latin typeface="Arial" panose="020B0604020202020204" pitchFamily="34" charset="0"/>
                <a:cs typeface="Arial" panose="020B0604020202020204" pitchFamily="34" charset="0"/>
              </a:endParaRPr>
            </a:p>
          </p:txBody>
        </p:sp>
        <p:sp>
          <p:nvSpPr>
            <p:cNvPr id="28" name="Rectangle à coins arrondis 14">
              <a:extLst>
                <a:ext uri="{FF2B5EF4-FFF2-40B4-BE49-F238E27FC236}">
                  <a16:creationId xmlns:a16="http://schemas.microsoft.com/office/drawing/2014/main" id="{C2178B2A-85DA-6A91-5236-AE3D35260583}"/>
                </a:ext>
              </a:extLst>
            </p:cNvPr>
            <p:cNvSpPr/>
            <p:nvPr/>
          </p:nvSpPr>
          <p:spPr>
            <a:xfrm>
              <a:off x="5319215" y="2076378"/>
              <a:ext cx="3760528" cy="1101631"/>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space réservé du contenu 7">
              <a:extLst>
                <a:ext uri="{FF2B5EF4-FFF2-40B4-BE49-F238E27FC236}">
                  <a16:creationId xmlns:a16="http://schemas.microsoft.com/office/drawing/2014/main" id="{60141480-C0C7-1DF9-5C4C-F325A2CE9FD1}"/>
                </a:ext>
              </a:extLst>
            </p:cNvPr>
            <p:cNvSpPr txBox="1">
              <a:spLocks/>
            </p:cNvSpPr>
            <p:nvPr/>
          </p:nvSpPr>
          <p:spPr>
            <a:xfrm>
              <a:off x="679366" y="2019690"/>
              <a:ext cx="2869177"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0"/>
                </a:spcBef>
                <a:buFont typeface="Arial"/>
                <a:buNone/>
              </a:pPr>
              <a:r>
                <a:rPr lang="fr-FR" b="1" dirty="0">
                  <a:solidFill>
                    <a:srgbClr val="0070C0"/>
                  </a:solidFill>
                </a:rPr>
                <a:t>Ressources</a:t>
              </a:r>
            </a:p>
            <a:p>
              <a:pPr marL="0" indent="0" algn="ctr" hangingPunct="1">
                <a:spcBef>
                  <a:spcPts val="0"/>
                </a:spcBef>
                <a:buFont typeface="Arial"/>
                <a:buNone/>
              </a:pPr>
              <a:r>
                <a:rPr lang="fr-FR" dirty="0">
                  <a:solidFill>
                    <a:srgbClr val="0070C0"/>
                  </a:solidFill>
                </a:rPr>
                <a:t>(revenus)</a:t>
              </a:r>
            </a:p>
          </p:txBody>
        </p:sp>
        <p:sp>
          <p:nvSpPr>
            <p:cNvPr id="30" name="Espace réservé du contenu 7">
              <a:extLst>
                <a:ext uri="{FF2B5EF4-FFF2-40B4-BE49-F238E27FC236}">
                  <a16:creationId xmlns:a16="http://schemas.microsoft.com/office/drawing/2014/main" id="{4D502200-32C3-A5A4-BE4A-41F033F221B2}"/>
                </a:ext>
              </a:extLst>
            </p:cNvPr>
            <p:cNvSpPr txBox="1">
              <a:spLocks/>
            </p:cNvSpPr>
            <p:nvPr/>
          </p:nvSpPr>
          <p:spPr>
            <a:xfrm>
              <a:off x="5764890" y="2096584"/>
              <a:ext cx="2869177" cy="97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0"/>
                </a:spcBef>
                <a:buFont typeface="Arial"/>
                <a:buNone/>
              </a:pPr>
              <a:r>
                <a:rPr lang="fr-FR" b="1">
                  <a:solidFill>
                    <a:srgbClr val="C92360"/>
                  </a:solidFill>
                </a:rPr>
                <a:t>Dépenses</a:t>
              </a:r>
            </a:p>
            <a:p>
              <a:pPr marL="0" indent="0" algn="ctr" hangingPunct="1">
                <a:spcBef>
                  <a:spcPts val="0"/>
                </a:spcBef>
                <a:buFont typeface="Arial"/>
                <a:buNone/>
              </a:pPr>
              <a:r>
                <a:rPr lang="fr-FR">
                  <a:solidFill>
                    <a:srgbClr val="C92360"/>
                  </a:solidFill>
                </a:rPr>
                <a:t>(charges)</a:t>
              </a:r>
              <a:endParaRPr lang="fr-FR" dirty="0">
                <a:solidFill>
                  <a:srgbClr val="C92360"/>
                </a:solidFill>
              </a:endParaRPr>
            </a:p>
          </p:txBody>
        </p:sp>
      </p:grpSp>
    </p:spTree>
    <p:custDataLst>
      <p:tags r:id="rId1"/>
    </p:custDataLst>
  </p:cSld>
  <p:clrMapOvr>
    <a:masterClrMapping/>
  </p:clrMapOvr>
  <p:transition spd="med" advTm="1046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4" cstate="print"/>
          <a:stretch>
            <a:fillRect/>
          </a:stretch>
        </p:blipFill>
        <p:spPr>
          <a:xfrm>
            <a:off x="3491880" y="1628800"/>
            <a:ext cx="2262697" cy="2158614"/>
          </a:xfrm>
          <a:prstGeom prst="rect">
            <a:avLst/>
          </a:prstGeom>
          <a:ln w="12700">
            <a:miter lim="400000"/>
          </a:ln>
        </p:spPr>
      </p:pic>
      <p:sp>
        <p:nvSpPr>
          <p:cNvPr id="595" name="Espace réservé du texte 3"/>
          <p:cNvSpPr txBox="1"/>
          <p:nvPr/>
        </p:nvSpPr>
        <p:spPr>
          <a:xfrm>
            <a:off x="234868" y="1025559"/>
            <a:ext cx="470513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C00000"/>
                </a:solidFill>
                <a:latin typeface="Myriad Pro" panose="020B0503030403020204"/>
                <a:cs typeface="Arial" panose="020B0604020202020204" pitchFamily="34" charset="0"/>
              </a:rPr>
              <a:t>L</a:t>
            </a:r>
            <a:r>
              <a:rPr lang="en-US" sz="2800" noProof="1">
                <a:solidFill>
                  <a:srgbClr val="C00000"/>
                </a:solidFill>
                <a:latin typeface="Myriad Pro" panose="020B0503030403020204"/>
                <a:cs typeface="Arial" panose="020B0604020202020204" pitchFamily="34" charset="0"/>
              </a:rPr>
              <a:t>es</a:t>
            </a:r>
            <a:r>
              <a:rPr sz="2800" dirty="0">
                <a:solidFill>
                  <a:srgbClr val="C00000"/>
                </a:solidFill>
                <a:latin typeface="Myriad Pro" panose="020B0503030403020204"/>
                <a:cs typeface="Arial" panose="020B0604020202020204" pitchFamily="34" charset="0"/>
              </a:rPr>
              <a:t> billets et les </a:t>
            </a:r>
            <a:r>
              <a:rPr lang="en-US" sz="2800" noProof="1">
                <a:solidFill>
                  <a:srgbClr val="C00000"/>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5" cstate="print"/>
          <a:srcRect l="27897"/>
          <a:stretch/>
        </p:blipFill>
        <p:spPr>
          <a:xfrm>
            <a:off x="6300192" y="1340768"/>
            <a:ext cx="2504204" cy="2434986"/>
          </a:xfrm>
          <a:prstGeom prst="rect">
            <a:avLst/>
          </a:prstGeom>
        </p:spPr>
      </p:pic>
      <p:sp>
        <p:nvSpPr>
          <p:cNvPr id="2" name="ZoneTexte 1"/>
          <p:cNvSpPr txBox="1"/>
          <p:nvPr/>
        </p:nvSpPr>
        <p:spPr>
          <a:xfrm>
            <a:off x="670015" y="4183469"/>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C00000"/>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a:r>
              <a:rPr lang="fr-FR" sz="3200" dirty="0">
                <a:solidFill>
                  <a:srgbClr val="213B76"/>
                </a:solidFill>
                <a:latin typeface="Myriad Pro" panose="020B0503030403020204"/>
              </a:rPr>
              <a:t>5. LES MOYENS DE PAIEMENT</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pPr/>
              <a:t>50</a:t>
            </a:fld>
            <a:endParaRPr lang="fr-FR" dirty="0">
              <a:solidFill>
                <a:srgbClr val="213B76"/>
              </a:solidFill>
              <a:latin typeface="Myriad Pro" panose="020B0503030403020204"/>
            </a:endParaRPr>
          </a:p>
        </p:txBody>
      </p:sp>
      <p:sp>
        <p:nvSpPr>
          <p:cNvPr id="4" name="Rectangle 3"/>
          <p:cNvSpPr/>
          <p:nvPr/>
        </p:nvSpPr>
        <p:spPr>
          <a:xfrm>
            <a:off x="2291287" y="4941168"/>
            <a:ext cx="5966698"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r>
              <a:rPr lang="fr-FR" sz="2400" dirty="0">
                <a:solidFill>
                  <a:srgbClr val="213B76"/>
                </a:solidFill>
                <a:latin typeface="Myriad Pro" panose="020B0503030403020204"/>
              </a:rPr>
              <a:t> On n’a pas le droit de payer </a:t>
            </a:r>
            <a:endParaRPr lang="fr-FR" sz="2400" b="1" i="1" dirty="0">
              <a:solidFill>
                <a:srgbClr val="213B76"/>
              </a:solidFill>
              <a:latin typeface="Myriad Pro" panose="020B0503030403020204"/>
              <a:cs typeface="Arial" panose="020B0604020202020204" pitchFamily="34" charset="0"/>
            </a:endParaRPr>
          </a:p>
          <a:p>
            <a:pPr marL="342900" indent="-342900">
              <a:buFont typeface="Arial" panose="020B0604020202020204" pitchFamily="34" charset="0"/>
              <a:buChar char="•"/>
            </a:pPr>
            <a:r>
              <a:rPr lang="fr-FR" sz="2400" dirty="0">
                <a:solidFill>
                  <a:srgbClr val="213B76"/>
                </a:solidFill>
                <a:latin typeface="Myriad Pro" panose="020B0503030403020204"/>
              </a:rPr>
              <a:t>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une somme supérieure à 1 000 €</a:t>
            </a:r>
          </a:p>
        </p:txBody>
      </p:sp>
      <p:grpSp>
        <p:nvGrpSpPr>
          <p:cNvPr id="5" name="Groupe 8"/>
          <p:cNvGrpSpPr/>
          <p:nvPr/>
        </p:nvGrpSpPr>
        <p:grpSpPr>
          <a:xfrm>
            <a:off x="467544" y="1556792"/>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6" name="Groupe 7"/>
          <p:cNvGrpSpPr/>
          <p:nvPr/>
        </p:nvGrpSpPr>
        <p:grpSpPr>
          <a:xfrm>
            <a:off x="467544" y="2348880"/>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pic>
        <p:nvPicPr>
          <p:cNvPr id="8" name="Image 7">
            <a:extLst>
              <a:ext uri="{FF2B5EF4-FFF2-40B4-BE49-F238E27FC236}">
                <a16:creationId xmlns:a16="http://schemas.microsoft.com/office/drawing/2014/main" id="{5701F578-5CB2-B2F6-6D58-18CA91B701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73216"/>
            <a:ext cx="1080175" cy="1080175"/>
          </a:xfrm>
          <a:prstGeom prst="rect">
            <a:avLst/>
          </a:prstGeom>
        </p:spPr>
      </p:pic>
      <p:pic>
        <p:nvPicPr>
          <p:cNvPr id="9" name="Image 8">
            <a:extLst>
              <a:ext uri="{FF2B5EF4-FFF2-40B4-BE49-F238E27FC236}">
                <a16:creationId xmlns:a16="http://schemas.microsoft.com/office/drawing/2014/main" id="{E1CBE522-AD0F-D2F1-6689-8A6E3AB935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61" y="4209585"/>
            <a:ext cx="690202" cy="523217"/>
          </a:xfrm>
          <a:prstGeom prst="rect">
            <a:avLst/>
          </a:prstGeom>
        </p:spPr>
      </p:pic>
      <p:sp>
        <p:nvSpPr>
          <p:cNvPr id="10" name="Espace réservé du pied de page 4">
            <a:extLst>
              <a:ext uri="{FF2B5EF4-FFF2-40B4-BE49-F238E27FC236}">
                <a16:creationId xmlns:a16="http://schemas.microsoft.com/office/drawing/2014/main" id="{5EBF9F60-8658-3FD2-34CE-33D5D1A01BBA}"/>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cSld>
  <p:clrMapOvr>
    <a:masterClrMapping/>
  </p:clrMapOvr>
  <p:transition spd="med" advTm="9991"/>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 name="Picture 2" descr="Picture 2"/>
          <p:cNvPicPr>
            <a:picLocks noChangeAspect="1"/>
          </p:cNvPicPr>
          <p:nvPr/>
        </p:nvPicPr>
        <p:blipFill>
          <a:blip r:embed="rId3" cstate="print"/>
          <a:srcRect l="7413" t="34387" r="16029" b="34387"/>
          <a:stretch>
            <a:fillRect/>
          </a:stretch>
        </p:blipFill>
        <p:spPr>
          <a:xfrm>
            <a:off x="1448489" y="2205631"/>
            <a:ext cx="6509583" cy="3756244"/>
          </a:xfrm>
          <a:prstGeom prst="rect">
            <a:avLst/>
          </a:prstGeom>
          <a:ln w="12700" cap="flat">
            <a:noFill/>
            <a:miter lim="400000"/>
          </a:ln>
          <a:effectLst/>
        </p:spPr>
      </p:pic>
      <p:grpSp>
        <p:nvGrpSpPr>
          <p:cNvPr id="5" name="Groupe 4"/>
          <p:cNvGrpSpPr/>
          <p:nvPr/>
        </p:nvGrpSpPr>
        <p:grpSpPr>
          <a:xfrm>
            <a:off x="7123027" y="5963022"/>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Arial" pitchFamily="34" charset="0"/>
                <a:cs typeface="Arial" pitchFamily="34" charset="0"/>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Arial" pitchFamily="34" charset="0"/>
                  <a:cs typeface="Arial" pitchFamily="34" charset="0"/>
                </a:rPr>
                <a:t>Hologramme</a:t>
              </a:r>
            </a:p>
          </p:txBody>
        </p:sp>
      </p:grpSp>
      <p:grpSp>
        <p:nvGrpSpPr>
          <p:cNvPr id="6" name="Groupe 5"/>
          <p:cNvGrpSpPr/>
          <p:nvPr/>
        </p:nvGrpSpPr>
        <p:grpSpPr>
          <a:xfrm>
            <a:off x="2550264" y="5890981"/>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Arial" pitchFamily="34" charset="0"/>
                <a:cs typeface="Arial" pitchFamily="34" charset="0"/>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Arial" pitchFamily="34" charset="0"/>
                  <a:cs typeface="Arial" pitchFamily="34" charset="0"/>
                </a:rPr>
                <a:t>Nombre émeraude</a:t>
              </a:r>
            </a:p>
          </p:txBody>
        </p:sp>
      </p:grpSp>
      <p:grpSp>
        <p:nvGrpSpPr>
          <p:cNvPr id="3" name="Groupe 2"/>
          <p:cNvGrpSpPr/>
          <p:nvPr/>
        </p:nvGrpSpPr>
        <p:grpSpPr>
          <a:xfrm>
            <a:off x="3064715" y="1765537"/>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Arial" pitchFamily="34" charset="0"/>
                <a:cs typeface="Arial" pitchFamily="34" charset="0"/>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Arial" pitchFamily="34" charset="0"/>
                  <a:cs typeface="Arial" pitchFamily="34" charset="0"/>
                </a:rPr>
                <a:t>Filigrane portrait</a:t>
              </a:r>
            </a:p>
          </p:txBody>
        </p:sp>
      </p:grpSp>
      <p:grpSp>
        <p:nvGrpSpPr>
          <p:cNvPr id="2" name="Groupe 1"/>
          <p:cNvGrpSpPr/>
          <p:nvPr/>
        </p:nvGrpSpPr>
        <p:grpSpPr>
          <a:xfrm>
            <a:off x="582173" y="1747454"/>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Arial" pitchFamily="34" charset="0"/>
                <a:cs typeface="Arial" pitchFamily="34" charset="0"/>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Arial" pitchFamily="34" charset="0"/>
                  <a:cs typeface="Arial" pitchFamily="34" charset="0"/>
                </a:rPr>
                <a:t>Marques tactiles</a:t>
              </a:r>
            </a:p>
          </p:txBody>
        </p:sp>
      </p:grpSp>
      <p:grpSp>
        <p:nvGrpSpPr>
          <p:cNvPr id="4" name="Groupe 3"/>
          <p:cNvGrpSpPr/>
          <p:nvPr/>
        </p:nvGrpSpPr>
        <p:grpSpPr>
          <a:xfrm>
            <a:off x="6023628" y="1577039"/>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Arial" pitchFamily="34" charset="0"/>
                <a:cs typeface="Arial" pitchFamily="34" charset="0"/>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Arial" pitchFamily="34" charset="0"/>
                  <a:cs typeface="Arial" pitchFamily="34" charset="0"/>
                </a:rPr>
                <a:t>Fenêtre</a:t>
              </a:r>
              <a:r>
                <a:rPr dirty="0">
                  <a:solidFill>
                    <a:srgbClr val="C92360"/>
                  </a:solidFill>
                  <a:latin typeface="Arial" pitchFamily="34" charset="0"/>
                  <a:cs typeface="Arial" pitchFamily="34" charset="0"/>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Arial" pitchFamily="34" charset="0"/>
                  <a:cs typeface="Arial" pitchFamily="34" charset="0"/>
                </a:rPr>
                <a:t>dans</a:t>
              </a:r>
              <a:r>
                <a:rPr dirty="0">
                  <a:solidFill>
                    <a:srgbClr val="C92360"/>
                  </a:solidFill>
                  <a:latin typeface="Arial" pitchFamily="34" charset="0"/>
                  <a:cs typeface="Arial" pitchFamily="34" charset="0"/>
                </a:rPr>
                <a:t> </a:t>
              </a:r>
              <a:r>
                <a:rPr lang="en-US" noProof="1">
                  <a:solidFill>
                    <a:srgbClr val="C92360"/>
                  </a:solidFill>
                  <a:latin typeface="Arial" pitchFamily="34" charset="0"/>
                  <a:cs typeface="Arial" pitchFamily="34" charset="0"/>
                </a:rPr>
                <a:t>l’hologramme</a:t>
              </a:r>
            </a:p>
          </p:txBody>
        </p:sp>
      </p:gr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51</a:t>
            </a:fld>
            <a:endParaRPr lang="fr-FR" dirty="0">
              <a:solidFill>
                <a:srgbClr val="213B76"/>
              </a:solidFill>
              <a:latin typeface="Arial" pitchFamily="34" charset="0"/>
              <a:cs typeface="Arial" pitchFamily="34" charset="0"/>
            </a:endParaRPr>
          </a:p>
        </p:txBody>
      </p:sp>
      <p:sp>
        <p:nvSpPr>
          <p:cNvPr id="30" name="Espace réservé du texte 3"/>
          <p:cNvSpPr txBox="1"/>
          <p:nvPr/>
        </p:nvSpPr>
        <p:spPr>
          <a:xfrm>
            <a:off x="-38063" y="530062"/>
            <a:ext cx="470513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C00000"/>
                </a:solidFill>
                <a:latin typeface="Arial" pitchFamily="34" charset="0"/>
                <a:cs typeface="Arial" pitchFamily="34" charset="0"/>
              </a:rPr>
              <a:t>L</a:t>
            </a:r>
            <a:r>
              <a:rPr lang="en-US" sz="2800" noProof="1">
                <a:solidFill>
                  <a:srgbClr val="C00000"/>
                </a:solidFill>
                <a:latin typeface="Arial" pitchFamily="34" charset="0"/>
                <a:cs typeface="Arial" pitchFamily="34" charset="0"/>
              </a:rPr>
              <a:t>es</a:t>
            </a:r>
            <a:r>
              <a:rPr sz="2800" dirty="0">
                <a:solidFill>
                  <a:srgbClr val="C00000"/>
                </a:solidFill>
                <a:latin typeface="Arial" pitchFamily="34" charset="0"/>
                <a:cs typeface="Arial" pitchFamily="34" charset="0"/>
              </a:rPr>
              <a:t> billets et les </a:t>
            </a:r>
            <a:r>
              <a:rPr lang="en-US" sz="2800" noProof="1">
                <a:solidFill>
                  <a:srgbClr val="C00000"/>
                </a:solidFill>
                <a:latin typeface="Arial" pitchFamily="34" charset="0"/>
                <a:cs typeface="Arial" pitchFamily="34" charset="0"/>
              </a:rPr>
              <a:t>pièces</a:t>
            </a:r>
          </a:p>
        </p:txBody>
      </p:sp>
      <p:sp>
        <p:nvSpPr>
          <p:cNvPr id="8" name="Text Box 2">
            <a:extLst>
              <a:ext uri="{FF2B5EF4-FFF2-40B4-BE49-F238E27FC236}">
                <a16:creationId xmlns:a16="http://schemas.microsoft.com/office/drawing/2014/main" id="{A1B5A8EB-2913-51B3-2358-8AC60D648E6B}"/>
              </a:ext>
            </a:extLst>
          </p:cNvPr>
          <p:cNvSpPr txBox="1">
            <a:spLocks/>
          </p:cNvSpPr>
          <p:nvPr/>
        </p:nvSpPr>
        <p:spPr>
          <a:xfrm>
            <a:off x="50800" y="-44179"/>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a:r>
              <a:rPr lang="fr-FR" sz="3200" dirty="0">
                <a:solidFill>
                  <a:srgbClr val="213B76"/>
                </a:solidFill>
                <a:latin typeface="Myriad Pro" panose="020B0503030403020204"/>
              </a:rPr>
              <a:t>5. LES MOYENS DE PAIEMENT</a:t>
            </a:r>
          </a:p>
        </p:txBody>
      </p:sp>
      <p:pic>
        <p:nvPicPr>
          <p:cNvPr id="9" name="Image 8">
            <a:extLst>
              <a:ext uri="{FF2B5EF4-FFF2-40B4-BE49-F238E27FC236}">
                <a16:creationId xmlns:a16="http://schemas.microsoft.com/office/drawing/2014/main" id="{BEBB4805-0A37-9013-0FF3-C68E58F2B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825" y="77214"/>
            <a:ext cx="1080175" cy="1080175"/>
          </a:xfrm>
          <a:prstGeom prst="rect">
            <a:avLst/>
          </a:prstGeom>
        </p:spPr>
      </p:pic>
      <p:grpSp>
        <p:nvGrpSpPr>
          <p:cNvPr id="15" name="Groupe 14">
            <a:extLst>
              <a:ext uri="{FF2B5EF4-FFF2-40B4-BE49-F238E27FC236}">
                <a16:creationId xmlns:a16="http://schemas.microsoft.com/office/drawing/2014/main" id="{FC4D1AD1-480B-3C5A-2216-1E1711347ECF}"/>
              </a:ext>
            </a:extLst>
          </p:cNvPr>
          <p:cNvGrpSpPr/>
          <p:nvPr/>
        </p:nvGrpSpPr>
        <p:grpSpPr>
          <a:xfrm>
            <a:off x="1259632" y="980728"/>
            <a:ext cx="6753393" cy="529322"/>
            <a:chOff x="1259632" y="1067267"/>
            <a:chExt cx="6753393" cy="529322"/>
          </a:xfrm>
        </p:grpSpPr>
        <p:sp>
          <p:nvSpPr>
            <p:cNvPr id="13" name="Espace réservé du texte 4">
              <a:extLst>
                <a:ext uri="{FF2B5EF4-FFF2-40B4-BE49-F238E27FC236}">
                  <a16:creationId xmlns:a16="http://schemas.microsoft.com/office/drawing/2014/main" id="{93ABD2DD-0D06-2BCA-AA63-54CD3921999F}"/>
                </a:ext>
              </a:extLst>
            </p:cNvPr>
            <p:cNvSpPr txBox="1"/>
            <p:nvPr/>
          </p:nvSpPr>
          <p:spPr>
            <a:xfrm>
              <a:off x="1259632" y="1067267"/>
              <a:ext cx="6292017" cy="44625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spcBef>
                  <a:spcPts val="500"/>
                </a:spcBef>
                <a:defRPr sz="2300" b="1">
                  <a:solidFill>
                    <a:srgbClr val="002060"/>
                  </a:solidFill>
                  <a:latin typeface="Arial"/>
                  <a:ea typeface="Arial"/>
                  <a:cs typeface="Arial"/>
                  <a:sym typeface="Arial"/>
                </a:defRPr>
              </a:lvl1pPr>
            </a:lstStyle>
            <a:p>
              <a:pPr algn="ctr"/>
              <a:r>
                <a:rPr lang="fr-FR" sz="2200" dirty="0">
                  <a:solidFill>
                    <a:srgbClr val="E06F17"/>
                  </a:solidFill>
                  <a:latin typeface="Arial" panose="020B0604020202020204" pitchFamily="34" charset="0"/>
                  <a:cs typeface="Arial" panose="020B0604020202020204" pitchFamily="34" charset="0"/>
                </a:rPr>
                <a:t>Exercice : Quels sont les signes de sécurité ?</a:t>
              </a:r>
              <a:endParaRPr sz="2200" dirty="0">
                <a:solidFill>
                  <a:srgbClr val="C92360"/>
                </a:solidFill>
                <a:latin typeface="Arial" panose="020B0604020202020204" pitchFamily="34" charset="0"/>
                <a:cs typeface="Arial" panose="020B0604020202020204" pitchFamily="34" charset="0"/>
              </a:endParaRPr>
            </a:p>
          </p:txBody>
        </p:sp>
        <p:sp>
          <p:nvSpPr>
            <p:cNvPr id="14" name="Rectangle à coins arrondis 47">
              <a:extLst>
                <a:ext uri="{FF2B5EF4-FFF2-40B4-BE49-F238E27FC236}">
                  <a16:creationId xmlns:a16="http://schemas.microsoft.com/office/drawing/2014/main" id="{CCFE7CA0-8FC6-7FBE-B0DE-22817DD39748}"/>
                </a:ext>
              </a:extLst>
            </p:cNvPr>
            <p:cNvSpPr/>
            <p:nvPr/>
          </p:nvSpPr>
          <p:spPr>
            <a:xfrm>
              <a:off x="1259632" y="1081061"/>
              <a:ext cx="6753393" cy="515528"/>
            </a:xfrm>
            <a:prstGeom prst="roundRect">
              <a:avLst>
                <a:gd name="adj" fmla="val 0"/>
              </a:avLst>
            </a:prstGeom>
            <a:noFill/>
            <a:ln w="38100" cap="sq">
              <a:solidFill>
                <a:srgbClr val="E06F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Espace réservé du pied de page 4">
            <a:extLst>
              <a:ext uri="{FF2B5EF4-FFF2-40B4-BE49-F238E27FC236}">
                <a16:creationId xmlns:a16="http://schemas.microsoft.com/office/drawing/2014/main" id="{613641C6-DA4E-FA5E-63A7-121292310D8D}"/>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Sld>
  <p:clrMapOvr>
    <a:masterClrMapping/>
  </p:clrMapOvr>
  <p:transition spd="med" advTm="42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1089026" y="1122987"/>
            <a:ext cx="842645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lang="fr-FR" sz="3600" b="1" noProof="1">
                <a:solidFill>
                  <a:srgbClr val="213B76"/>
                </a:solidFill>
                <a:latin typeface="Arial" pitchFamily="34" charset="0"/>
                <a:ea typeface="Arial"/>
                <a:cs typeface="Arial" pitchFamily="34" charset="0"/>
                <a:sym typeface="Arial"/>
              </a:rPr>
              <a:t>Différents types de cartes</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52</a:t>
            </a:fld>
            <a:endParaRPr lang="fr-FR" dirty="0">
              <a:solidFill>
                <a:srgbClr val="213B76"/>
              </a:solidFill>
              <a:latin typeface="Arial" pitchFamily="34" charset="0"/>
              <a:cs typeface="Arial" pitchFamily="34" charset="0"/>
            </a:endParaRPr>
          </a:p>
        </p:txBody>
      </p:sp>
      <p:sp>
        <p:nvSpPr>
          <p:cNvPr id="39" name="Espace réservé du texte 3"/>
          <p:cNvSpPr txBox="1"/>
          <p:nvPr/>
        </p:nvSpPr>
        <p:spPr>
          <a:xfrm>
            <a:off x="275037" y="657065"/>
            <a:ext cx="352839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Arial" pitchFamily="34" charset="0"/>
                <a:cs typeface="Arial" pitchFamily="34" charset="0"/>
              </a:rPr>
              <a:t>La carte bancaire</a:t>
            </a:r>
          </a:p>
        </p:txBody>
      </p:sp>
      <p:sp>
        <p:nvSpPr>
          <p:cNvPr id="40" name="Rectangle 39"/>
          <p:cNvSpPr/>
          <p:nvPr/>
        </p:nvSpPr>
        <p:spPr>
          <a:xfrm>
            <a:off x="323528" y="2060848"/>
            <a:ext cx="7776864" cy="2296270"/>
          </a:xfrm>
          <a:prstGeom prst="rect">
            <a:avLst/>
          </a:prstGeom>
        </p:spPr>
        <p:txBody>
          <a:bodyPr wrap="square">
            <a:spAutoFit/>
          </a:bodyPr>
          <a:lstStyle/>
          <a:p>
            <a:pPr indent="-180000">
              <a:lnSpc>
                <a:spcPct val="200000"/>
              </a:lnSpc>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dirty="0">
                <a:solidFill>
                  <a:srgbClr val="213B76"/>
                </a:solidFill>
              </a:rPr>
              <a:t>la carte de retrait</a:t>
            </a:r>
          </a:p>
          <a:p>
            <a:pPr indent="-180000">
              <a:lnSpc>
                <a:spcPct val="200000"/>
              </a:lnSpc>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dirty="0">
                <a:solidFill>
                  <a:srgbClr val="213B76"/>
                </a:solidFill>
              </a:rPr>
              <a:t>la carte de débit</a:t>
            </a:r>
          </a:p>
          <a:p>
            <a:pPr indent="-180000">
              <a:lnSpc>
                <a:spcPct val="200000"/>
              </a:lnSpc>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dirty="0">
                <a:solidFill>
                  <a:srgbClr val="213B76"/>
                </a:solidFill>
              </a:rPr>
              <a:t>la carte de crédit</a:t>
            </a:r>
          </a:p>
        </p:txBody>
      </p:sp>
      <p:pic>
        <p:nvPicPr>
          <p:cNvPr id="41" name="Image 40" descr="card-gb980075cd_640.png"/>
          <p:cNvPicPr>
            <a:picLocks noChangeAspect="1"/>
          </p:cNvPicPr>
          <p:nvPr/>
        </p:nvPicPr>
        <p:blipFill>
          <a:blip r:embed="rId3" cstate="print"/>
          <a:stretch>
            <a:fillRect/>
          </a:stretch>
        </p:blipFill>
        <p:spPr>
          <a:xfrm rot="1614826">
            <a:off x="6001456" y="1038374"/>
            <a:ext cx="1821608" cy="1229586"/>
          </a:xfrm>
          <a:prstGeom prst="rect">
            <a:avLst/>
          </a:prstGeom>
        </p:spPr>
      </p:pic>
      <p:sp>
        <p:nvSpPr>
          <p:cNvPr id="2" name="ZoneTexte 1">
            <a:extLst>
              <a:ext uri="{FF2B5EF4-FFF2-40B4-BE49-F238E27FC236}">
                <a16:creationId xmlns:a16="http://schemas.microsoft.com/office/drawing/2014/main" id="{AF9B998E-B278-3129-4326-FFF6C3DF242D}"/>
              </a:ext>
            </a:extLst>
          </p:cNvPr>
          <p:cNvSpPr txBox="1"/>
          <p:nvPr/>
        </p:nvSpPr>
        <p:spPr>
          <a:xfrm>
            <a:off x="3322181" y="2388196"/>
            <a:ext cx="550406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Valable que pour retirer des billets sur un distributeur</a:t>
            </a:r>
          </a:p>
        </p:txBody>
      </p:sp>
      <p:sp>
        <p:nvSpPr>
          <p:cNvPr id="3" name="Text Box 2">
            <a:extLst>
              <a:ext uri="{FF2B5EF4-FFF2-40B4-BE49-F238E27FC236}">
                <a16:creationId xmlns:a16="http://schemas.microsoft.com/office/drawing/2014/main" id="{78845AEB-1B52-DB93-04B9-FEE6743C742C}"/>
              </a:ext>
            </a:extLst>
          </p:cNvPr>
          <p:cNvSpPr txBox="1">
            <a:spLocks/>
          </p:cNvSpPr>
          <p:nvPr/>
        </p:nvSpPr>
        <p:spPr>
          <a:xfrm>
            <a:off x="50800" y="-44179"/>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a:r>
              <a:rPr lang="fr-FR" sz="3200" dirty="0">
                <a:solidFill>
                  <a:srgbClr val="213B76"/>
                </a:solidFill>
                <a:latin typeface="Myriad Pro" panose="020B0503030403020204"/>
              </a:rPr>
              <a:t>5. LES MOYENS DE PAIEMENT</a:t>
            </a:r>
          </a:p>
        </p:txBody>
      </p:sp>
      <p:pic>
        <p:nvPicPr>
          <p:cNvPr id="4" name="Image 3">
            <a:extLst>
              <a:ext uri="{FF2B5EF4-FFF2-40B4-BE49-F238E27FC236}">
                <a16:creationId xmlns:a16="http://schemas.microsoft.com/office/drawing/2014/main" id="{2CB7EFC9-5F58-C9B4-DCCA-8F96438D6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825" y="77214"/>
            <a:ext cx="1080175" cy="1080175"/>
          </a:xfrm>
          <a:prstGeom prst="rect">
            <a:avLst/>
          </a:prstGeom>
        </p:spPr>
      </p:pic>
      <p:sp>
        <p:nvSpPr>
          <p:cNvPr id="5" name="ZoneTexte 4">
            <a:extLst>
              <a:ext uri="{FF2B5EF4-FFF2-40B4-BE49-F238E27FC236}">
                <a16:creationId xmlns:a16="http://schemas.microsoft.com/office/drawing/2014/main" id="{ADC823A4-97A8-A697-06CE-EE7D288792FE}"/>
              </a:ext>
            </a:extLst>
          </p:cNvPr>
          <p:cNvSpPr txBox="1"/>
          <p:nvPr/>
        </p:nvSpPr>
        <p:spPr>
          <a:xfrm>
            <a:off x="3293260" y="3116054"/>
            <a:ext cx="426013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Débits immédiats sur le compte bancaire</a:t>
            </a:r>
          </a:p>
        </p:txBody>
      </p:sp>
      <p:sp>
        <p:nvSpPr>
          <p:cNvPr id="7" name="ZoneTexte 6">
            <a:extLst>
              <a:ext uri="{FF2B5EF4-FFF2-40B4-BE49-F238E27FC236}">
                <a16:creationId xmlns:a16="http://schemas.microsoft.com/office/drawing/2014/main" id="{2AE07F58-97F0-CCA4-21B6-FD1828F46085}"/>
              </a:ext>
            </a:extLst>
          </p:cNvPr>
          <p:cNvSpPr txBox="1"/>
          <p:nvPr/>
        </p:nvSpPr>
        <p:spPr>
          <a:xfrm>
            <a:off x="3308121" y="3954293"/>
            <a:ext cx="55297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Débits différés sur le compte bancaire, en fin de mois</a:t>
            </a:r>
          </a:p>
        </p:txBody>
      </p:sp>
      <p:sp>
        <p:nvSpPr>
          <p:cNvPr id="6" name="Espace réservé du pied de page 4">
            <a:extLst>
              <a:ext uri="{FF2B5EF4-FFF2-40B4-BE49-F238E27FC236}">
                <a16:creationId xmlns:a16="http://schemas.microsoft.com/office/drawing/2014/main" id="{308A004E-03B4-5C70-FA9A-A45B20FC2424}"/>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Sld>
  <p:clrMapOvr>
    <a:masterClrMapping/>
  </p:clrMapOvr>
  <p:transition spd="med" advTm="61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53</a:t>
            </a:fld>
            <a:endParaRPr lang="fr-FR" dirty="0">
              <a:solidFill>
                <a:srgbClr val="213B76"/>
              </a:solidFill>
              <a:latin typeface="Arial" pitchFamily="34" charset="0"/>
              <a:cs typeface="Arial" pitchFamily="34" charset="0"/>
            </a:endParaRPr>
          </a:p>
        </p:txBody>
      </p:sp>
      <p:sp>
        <p:nvSpPr>
          <p:cNvPr id="3" name="ZoneTexte 2"/>
          <p:cNvSpPr txBox="1"/>
          <p:nvPr/>
        </p:nvSpPr>
        <p:spPr>
          <a:xfrm>
            <a:off x="243453"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Arial" pitchFamily="34" charset="0"/>
                <a:cs typeface="Arial" pitchFamily="34" charset="0"/>
                <a:sym typeface="Helvetica"/>
              </a:rPr>
              <a:t>Puce électronique</a:t>
            </a:r>
          </a:p>
        </p:txBody>
      </p:sp>
      <p:sp>
        <p:nvSpPr>
          <p:cNvPr id="26" name="ZoneTexte 25"/>
          <p:cNvSpPr txBox="1"/>
          <p:nvPr/>
        </p:nvSpPr>
        <p:spPr>
          <a:xfrm>
            <a:off x="3317664"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Arial" pitchFamily="34" charset="0"/>
                <a:cs typeface="Arial" pitchFamily="34" charset="0"/>
                <a:sym typeface="Helvetica"/>
              </a:rPr>
              <a:t>Numéro de carte</a:t>
            </a:r>
          </a:p>
        </p:txBody>
      </p:sp>
      <p:sp>
        <p:nvSpPr>
          <p:cNvPr id="27" name="ZoneTexte 26"/>
          <p:cNvSpPr txBox="1"/>
          <p:nvPr/>
        </p:nvSpPr>
        <p:spPr>
          <a:xfrm>
            <a:off x="2577641"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Arial" pitchFamily="34" charset="0"/>
                <a:cs typeface="Arial" pitchFamily="34" charset="0"/>
                <a:sym typeface="Helvetica"/>
              </a:rPr>
              <a:t>Date d’expiration</a:t>
            </a:r>
          </a:p>
        </p:txBody>
      </p:sp>
      <p:sp>
        <p:nvSpPr>
          <p:cNvPr id="28" name="ZoneTexte 27"/>
          <p:cNvSpPr txBox="1"/>
          <p:nvPr/>
        </p:nvSpPr>
        <p:spPr>
          <a:xfrm>
            <a:off x="5504041"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Arial" pitchFamily="34" charset="0"/>
                <a:cs typeface="Arial" pitchFamily="34" charset="0"/>
                <a:sym typeface="Helvetica"/>
              </a:rPr>
              <a:t>Signature et cryptogramme visuel</a:t>
            </a:r>
          </a:p>
        </p:txBody>
      </p:sp>
      <p:grpSp>
        <p:nvGrpSpPr>
          <p:cNvPr id="4" name="Groupe 18"/>
          <p:cNvGrpSpPr/>
          <p:nvPr/>
        </p:nvGrpSpPr>
        <p:grpSpPr>
          <a:xfrm>
            <a:off x="230684"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855969" y="3210032"/>
            <a:ext cx="2952328" cy="369328"/>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cxnSp>
        <p:nvCxnSpPr>
          <p:cNvPr id="7" name="Connecteur droit avec flèche 6"/>
          <p:cNvCxnSpPr/>
          <p:nvPr/>
        </p:nvCxnSpPr>
        <p:spPr>
          <a:xfrm>
            <a:off x="7520265"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07170" y="4584704"/>
            <a:ext cx="2952328" cy="369328"/>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cxnSp>
        <p:nvCxnSpPr>
          <p:cNvPr id="30" name="Connecteur droit avec flèche 29"/>
          <p:cNvCxnSpPr/>
          <p:nvPr/>
        </p:nvCxnSpPr>
        <p:spPr>
          <a:xfrm flipH="1">
            <a:off x="679505"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254720"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Arial" pitchFamily="34" charset="0"/>
                <a:cs typeface="Arial" pitchFamily="34" charset="0"/>
                <a:sym typeface="Helvetica"/>
              </a:rPr>
              <a:t>Nom du titulaire</a:t>
            </a:r>
          </a:p>
        </p:txBody>
      </p:sp>
      <p:sp>
        <p:nvSpPr>
          <p:cNvPr id="33" name="Rectangle 32"/>
          <p:cNvSpPr/>
          <p:nvPr/>
        </p:nvSpPr>
        <p:spPr>
          <a:xfrm>
            <a:off x="1657167" y="4208797"/>
            <a:ext cx="750530" cy="369328"/>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cxnSp>
        <p:nvCxnSpPr>
          <p:cNvPr id="34" name="Connecteur droit avec flèche 33"/>
          <p:cNvCxnSpPr>
            <a:stCxn id="33" idx="3"/>
          </p:cNvCxnSpPr>
          <p:nvPr/>
        </p:nvCxnSpPr>
        <p:spPr>
          <a:xfrm>
            <a:off x="2407697"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391473" y="3784894"/>
            <a:ext cx="3987522" cy="369328"/>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cxnSp>
        <p:nvCxnSpPr>
          <p:cNvPr id="36" name="Connecteur droit avec flèche 35"/>
          <p:cNvCxnSpPr/>
          <p:nvPr/>
        </p:nvCxnSpPr>
        <p:spPr>
          <a:xfrm flipV="1">
            <a:off x="1975649"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09618" y="3170817"/>
            <a:ext cx="756841" cy="369328"/>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cxnSp>
        <p:nvCxnSpPr>
          <p:cNvPr id="42" name="Connecteur droit avec flèche 41"/>
          <p:cNvCxnSpPr/>
          <p:nvPr/>
        </p:nvCxnSpPr>
        <p:spPr>
          <a:xfrm flipV="1">
            <a:off x="591800"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9" name="Espace réservé du texte 3"/>
          <p:cNvSpPr txBox="1"/>
          <p:nvPr/>
        </p:nvSpPr>
        <p:spPr>
          <a:xfrm>
            <a:off x="0" y="792970"/>
            <a:ext cx="352839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C00000"/>
                </a:solidFill>
                <a:latin typeface="Arial" pitchFamily="34" charset="0"/>
                <a:cs typeface="Arial" pitchFamily="34" charset="0"/>
              </a:rPr>
              <a:t>La carte bancaire</a:t>
            </a:r>
          </a:p>
        </p:txBody>
      </p:sp>
      <p:sp>
        <p:nvSpPr>
          <p:cNvPr id="6" name="Text Box 2">
            <a:extLst>
              <a:ext uri="{FF2B5EF4-FFF2-40B4-BE49-F238E27FC236}">
                <a16:creationId xmlns:a16="http://schemas.microsoft.com/office/drawing/2014/main" id="{DFDBF8E1-0201-4097-5F09-F553DEA4FE58}"/>
              </a:ext>
            </a:extLst>
          </p:cNvPr>
          <p:cNvSpPr txBox="1">
            <a:spLocks/>
          </p:cNvSpPr>
          <p:nvPr/>
        </p:nvSpPr>
        <p:spPr>
          <a:xfrm>
            <a:off x="50800" y="-44179"/>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a:r>
              <a:rPr lang="fr-FR" sz="3200" dirty="0">
                <a:solidFill>
                  <a:srgbClr val="213B76"/>
                </a:solidFill>
                <a:latin typeface="Myriad Pro" panose="020B0503030403020204"/>
              </a:rPr>
              <a:t>5. LES MOYENS DE PAIEMENT</a:t>
            </a:r>
          </a:p>
        </p:txBody>
      </p:sp>
      <p:pic>
        <p:nvPicPr>
          <p:cNvPr id="8" name="Image 7">
            <a:extLst>
              <a:ext uri="{FF2B5EF4-FFF2-40B4-BE49-F238E27FC236}">
                <a16:creationId xmlns:a16="http://schemas.microsoft.com/office/drawing/2014/main" id="{B1EF547C-957D-21A6-3241-B8E8BB28B6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3825" y="77214"/>
            <a:ext cx="1080175" cy="1080175"/>
          </a:xfrm>
          <a:prstGeom prst="rect">
            <a:avLst/>
          </a:prstGeom>
        </p:spPr>
      </p:pic>
      <p:grpSp>
        <p:nvGrpSpPr>
          <p:cNvPr id="10" name="Groupe 9">
            <a:extLst>
              <a:ext uri="{FF2B5EF4-FFF2-40B4-BE49-F238E27FC236}">
                <a16:creationId xmlns:a16="http://schemas.microsoft.com/office/drawing/2014/main" id="{9EEB6A48-DC23-B087-A0F1-65F14E5A2707}"/>
              </a:ext>
            </a:extLst>
          </p:cNvPr>
          <p:cNvGrpSpPr/>
          <p:nvPr/>
        </p:nvGrpSpPr>
        <p:grpSpPr>
          <a:xfrm>
            <a:off x="2449223" y="456457"/>
            <a:ext cx="6292017" cy="1236232"/>
            <a:chOff x="2449223" y="456457"/>
            <a:chExt cx="6292017" cy="1236232"/>
          </a:xfrm>
        </p:grpSpPr>
        <p:sp>
          <p:nvSpPr>
            <p:cNvPr id="12" name="Espace réservé du texte 4">
              <a:extLst>
                <a:ext uri="{FF2B5EF4-FFF2-40B4-BE49-F238E27FC236}">
                  <a16:creationId xmlns:a16="http://schemas.microsoft.com/office/drawing/2014/main" id="{4B8E2560-F2D8-7E95-145B-A45F1A6F4DFC}"/>
                </a:ext>
              </a:extLst>
            </p:cNvPr>
            <p:cNvSpPr txBox="1"/>
            <p:nvPr/>
          </p:nvSpPr>
          <p:spPr>
            <a:xfrm>
              <a:off x="2449223" y="456457"/>
              <a:ext cx="6292017" cy="123623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spcBef>
                  <a:spcPts val="500"/>
                </a:spcBef>
                <a:defRPr sz="2300" b="1">
                  <a:solidFill>
                    <a:srgbClr val="002060"/>
                  </a:solidFill>
                  <a:latin typeface="Arial"/>
                  <a:ea typeface="Arial"/>
                  <a:cs typeface="Arial"/>
                  <a:sym typeface="Arial"/>
                </a:defRPr>
              </a:lvl1pPr>
            </a:lstStyle>
            <a:p>
              <a:pPr algn="ctr"/>
              <a:r>
                <a:rPr lang="fr-FR" sz="2200" dirty="0">
                  <a:solidFill>
                    <a:srgbClr val="E06F17"/>
                  </a:solidFill>
                  <a:latin typeface="Arial" panose="020B0604020202020204" pitchFamily="34" charset="0"/>
                  <a:cs typeface="Arial" panose="020B0604020202020204" pitchFamily="34" charset="0"/>
                </a:rPr>
                <a:t>Exercice : </a:t>
              </a:r>
            </a:p>
            <a:p>
              <a:pPr algn="ctr"/>
              <a:r>
                <a:rPr lang="fr-FR" sz="2200" dirty="0">
                  <a:solidFill>
                    <a:srgbClr val="E06F17"/>
                  </a:solidFill>
                  <a:latin typeface="Arial" panose="020B0604020202020204" pitchFamily="34" charset="0"/>
                  <a:cs typeface="Arial" panose="020B0604020202020204" pitchFamily="34" charset="0"/>
                </a:rPr>
                <a:t>Identifier les informations présentes </a:t>
              </a:r>
            </a:p>
            <a:p>
              <a:pPr algn="ctr"/>
              <a:r>
                <a:rPr lang="fr-FR" sz="2200" dirty="0">
                  <a:solidFill>
                    <a:srgbClr val="E06F17"/>
                  </a:solidFill>
                  <a:latin typeface="Arial" panose="020B0604020202020204" pitchFamily="34" charset="0"/>
                  <a:cs typeface="Arial" panose="020B0604020202020204" pitchFamily="34" charset="0"/>
                </a:rPr>
                <a:t>sur la carte</a:t>
              </a:r>
              <a:endParaRPr lang="fr-FR" sz="2200" dirty="0">
                <a:solidFill>
                  <a:srgbClr val="C92360"/>
                </a:solidFill>
                <a:latin typeface="Arial" panose="020B0604020202020204" pitchFamily="34" charset="0"/>
                <a:cs typeface="Arial" panose="020B0604020202020204" pitchFamily="34" charset="0"/>
              </a:endParaRPr>
            </a:p>
          </p:txBody>
        </p:sp>
        <p:sp>
          <p:nvSpPr>
            <p:cNvPr id="9" name="Rectangle à coins arrondis 47">
              <a:extLst>
                <a:ext uri="{FF2B5EF4-FFF2-40B4-BE49-F238E27FC236}">
                  <a16:creationId xmlns:a16="http://schemas.microsoft.com/office/drawing/2014/main" id="{36806FDA-1F96-9AD7-5389-3540B07C172A}"/>
                </a:ext>
              </a:extLst>
            </p:cNvPr>
            <p:cNvSpPr/>
            <p:nvPr/>
          </p:nvSpPr>
          <p:spPr>
            <a:xfrm>
              <a:off x="3099609" y="458112"/>
              <a:ext cx="4913416" cy="1138477"/>
            </a:xfrm>
            <a:prstGeom prst="roundRect">
              <a:avLst>
                <a:gd name="adj" fmla="val 0"/>
              </a:avLst>
            </a:prstGeom>
            <a:noFill/>
            <a:ln w="38100" cap="sq">
              <a:solidFill>
                <a:srgbClr val="E06F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Espace réservé du pied de page 4">
            <a:extLst>
              <a:ext uri="{FF2B5EF4-FFF2-40B4-BE49-F238E27FC236}">
                <a16:creationId xmlns:a16="http://schemas.microsoft.com/office/drawing/2014/main" id="{BFEA3D7C-DDD2-9B3C-8303-787ADB85DE56}"/>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cSld>
  <p:clrMapOvr>
    <a:masterClrMapping/>
  </p:clrMapOvr>
  <p:transition spd="med" advTm="5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P spid="28" grpId="0" animBg="1"/>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604448" y="6455529"/>
            <a:ext cx="443046"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A4C574-4D1E-4B89-9988-D081408D575C}" type="slidenum">
              <a:rPr lang="fr-FR" smtClean="0"/>
              <a:pPr/>
              <a:t>54</a:t>
            </a:fld>
            <a:endParaRPr lang="fr-FR" dirty="0"/>
          </a:p>
        </p:txBody>
      </p:sp>
      <p:sp>
        <p:nvSpPr>
          <p:cNvPr id="9" name="Espace réservé du texte 1"/>
          <p:cNvSpPr txBox="1">
            <a:spLocks/>
          </p:cNvSpPr>
          <p:nvPr/>
        </p:nvSpPr>
        <p:spPr>
          <a:xfrm>
            <a:off x="2825882" y="2378408"/>
            <a:ext cx="5700078" cy="2039018"/>
          </a:xfrm>
          <a:prstGeom prst="rect">
            <a:avLst/>
          </a:prstGeom>
          <a:noFill/>
          <a:ln w="12700" cap="flat">
            <a:noFill/>
            <a:miter lim="400000"/>
          </a:ln>
          <a:effectLst/>
        </p:spPr>
        <p:txBody>
          <a:bodyPr wrap="square" lIns="34289" tIns="34289" rIns="34289" bIns="34289" numCol="1"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13B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923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13B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06F1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26F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2456">
              <a:lnSpc>
                <a:spcPct val="100000"/>
              </a:lnSpc>
              <a:spcBef>
                <a:spcPts val="0"/>
              </a:spcBef>
              <a:buSzPct val="125000"/>
              <a:buNone/>
            </a:pPr>
            <a:r>
              <a:rPr lang="fr-FR" sz="1600" dirty="0">
                <a:ea typeface="Arial"/>
              </a:rPr>
              <a:t>Une nouvelle façon de payer :</a:t>
            </a:r>
          </a:p>
          <a:p>
            <a:pPr marL="342900" indent="-342900" defTabSz="602456">
              <a:lnSpc>
                <a:spcPct val="100000"/>
              </a:lnSpc>
              <a:spcBef>
                <a:spcPts val="0"/>
              </a:spcBef>
              <a:buSzPct val="125000"/>
              <a:buBlip>
                <a:blip r:embed="rId3"/>
              </a:buBlip>
            </a:pPr>
            <a:r>
              <a:rPr lang="fr-FR" sz="1600" dirty="0">
                <a:ea typeface="Arial"/>
              </a:rPr>
              <a:t>Avec la carte bancaire, le téléphone ou des objets connectés (montre…)</a:t>
            </a:r>
          </a:p>
          <a:p>
            <a:pPr marL="342900" indent="-342900" defTabSz="602456">
              <a:lnSpc>
                <a:spcPct val="100000"/>
              </a:lnSpc>
              <a:spcBef>
                <a:spcPts val="0"/>
              </a:spcBef>
              <a:buSzPct val="125000"/>
              <a:buBlip>
                <a:blip r:embed="rId3"/>
              </a:buBlip>
            </a:pPr>
            <a:r>
              <a:rPr lang="fr-FR" sz="1600" dirty="0">
                <a:ea typeface="Arial"/>
              </a:rPr>
              <a:t>En utilisant la technologie </a:t>
            </a:r>
            <a:r>
              <a:rPr lang="fr-FR" sz="1600" b="1" dirty="0">
                <a:ea typeface="Arial"/>
              </a:rPr>
              <a:t>Near Field Communication </a:t>
            </a:r>
            <a:r>
              <a:rPr lang="fr-FR" sz="1600" dirty="0">
                <a:ea typeface="Arial"/>
              </a:rPr>
              <a:t>(NFC)</a:t>
            </a:r>
          </a:p>
          <a:p>
            <a:pPr marL="342900" indent="-342900" defTabSz="602456">
              <a:lnSpc>
                <a:spcPct val="100000"/>
              </a:lnSpc>
              <a:spcBef>
                <a:spcPts val="0"/>
              </a:spcBef>
              <a:buSzPct val="125000"/>
              <a:buBlip>
                <a:blip r:embed="rId3"/>
              </a:buBlip>
            </a:pPr>
            <a:r>
              <a:rPr lang="fr-FR" sz="1600" dirty="0">
                <a:ea typeface="Arial"/>
              </a:rPr>
              <a:t>Avec </a:t>
            </a:r>
            <a:r>
              <a:rPr lang="fr-FR" sz="1600" b="1" dirty="0">
                <a:ea typeface="Arial"/>
              </a:rPr>
              <a:t>authentification</a:t>
            </a:r>
            <a:r>
              <a:rPr lang="fr-FR" sz="1600" dirty="0">
                <a:ea typeface="Arial"/>
              </a:rPr>
              <a:t> (code, empreinte digitale, reconnaissance faciale) pour les paiements supérieurs à 50 €</a:t>
            </a:r>
          </a:p>
        </p:txBody>
      </p:sp>
      <p:sp>
        <p:nvSpPr>
          <p:cNvPr id="10" name="Que peux-tu faire avec cet argent ?">
            <a:extLst>
              <a:ext uri="{FF2B5EF4-FFF2-40B4-BE49-F238E27FC236}">
                <a16:creationId xmlns:a16="http://schemas.microsoft.com/office/drawing/2014/main" id="{21A22B0C-228D-1A2E-DAC4-540D78ABB711}"/>
              </a:ext>
            </a:extLst>
          </p:cNvPr>
          <p:cNvSpPr txBox="1"/>
          <p:nvPr/>
        </p:nvSpPr>
        <p:spPr>
          <a:xfrm>
            <a:off x="3393461" y="2058208"/>
            <a:ext cx="4708899" cy="371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1800" dirty="0">
                <a:solidFill>
                  <a:srgbClr val="C92360"/>
                </a:solidFill>
                <a:latin typeface="Arial" panose="020B0604020202020204" pitchFamily="34" charset="0"/>
                <a:cs typeface="Arial" panose="020B0604020202020204" pitchFamily="34" charset="0"/>
              </a:rPr>
              <a:t>Qu’est-ce que le paiement sans contact ?</a:t>
            </a:r>
          </a:p>
        </p:txBody>
      </p:sp>
      <p:sp>
        <p:nvSpPr>
          <p:cNvPr id="12" name="Titre 1"/>
          <p:cNvSpPr txBox="1">
            <a:spLocks/>
          </p:cNvSpPr>
          <p:nvPr/>
        </p:nvSpPr>
        <p:spPr>
          <a:xfrm>
            <a:off x="231509" y="233878"/>
            <a:ext cx="8180613" cy="923330"/>
          </a:xfrm>
          <a:prstGeom prst="rect">
            <a:avLst/>
          </a:prstGeom>
        </p:spPr>
        <p:txBody>
          <a:bodyPr>
            <a:spAutoFit/>
          </a:bodyPr>
          <a:lstStyle>
            <a:lvl1pPr algn="l" defTabSz="914400" rtl="0" eaLnBrk="1" latinLnBrk="0" hangingPunct="1">
              <a:lnSpc>
                <a:spcPct val="90000"/>
              </a:lnSpc>
              <a:spcBef>
                <a:spcPct val="0"/>
              </a:spcBef>
              <a:buNone/>
              <a:defRPr sz="4400" b="1" kern="1200">
                <a:solidFill>
                  <a:srgbClr val="213B76"/>
                </a:solidFill>
                <a:latin typeface="Arial" panose="020B0604020202020204" pitchFamily="34" charset="0"/>
                <a:ea typeface="+mj-ea"/>
                <a:cs typeface="Arial" panose="020B0604020202020204" pitchFamily="34" charset="0"/>
              </a:defRPr>
            </a:lvl1pPr>
          </a:lstStyle>
          <a:p>
            <a:r>
              <a:rPr lang="fr-FR" sz="3000" dirty="0"/>
              <a:t>5. LES MOYENS DE PAIEMENT</a:t>
            </a:r>
          </a:p>
          <a:p>
            <a:endParaRPr lang="fr-FR" sz="3000" dirty="0"/>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60" y="145236"/>
            <a:ext cx="810131" cy="810131"/>
          </a:xfrm>
          <a:prstGeom prst="rect">
            <a:avLst/>
          </a:prstGeom>
        </p:spPr>
      </p:pic>
      <p:sp>
        <p:nvSpPr>
          <p:cNvPr id="22" name="Rectangle à coins arrondis 21"/>
          <p:cNvSpPr/>
          <p:nvPr/>
        </p:nvSpPr>
        <p:spPr>
          <a:xfrm>
            <a:off x="225977" y="1876325"/>
            <a:ext cx="8686513" cy="2541101"/>
          </a:xfrm>
          <a:prstGeom prst="roundRect">
            <a:avLst>
              <a:gd name="adj" fmla="val 0"/>
            </a:avLst>
          </a:prstGeom>
          <a:noFill/>
          <a:ln w="38100">
            <a:solidFill>
              <a:srgbClr val="C923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350" b="1" dirty="0">
              <a:solidFill>
                <a:srgbClr val="C92360"/>
              </a:solidFill>
            </a:endParaRPr>
          </a:p>
        </p:txBody>
      </p:sp>
      <p:sp>
        <p:nvSpPr>
          <p:cNvPr id="23" name="Espace réservé du texte 3"/>
          <p:cNvSpPr txBox="1"/>
          <p:nvPr/>
        </p:nvSpPr>
        <p:spPr>
          <a:xfrm>
            <a:off x="367938" y="2225727"/>
            <a:ext cx="2315984" cy="931022"/>
          </a:xfrm>
          <a:prstGeom prst="rect">
            <a:avLst/>
          </a:prstGeom>
          <a:ln w="12700">
            <a:solidFill>
              <a:srgbClr val="C92360"/>
            </a:solidFill>
            <a:prstDash val="dash"/>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lgn="ctr">
              <a:defRPr sz="2400" b="1">
                <a:solidFill>
                  <a:srgbClr val="002060"/>
                </a:solidFill>
                <a:latin typeface="Arial"/>
                <a:ea typeface="Arial"/>
                <a:cs typeface="Arial"/>
                <a:sym typeface="Arial"/>
              </a:defRPr>
            </a:pPr>
            <a:r>
              <a:rPr lang="fr-FR" sz="2800" dirty="0">
                <a:solidFill>
                  <a:srgbClr val="C92360"/>
                </a:solidFill>
                <a:latin typeface="Arial" panose="020B0604020202020204" pitchFamily="34" charset="0"/>
                <a:cs typeface="Arial" panose="020B0604020202020204" pitchFamily="34" charset="0"/>
              </a:rPr>
              <a:t>Le paiement sans contact</a:t>
            </a:r>
          </a:p>
        </p:txBody>
      </p:sp>
      <p:grpSp>
        <p:nvGrpSpPr>
          <p:cNvPr id="24" name="Groupe 23"/>
          <p:cNvGrpSpPr/>
          <p:nvPr/>
        </p:nvGrpSpPr>
        <p:grpSpPr>
          <a:xfrm>
            <a:off x="81490" y="4900251"/>
            <a:ext cx="5204863" cy="1812513"/>
            <a:chOff x="4143493" y="4002748"/>
            <a:chExt cx="6121650" cy="1913326"/>
          </a:xfrm>
        </p:grpSpPr>
        <p:pic>
          <p:nvPicPr>
            <p:cNvPr id="25" name="Picture 6" descr="Z:\EDUCFI\02-COMMUNICATION\05- IMAGES\16-Picto PPT\prices-ro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493" y="4002748"/>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texte 1"/>
            <p:cNvSpPr txBox="1">
              <a:spLocks/>
            </p:cNvSpPr>
            <p:nvPr/>
          </p:nvSpPr>
          <p:spPr>
            <a:xfrm>
              <a:off x="4932327" y="4005189"/>
              <a:ext cx="5332816" cy="1910885"/>
            </a:xfrm>
            <a:prstGeom prst="rect">
              <a:avLst/>
            </a:prstGeom>
          </p:spPr>
          <p:txBody>
            <a:bodyPr vert="horz" lIns="68580" tIns="34290" rIns="68580" bIns="34290" rtlCol="0">
              <a:noAutofit/>
            </a:bodyPr>
            <a:lstStyle>
              <a:lvl1pPr marL="809625" indent="-342900" algn="l" defTabSz="914400" rtl="0" eaLnBrk="1" latinLnBrk="0" hangingPunct="1">
                <a:spcBef>
                  <a:spcPct val="20000"/>
                </a:spcBef>
                <a:buFontTx/>
                <a:buBlip>
                  <a:blip r:embed="rId6"/>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7"/>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8"/>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defTabSz="602456">
                <a:spcBef>
                  <a:spcPts val="0"/>
                </a:spcBef>
                <a:buSzPct val="125000"/>
                <a:buBlip>
                  <a:blip r:embed="rId3"/>
                </a:buBlip>
              </a:pPr>
              <a:r>
                <a:rPr lang="fr-FR" sz="1600" b="1" dirty="0">
                  <a:solidFill>
                    <a:srgbClr val="213B76"/>
                  </a:solidFill>
                  <a:latin typeface="Arial" panose="020B0604020202020204" pitchFamily="34" charset="0"/>
                  <a:ea typeface="Arial"/>
                  <a:cs typeface="Arial" panose="020B0604020202020204" pitchFamily="34" charset="0"/>
                </a:rPr>
                <a:t>Protections </a:t>
              </a:r>
              <a:r>
                <a:rPr lang="fr-FR" sz="1600" b="1" u="sng" dirty="0">
                  <a:solidFill>
                    <a:srgbClr val="213B76"/>
                  </a:solidFill>
                  <a:latin typeface="Arial" panose="020B0604020202020204" pitchFamily="34" charset="0"/>
                  <a:ea typeface="Arial"/>
                  <a:cs typeface="Arial" panose="020B0604020202020204" pitchFamily="34" charset="0"/>
                </a:rPr>
                <a:t>sans</a:t>
              </a:r>
              <a:r>
                <a:rPr lang="fr-FR" sz="1600" b="1" dirty="0">
                  <a:solidFill>
                    <a:srgbClr val="213B76"/>
                  </a:solidFill>
                  <a:latin typeface="Arial" panose="020B0604020202020204" pitchFamily="34" charset="0"/>
                  <a:ea typeface="Arial"/>
                  <a:cs typeface="Arial" panose="020B0604020202020204" pitchFamily="34" charset="0"/>
                </a:rPr>
                <a:t> authentification </a:t>
              </a:r>
              <a:r>
                <a:rPr lang="fr-FR" sz="1600" dirty="0">
                  <a:solidFill>
                    <a:srgbClr val="213B76"/>
                  </a:solidFill>
                  <a:latin typeface="Arial" panose="020B0604020202020204" pitchFamily="34" charset="0"/>
                  <a:ea typeface="Arial"/>
                  <a:cs typeface="Arial" panose="020B0604020202020204" pitchFamily="34" charset="0"/>
                </a:rPr>
                <a:t>: 50 € maximum par achat + nombre d’achats et montants cumulés maximum</a:t>
              </a:r>
            </a:p>
            <a:p>
              <a:pPr marL="342900" defTabSz="602456">
                <a:spcBef>
                  <a:spcPts val="0"/>
                </a:spcBef>
                <a:buSzPct val="125000"/>
                <a:buBlip>
                  <a:blip r:embed="rId3"/>
                </a:buBlip>
              </a:pPr>
              <a:endParaRPr lang="fr-FR" sz="1600" dirty="0">
                <a:solidFill>
                  <a:srgbClr val="213B76"/>
                </a:solidFill>
                <a:latin typeface="Arial" panose="020B0604020202020204" pitchFamily="34" charset="0"/>
                <a:ea typeface="Arial"/>
                <a:cs typeface="Arial" panose="020B0604020202020204" pitchFamily="34" charset="0"/>
              </a:endParaRPr>
            </a:p>
            <a:p>
              <a:pPr marL="342900" defTabSz="602456">
                <a:spcBef>
                  <a:spcPts val="0"/>
                </a:spcBef>
                <a:buSzPct val="125000"/>
                <a:buBlip>
                  <a:blip r:embed="rId3"/>
                </a:buBlip>
              </a:pPr>
              <a:r>
                <a:rPr lang="fr-FR" sz="1600" b="1" dirty="0">
                  <a:solidFill>
                    <a:srgbClr val="213B76"/>
                  </a:solidFill>
                  <a:latin typeface="Arial" panose="020B0604020202020204" pitchFamily="34" charset="0"/>
                  <a:ea typeface="Arial"/>
                  <a:cs typeface="Arial" panose="020B0604020202020204" pitchFamily="34" charset="0"/>
                </a:rPr>
                <a:t>Protections </a:t>
              </a:r>
              <a:r>
                <a:rPr lang="fr-FR" sz="1600" b="1" u="sng" dirty="0">
                  <a:solidFill>
                    <a:srgbClr val="213B76"/>
                  </a:solidFill>
                  <a:latin typeface="Arial" panose="020B0604020202020204" pitchFamily="34" charset="0"/>
                  <a:ea typeface="Arial"/>
                  <a:cs typeface="Arial" panose="020B0604020202020204" pitchFamily="34" charset="0"/>
                </a:rPr>
                <a:t>avec</a:t>
              </a:r>
              <a:r>
                <a:rPr lang="fr-FR" sz="1600" b="1" dirty="0">
                  <a:solidFill>
                    <a:srgbClr val="213B76"/>
                  </a:solidFill>
                  <a:latin typeface="Arial" panose="020B0604020202020204" pitchFamily="34" charset="0"/>
                  <a:ea typeface="Arial"/>
                  <a:cs typeface="Arial" panose="020B0604020202020204" pitchFamily="34" charset="0"/>
                </a:rPr>
                <a:t> authentification </a:t>
              </a:r>
              <a:r>
                <a:rPr lang="fr-FR" sz="1600" dirty="0">
                  <a:solidFill>
                    <a:srgbClr val="213B76"/>
                  </a:solidFill>
                  <a:latin typeface="Arial" panose="020B0604020202020204" pitchFamily="34" charset="0"/>
                  <a:ea typeface="Arial"/>
                  <a:cs typeface="Arial" panose="020B0604020202020204" pitchFamily="34" charset="0"/>
                </a:rPr>
                <a:t>:</a:t>
              </a:r>
              <a:br>
                <a:rPr lang="fr-FR" sz="1600" dirty="0">
                  <a:solidFill>
                    <a:srgbClr val="213B76"/>
                  </a:solidFill>
                  <a:latin typeface="Arial" panose="020B0604020202020204" pitchFamily="34" charset="0"/>
                  <a:ea typeface="Arial"/>
                  <a:cs typeface="Arial" panose="020B0604020202020204" pitchFamily="34" charset="0"/>
                </a:rPr>
              </a:br>
              <a:r>
                <a:rPr lang="fr-FR" sz="1600" dirty="0">
                  <a:solidFill>
                    <a:srgbClr val="213B76"/>
                  </a:solidFill>
                  <a:latin typeface="Arial" panose="020B0604020202020204" pitchFamily="34" charset="0"/>
                  <a:ea typeface="Arial"/>
                  <a:cs typeface="Arial" panose="020B0604020202020204" pitchFamily="34" charset="0"/>
                </a:rPr>
                <a:t>Application des conditions prévues  pour la carte bancaire</a:t>
              </a:r>
            </a:p>
          </p:txBody>
        </p:sp>
      </p:grpSp>
      <p:sp>
        <p:nvSpPr>
          <p:cNvPr id="27" name="Espace réservé du texte 1"/>
          <p:cNvSpPr txBox="1">
            <a:spLocks/>
          </p:cNvSpPr>
          <p:nvPr/>
        </p:nvSpPr>
        <p:spPr>
          <a:xfrm>
            <a:off x="5675921" y="5080520"/>
            <a:ext cx="3401378" cy="769247"/>
          </a:xfrm>
          <a:prstGeom prst="rect">
            <a:avLst/>
          </a:prstGeom>
          <a:ln w="38100">
            <a:solidFill>
              <a:srgbClr val="213B76"/>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13B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923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13B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06F1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26F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000" b="1" dirty="0">
                <a:solidFill>
                  <a:srgbClr val="C81E60"/>
                </a:solidFill>
              </a:rPr>
              <a:t>2022 : 132 milliards d’euros</a:t>
            </a:r>
          </a:p>
        </p:txBody>
      </p:sp>
      <p:pic>
        <p:nvPicPr>
          <p:cNvPr id="28" name="Imag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8007" y="2048344"/>
            <a:ext cx="398807" cy="300710"/>
          </a:xfrm>
          <a:prstGeom prst="rect">
            <a:avLst/>
          </a:prstGeom>
        </p:spPr>
      </p:pic>
      <p:sp>
        <p:nvSpPr>
          <p:cNvPr id="16" name="Espace réservé du pied de page 4"/>
          <p:cNvSpPr>
            <a:spLocks noGrp="1"/>
          </p:cNvSpPr>
          <p:nvPr>
            <p:ph type="ftr" sz="quarter" idx="4294967295"/>
          </p:nvPr>
        </p:nvSpPr>
        <p:spPr>
          <a:xfrm>
            <a:off x="5718134" y="6481202"/>
            <a:ext cx="2749898"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Passeport EDUCFI – collège</a:t>
            </a:r>
            <a:endParaRPr lang="fr-FR" dirty="0"/>
          </a:p>
        </p:txBody>
      </p:sp>
      <p:pic>
        <p:nvPicPr>
          <p:cNvPr id="2" name="Image 1">
            <a:extLst>
              <a:ext uri="{FF2B5EF4-FFF2-40B4-BE49-F238E27FC236}">
                <a16:creationId xmlns:a16="http://schemas.microsoft.com/office/drawing/2014/main" id="{FE282D0A-0AF9-716D-78A5-C90FDE3DFF14}"/>
              </a:ext>
            </a:extLst>
          </p:cNvPr>
          <p:cNvPicPr>
            <a:picLocks noChangeAspect="1"/>
          </p:cNvPicPr>
          <p:nvPr/>
        </p:nvPicPr>
        <p:blipFill>
          <a:blip r:embed="rId10" cstate="print"/>
          <a:srcRect t="18679" b="14777"/>
          <a:stretch/>
        </p:blipFill>
        <p:spPr>
          <a:xfrm>
            <a:off x="3611721" y="651333"/>
            <a:ext cx="1920558" cy="1163124"/>
          </a:xfrm>
          <a:prstGeom prst="rect">
            <a:avLst/>
          </a:prstGeom>
        </p:spPr>
      </p:pic>
    </p:spTree>
    <p:extLst>
      <p:ext uri="{BB962C8B-B14F-4D97-AF65-F5344CB8AC3E}">
        <p14:creationId xmlns:p14="http://schemas.microsoft.com/office/powerpoint/2010/main" val="3791691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3530003" y="690496"/>
            <a:ext cx="352839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C00000"/>
                </a:solidFill>
                <a:latin typeface="Arial" pitchFamily="34" charset="0"/>
                <a:cs typeface="Arial" pitchFamily="34" charset="0"/>
              </a:rPr>
              <a:t>Le chèque</a:t>
            </a:r>
          </a:p>
        </p:txBody>
      </p:sp>
      <p:sp>
        <p:nvSpPr>
          <p:cNvPr id="651" name="Les banques"/>
          <p:cNvSpPr txBox="1"/>
          <p:nvPr/>
        </p:nvSpPr>
        <p:spPr>
          <a:xfrm>
            <a:off x="755576" y="1484784"/>
            <a:ext cx="7185050" cy="7970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Arial" pitchFamily="34" charset="0"/>
                <a:cs typeface="Arial" pitchFamily="34" charset="0"/>
              </a:rPr>
              <a:t>C’est donner par écrit l’ordre à sa banque de payer une somme à un bénéficiaire.</a:t>
            </a:r>
          </a:p>
        </p:txBody>
      </p:sp>
      <p:sp>
        <p:nvSpPr>
          <p:cNvPr id="3" name="ZoneTexte 2"/>
          <p:cNvSpPr txBox="1"/>
          <p:nvPr/>
        </p:nvSpPr>
        <p:spPr>
          <a:xfrm>
            <a:off x="6300192" y="2636912"/>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Arial" pitchFamily="34" charset="0"/>
                <a:ea typeface="Arial"/>
                <a:cs typeface="Arial" pitchFamily="34" charset="0"/>
                <a:sym typeface="Arial"/>
              </a:rPr>
              <a:t>Les banques</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55</a:t>
            </a:fld>
            <a:endParaRPr lang="fr-FR" dirty="0">
              <a:solidFill>
                <a:srgbClr val="213B76"/>
              </a:solidFill>
              <a:latin typeface="Arial" pitchFamily="34" charset="0"/>
              <a:cs typeface="Arial" pitchFamily="34" charset="0"/>
            </a:endParaRPr>
          </a:p>
        </p:txBody>
      </p:sp>
      <p:grpSp>
        <p:nvGrpSpPr>
          <p:cNvPr id="2" name="Groupe 6"/>
          <p:cNvGrpSpPr/>
          <p:nvPr/>
        </p:nvGrpSpPr>
        <p:grpSpPr>
          <a:xfrm>
            <a:off x="251520" y="1052736"/>
            <a:ext cx="6337338" cy="494747"/>
            <a:chOff x="255166" y="1618566"/>
            <a:chExt cx="6337338" cy="494747"/>
          </a:xfrm>
        </p:grpSpPr>
        <p:sp>
          <p:nvSpPr>
            <p:cNvPr id="650" name="donner par écrit l’ordre à sa banque de payer…"/>
            <p:cNvSpPr txBox="1"/>
            <p:nvPr/>
          </p:nvSpPr>
          <p:spPr>
            <a:xfrm>
              <a:off x="704692" y="1618566"/>
              <a:ext cx="5887812" cy="494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Arial" pitchFamily="34" charset="0"/>
                  <a:cs typeface="Arial" pitchFamily="34" charset="0"/>
                </a:rPr>
                <a:t>Qu’est-ce que faire un chèque ?                                   </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66" y="1737200"/>
              <a:ext cx="296930" cy="296930"/>
            </a:xfrm>
            <a:prstGeom prst="rect">
              <a:avLst/>
            </a:prstGeom>
          </p:spPr>
        </p:pic>
      </p:grpSp>
      <p:grpSp>
        <p:nvGrpSpPr>
          <p:cNvPr id="4" name="Groupe 7"/>
          <p:cNvGrpSpPr/>
          <p:nvPr/>
        </p:nvGrpSpPr>
        <p:grpSpPr>
          <a:xfrm>
            <a:off x="251520" y="2564904"/>
            <a:ext cx="6171883" cy="461661"/>
            <a:chOff x="255166" y="3063983"/>
            <a:chExt cx="6171883" cy="461661"/>
          </a:xfrm>
        </p:grpSpPr>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Arial" pitchFamily="34" charset="0"/>
                  <a:cs typeface="Arial" pitchFamily="34" charset="0"/>
                </a:rPr>
                <a:t>Qui fournit les carnets de chèques ?</a:t>
              </a:r>
            </a:p>
          </p:txBody>
        </p:sp>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66" y="3146348"/>
              <a:ext cx="296930" cy="296930"/>
            </a:xfrm>
            <a:prstGeom prst="rect">
              <a:avLst/>
            </a:prstGeom>
          </p:spPr>
        </p:pic>
      </p:grpSp>
      <p:grpSp>
        <p:nvGrpSpPr>
          <p:cNvPr id="7" name="Groupe 19"/>
          <p:cNvGrpSpPr/>
          <p:nvPr/>
        </p:nvGrpSpPr>
        <p:grpSpPr>
          <a:xfrm>
            <a:off x="395536" y="3501008"/>
            <a:ext cx="6171883" cy="461661"/>
            <a:chOff x="255166" y="3063983"/>
            <a:chExt cx="6171883" cy="461661"/>
          </a:xfrm>
        </p:grpSpPr>
        <p:sp>
          <p:nvSpPr>
            <p:cNvPr id="23"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Arial" pitchFamily="34" charset="0"/>
                  <a:cs typeface="Arial" pitchFamily="34" charset="0"/>
                </a:rPr>
                <a:t>Comment bien remplir un chèque ?</a:t>
              </a:r>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66" y="3146348"/>
              <a:ext cx="296930" cy="296930"/>
            </a:xfrm>
            <a:prstGeom prst="rect">
              <a:avLst/>
            </a:prstGeom>
          </p:spPr>
        </p:pic>
      </p:grpSp>
      <p:pic>
        <p:nvPicPr>
          <p:cNvPr id="25" name="Image 24" descr="deep-thought-g707de6911_640.png"/>
          <p:cNvPicPr>
            <a:picLocks noChangeAspect="1"/>
          </p:cNvPicPr>
          <p:nvPr/>
        </p:nvPicPr>
        <p:blipFill>
          <a:blip r:embed="rId5" cstate="print"/>
          <a:stretch>
            <a:fillRect/>
          </a:stretch>
        </p:blipFill>
        <p:spPr>
          <a:xfrm>
            <a:off x="251520" y="4410093"/>
            <a:ext cx="1336783" cy="1046450"/>
          </a:xfrm>
          <a:prstGeom prst="rect">
            <a:avLst/>
          </a:prstGeom>
        </p:spPr>
      </p:pic>
      <p:sp>
        <p:nvSpPr>
          <p:cNvPr id="26" name="ZoneTexte 25"/>
          <p:cNvSpPr txBox="1"/>
          <p:nvPr/>
        </p:nvSpPr>
        <p:spPr>
          <a:xfrm>
            <a:off x="1835697" y="4005064"/>
            <a:ext cx="7185050" cy="2215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b="1" i="1" u="sng" dirty="0">
                <a:solidFill>
                  <a:srgbClr val="213B76"/>
                </a:solidFill>
                <a:latin typeface="Arial" pitchFamily="34" charset="0"/>
                <a:cs typeface="Arial" pitchFamily="34" charset="0"/>
              </a:rPr>
              <a:t>Petit e</a:t>
            </a:r>
            <a:r>
              <a:rPr kumimoji="0" lang="fr-FR" sz="2000" b="1" i="1" u="sng" strike="noStrike" cap="none" spc="0" normalizeH="0" baseline="0" dirty="0">
                <a:ln>
                  <a:noFill/>
                </a:ln>
                <a:solidFill>
                  <a:srgbClr val="213B76"/>
                </a:solidFill>
                <a:effectLst/>
                <a:uFillTx/>
                <a:latin typeface="Arial" pitchFamily="34" charset="0"/>
                <a:cs typeface="Arial" pitchFamily="34" charset="0"/>
                <a:sym typeface="Helvetica"/>
              </a:rPr>
              <a:t>xercice </a:t>
            </a:r>
            <a:r>
              <a:rPr kumimoji="0" lang="fr-FR" sz="2000" b="1" i="1" u="none" strike="noStrike" cap="none" spc="0" normalizeH="0" baseline="0" dirty="0">
                <a:ln>
                  <a:noFill/>
                </a:ln>
                <a:solidFill>
                  <a:srgbClr val="213B76"/>
                </a:solidFill>
                <a:effectLst/>
                <a:uFillTx/>
                <a:latin typeface="Arial" pitchFamily="34" charset="0"/>
                <a:cs typeface="Arial" pitchFamily="34" charset="0"/>
                <a:sym typeface="Helvetica"/>
              </a:rPr>
              <a:t>: Imaginons…</a:t>
            </a:r>
          </a:p>
          <a:p>
            <a:r>
              <a:rPr kumimoji="0" lang="fr-FR" b="1" i="1" u="none" strike="noStrike" cap="none" spc="0" normalizeH="0" baseline="0" dirty="0">
                <a:ln>
                  <a:noFill/>
                </a:ln>
                <a:solidFill>
                  <a:srgbClr val="213B76"/>
                </a:solidFill>
                <a:effectLst/>
                <a:uFillTx/>
                <a:latin typeface="Arial" pitchFamily="34" charset="0"/>
                <a:cs typeface="Arial" pitchFamily="34" charset="0"/>
                <a:sym typeface="Helvetica"/>
              </a:rPr>
              <a:t>Nous sommes le 18 mars 2025. </a:t>
            </a:r>
            <a:r>
              <a:rPr lang="fr-FR" b="1" i="1" dirty="0">
                <a:solidFill>
                  <a:srgbClr val="213B76"/>
                </a:solidFill>
                <a:latin typeface="Arial" pitchFamily="34" charset="0"/>
                <a:cs typeface="Arial" pitchFamily="34" charset="0"/>
              </a:rPr>
              <a:t>T</a:t>
            </a:r>
            <a:r>
              <a:rPr kumimoji="0" lang="fr-FR" b="1" i="1" u="none" strike="noStrike" cap="none" spc="0" normalizeH="0" baseline="0" dirty="0">
                <a:ln>
                  <a:noFill/>
                </a:ln>
                <a:solidFill>
                  <a:srgbClr val="213B76"/>
                </a:solidFill>
                <a:effectLst/>
                <a:uFillTx/>
                <a:latin typeface="Arial" pitchFamily="34" charset="0"/>
                <a:cs typeface="Arial" pitchFamily="34" charset="0"/>
                <a:sym typeface="Helvetica"/>
              </a:rPr>
              <a:t>u t’appelles John</a:t>
            </a:r>
            <a:r>
              <a:rPr kumimoji="0" lang="fr-FR" b="1" i="1" u="none" strike="noStrike" cap="none" spc="0" normalizeH="0" dirty="0">
                <a:ln>
                  <a:noFill/>
                </a:ln>
                <a:solidFill>
                  <a:srgbClr val="213B76"/>
                </a:solidFill>
                <a:effectLst/>
                <a:uFillTx/>
                <a:latin typeface="Arial" pitchFamily="34" charset="0"/>
                <a:cs typeface="Arial" pitchFamily="34" charset="0"/>
                <a:sym typeface="Helvetica"/>
              </a:rPr>
              <a:t> DUPOND. </a:t>
            </a:r>
          </a:p>
          <a:p>
            <a:r>
              <a:rPr kumimoji="0" lang="fr-FR" sz="2000" b="1" i="1" u="none" strike="noStrike" cap="none" spc="0" normalizeH="0" dirty="0">
                <a:ln>
                  <a:noFill/>
                </a:ln>
                <a:solidFill>
                  <a:srgbClr val="213B76"/>
                </a:solidFill>
                <a:effectLst/>
                <a:uFillTx/>
                <a:latin typeface="Arial" pitchFamily="34" charset="0"/>
                <a:cs typeface="Arial" pitchFamily="34" charset="0"/>
                <a:sym typeface="Helvetica"/>
              </a:rPr>
              <a:t>Tu </a:t>
            </a:r>
            <a:r>
              <a:rPr kumimoji="0" lang="fr-FR" sz="2000" b="1" i="1" u="none" strike="noStrike" cap="none" spc="0" normalizeH="0" baseline="0" dirty="0">
                <a:ln>
                  <a:noFill/>
                </a:ln>
                <a:solidFill>
                  <a:srgbClr val="213B76"/>
                </a:solidFill>
                <a:effectLst/>
                <a:uFillTx/>
                <a:latin typeface="Arial" pitchFamily="34" charset="0"/>
                <a:cs typeface="Arial" pitchFamily="34" charset="0"/>
                <a:sym typeface="Helvetica"/>
              </a:rPr>
              <a:t>souhaites</a:t>
            </a:r>
            <a:r>
              <a:rPr kumimoji="0" lang="fr-FR" sz="2000" b="1" i="1" u="none" strike="noStrike" cap="none" spc="0" normalizeH="0" dirty="0">
                <a:ln>
                  <a:noFill/>
                </a:ln>
                <a:solidFill>
                  <a:srgbClr val="213B76"/>
                </a:solidFill>
                <a:effectLst/>
                <a:uFillTx/>
                <a:latin typeface="Arial" pitchFamily="34" charset="0"/>
                <a:cs typeface="Arial" pitchFamily="34" charset="0"/>
                <a:sym typeface="Helvetica"/>
              </a:rPr>
              <a:t> acheter une série de plusieurs BD à une </a:t>
            </a:r>
            <a:r>
              <a:rPr lang="fr-FR" sz="2000" b="1" i="1" dirty="0">
                <a:solidFill>
                  <a:srgbClr val="213B76"/>
                </a:solidFill>
                <a:latin typeface="Arial" pitchFamily="34" charset="0"/>
                <a:cs typeface="Arial" pitchFamily="34" charset="0"/>
              </a:rPr>
              <a:t>libraire (Mme Jade </a:t>
            </a:r>
            <a:r>
              <a:rPr lang="fr-FR" sz="2000" b="1" i="1" dirty="0" err="1">
                <a:solidFill>
                  <a:srgbClr val="213B76"/>
                </a:solidFill>
                <a:latin typeface="Arial" pitchFamily="34" charset="0"/>
                <a:cs typeface="Arial" pitchFamily="34" charset="0"/>
              </a:rPr>
              <a:t>Orlargent</a:t>
            </a:r>
            <a:r>
              <a:rPr lang="fr-FR" sz="2000" b="1" i="1" dirty="0">
                <a:solidFill>
                  <a:srgbClr val="213B76"/>
                </a:solidFill>
                <a:latin typeface="Arial" pitchFamily="34" charset="0"/>
                <a:cs typeface="Arial" pitchFamily="34" charset="0"/>
              </a:rPr>
              <a:t>) dont la boutique est située </a:t>
            </a:r>
            <a:r>
              <a:rPr kumimoji="0" lang="fr-FR" sz="2000" b="1" i="1" u="none" strike="noStrike" cap="none" spc="0" normalizeH="0" dirty="0">
                <a:ln>
                  <a:noFill/>
                </a:ln>
                <a:solidFill>
                  <a:srgbClr val="213B76"/>
                </a:solidFill>
                <a:effectLst/>
                <a:uFillTx/>
                <a:latin typeface="Arial" pitchFamily="34" charset="0"/>
                <a:cs typeface="Arial" pitchFamily="34" charset="0"/>
                <a:sym typeface="Helvetica"/>
              </a:rPr>
              <a:t>à Grenoble. </a:t>
            </a:r>
          </a:p>
          <a:p>
            <a:pPr marL="0" marR="0" indent="0" algn="l" defTabSz="914400" rtl="0" fontAlgn="auto" latinLnBrk="0" hangingPunct="0">
              <a:lnSpc>
                <a:spcPct val="100000"/>
              </a:lnSpc>
              <a:spcBef>
                <a:spcPts val="0"/>
              </a:spcBef>
              <a:spcAft>
                <a:spcPts val="0"/>
              </a:spcAft>
              <a:buClrTx/>
              <a:buSzTx/>
              <a:buFontTx/>
              <a:buNone/>
              <a:tabLst/>
            </a:pPr>
            <a:r>
              <a:rPr kumimoji="0" lang="fr-FR" sz="2000" b="1" i="1" u="none" strike="noStrike" cap="none" spc="0" normalizeH="0" dirty="0">
                <a:ln>
                  <a:noFill/>
                </a:ln>
                <a:solidFill>
                  <a:srgbClr val="213B76"/>
                </a:solidFill>
                <a:effectLst/>
                <a:uFillTx/>
                <a:latin typeface="Arial" pitchFamily="34" charset="0"/>
                <a:cs typeface="Arial" pitchFamily="34" charset="0"/>
                <a:sym typeface="Helvetica"/>
              </a:rPr>
              <a:t>La somme à régler est de 45,50 €</a:t>
            </a:r>
            <a:r>
              <a:rPr kumimoji="0" lang="fr-FR" sz="2000" b="1" i="1" u="none" strike="noStrike" cap="none" spc="0" normalizeH="0" baseline="0" dirty="0">
                <a:ln>
                  <a:noFill/>
                </a:ln>
                <a:solidFill>
                  <a:srgbClr val="213B76"/>
                </a:solidFill>
                <a:effectLst/>
                <a:uFillTx/>
                <a:latin typeface="Arial" pitchFamily="34" charset="0"/>
                <a:cs typeface="Arial" pitchFamily="34"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fr-FR" sz="2000" b="1" i="1" dirty="0">
                <a:solidFill>
                  <a:srgbClr val="213B76"/>
                </a:solidFill>
                <a:latin typeface="Arial" pitchFamily="34" charset="0"/>
                <a:cs typeface="Arial" pitchFamily="34" charset="0"/>
              </a:rPr>
              <a:t>				A toi de remplir le chèque !</a:t>
            </a:r>
            <a:endParaRPr kumimoji="0" lang="fr-FR" sz="2000" i="0" u="none" strike="noStrike" cap="none" spc="0" normalizeH="0" baseline="0" dirty="0">
              <a:ln>
                <a:noFill/>
              </a:ln>
              <a:solidFill>
                <a:srgbClr val="213B76"/>
              </a:solidFill>
              <a:effectLst/>
              <a:uFillTx/>
              <a:latin typeface="Arial" pitchFamily="34" charset="0"/>
              <a:cs typeface="Arial" pitchFamily="34" charset="0"/>
              <a:sym typeface="Helvetica"/>
            </a:endParaRPr>
          </a:p>
        </p:txBody>
      </p:sp>
      <p:sp>
        <p:nvSpPr>
          <p:cNvPr id="5" name="Titre 1">
            <a:extLst>
              <a:ext uri="{FF2B5EF4-FFF2-40B4-BE49-F238E27FC236}">
                <a16:creationId xmlns:a16="http://schemas.microsoft.com/office/drawing/2014/main" id="{C77E5AC0-2DF7-4C77-0403-9FFBBC476BC5}"/>
              </a:ext>
            </a:extLst>
          </p:cNvPr>
          <p:cNvSpPr txBox="1">
            <a:spLocks/>
          </p:cNvSpPr>
          <p:nvPr/>
        </p:nvSpPr>
        <p:spPr>
          <a:xfrm>
            <a:off x="231509" y="233878"/>
            <a:ext cx="8180613" cy="507831"/>
          </a:xfrm>
          <a:prstGeom prst="rect">
            <a:avLst/>
          </a:prstGeom>
        </p:spPr>
        <p:txBody>
          <a:bodyPr>
            <a:spAutoFit/>
          </a:bodyPr>
          <a:lstStyle>
            <a:lvl1pPr algn="l" defTabSz="914400" rtl="0" eaLnBrk="1" latinLnBrk="0" hangingPunct="1">
              <a:lnSpc>
                <a:spcPct val="90000"/>
              </a:lnSpc>
              <a:spcBef>
                <a:spcPct val="0"/>
              </a:spcBef>
              <a:buNone/>
              <a:defRPr sz="4400" b="1" kern="1200">
                <a:solidFill>
                  <a:srgbClr val="213B76"/>
                </a:solidFill>
                <a:latin typeface="Arial" panose="020B0604020202020204" pitchFamily="34" charset="0"/>
                <a:ea typeface="+mj-ea"/>
                <a:cs typeface="Arial" panose="020B0604020202020204" pitchFamily="34" charset="0"/>
              </a:defRPr>
            </a:lvl1pPr>
          </a:lstStyle>
          <a:p>
            <a:r>
              <a:rPr lang="fr-FR" sz="3000" dirty="0"/>
              <a:t>5. LES MOYENS DE PAIEMENT</a:t>
            </a:r>
          </a:p>
        </p:txBody>
      </p:sp>
      <p:pic>
        <p:nvPicPr>
          <p:cNvPr id="8" name="Image 7">
            <a:extLst>
              <a:ext uri="{FF2B5EF4-FFF2-40B4-BE49-F238E27FC236}">
                <a16:creationId xmlns:a16="http://schemas.microsoft.com/office/drawing/2014/main" id="{B2D02941-FA22-1314-940B-937283089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60" y="145236"/>
            <a:ext cx="810131" cy="810131"/>
          </a:xfrm>
          <a:prstGeom prst="rect">
            <a:avLst/>
          </a:prstGeom>
        </p:spPr>
      </p:pic>
      <p:sp>
        <p:nvSpPr>
          <p:cNvPr id="9" name="Espace réservé du pied de page 4">
            <a:extLst>
              <a:ext uri="{FF2B5EF4-FFF2-40B4-BE49-F238E27FC236}">
                <a16:creationId xmlns:a16="http://schemas.microsoft.com/office/drawing/2014/main" id="{A93118B7-8FC9-C960-A516-8119496630D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cSld>
  <p:clrMapOvr>
    <a:masterClrMapping/>
  </p:clrMapOvr>
  <p:transition spd="med" advTm="20957"/>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5"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heckerboard(across)">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 grpId="0" animBg="1"/>
      <p:bldP spid="3"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6FB01D47-43A2-F572-2F81-EF014783F2DD}"/>
              </a:ext>
            </a:extLst>
          </p:cNvPr>
          <p:cNvGrpSpPr/>
          <p:nvPr/>
        </p:nvGrpSpPr>
        <p:grpSpPr>
          <a:xfrm>
            <a:off x="59362" y="2508650"/>
            <a:ext cx="8820456" cy="2953162"/>
            <a:chOff x="59362" y="2508650"/>
            <a:chExt cx="8820456" cy="2953162"/>
          </a:xfrm>
        </p:grpSpPr>
        <p:pic>
          <p:nvPicPr>
            <p:cNvPr id="6" name="Image 5">
              <a:extLst>
                <a:ext uri="{FF2B5EF4-FFF2-40B4-BE49-F238E27FC236}">
                  <a16:creationId xmlns:a16="http://schemas.microsoft.com/office/drawing/2014/main" id="{7D3DC3F0-78C6-CE62-899B-8F2075DB36B3}"/>
                </a:ext>
              </a:extLst>
            </p:cNvPr>
            <p:cNvPicPr>
              <a:picLocks noChangeAspect="1"/>
            </p:cNvPicPr>
            <p:nvPr/>
          </p:nvPicPr>
          <p:blipFill>
            <a:blip r:embed="rId3"/>
            <a:stretch>
              <a:fillRect/>
            </a:stretch>
          </p:blipFill>
          <p:spPr>
            <a:xfrm>
              <a:off x="59362" y="2508650"/>
              <a:ext cx="8820456" cy="2953162"/>
            </a:xfrm>
            <a:prstGeom prst="rect">
              <a:avLst/>
            </a:prstGeom>
          </p:spPr>
        </p:pic>
        <p:sp>
          <p:nvSpPr>
            <p:cNvPr id="7" name="ZoneTexte 6">
              <a:extLst>
                <a:ext uri="{FF2B5EF4-FFF2-40B4-BE49-F238E27FC236}">
                  <a16:creationId xmlns:a16="http://schemas.microsoft.com/office/drawing/2014/main" id="{6F5F347F-FA04-11CE-B096-587D36BC51E3}"/>
                </a:ext>
              </a:extLst>
            </p:cNvPr>
            <p:cNvSpPr txBox="1"/>
            <p:nvPr/>
          </p:nvSpPr>
          <p:spPr>
            <a:xfrm>
              <a:off x="4587119" y="4240879"/>
              <a:ext cx="104130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Grenoble</a:t>
              </a:r>
            </a:p>
          </p:txBody>
        </p:sp>
        <p:sp>
          <p:nvSpPr>
            <p:cNvPr id="8" name="ZoneTexte 7">
              <a:extLst>
                <a:ext uri="{FF2B5EF4-FFF2-40B4-BE49-F238E27FC236}">
                  <a16:creationId xmlns:a16="http://schemas.microsoft.com/office/drawing/2014/main" id="{F12A7F05-5F7C-3E13-7401-B8672A8B6D87}"/>
                </a:ext>
              </a:extLst>
            </p:cNvPr>
            <p:cNvSpPr txBox="1"/>
            <p:nvPr/>
          </p:nvSpPr>
          <p:spPr>
            <a:xfrm>
              <a:off x="7147640" y="4250587"/>
              <a:ext cx="99001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18/03/25</a:t>
              </a:r>
            </a:p>
          </p:txBody>
        </p:sp>
      </p:gr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Arial" pitchFamily="34" charset="0"/>
                <a:cs typeface="Arial" pitchFamily="34" charset="0"/>
              </a:rPr>
              <a:pPr/>
              <a:t>56</a:t>
            </a:fld>
            <a:endParaRPr lang="fr-FR" dirty="0">
              <a:solidFill>
                <a:srgbClr val="213B76"/>
              </a:solidFill>
              <a:latin typeface="Arial" pitchFamily="34" charset="0"/>
              <a:cs typeface="Arial" pitchFamily="34" charset="0"/>
            </a:endParaRPr>
          </a:p>
        </p:txBody>
      </p:sp>
      <p:sp>
        <p:nvSpPr>
          <p:cNvPr id="27" name="Rectangle 26"/>
          <p:cNvSpPr/>
          <p:nvPr/>
        </p:nvSpPr>
        <p:spPr>
          <a:xfrm>
            <a:off x="1967224" y="3310279"/>
            <a:ext cx="3828911" cy="339063"/>
          </a:xfrm>
          <a:prstGeom prst="rect">
            <a:avLst/>
          </a:prstGeom>
          <a:solidFill>
            <a:srgbClr val="FFFFFF"/>
          </a:solidFill>
          <a:ln w="25400" cap="flat">
            <a:solidFill>
              <a:srgbClr val="FFFF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28" name="Rectangle 27"/>
          <p:cNvSpPr/>
          <p:nvPr/>
        </p:nvSpPr>
        <p:spPr>
          <a:xfrm>
            <a:off x="7122793" y="4212101"/>
            <a:ext cx="1344050" cy="446300"/>
          </a:xfrm>
          <a:prstGeom prst="rect">
            <a:avLst/>
          </a:prstGeom>
          <a:solidFill>
            <a:srgbClr val="FFFFFF"/>
          </a:solidFill>
          <a:ln w="25400" cap="flat">
            <a:solidFill>
              <a:srgbClr val="FFFF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2" name="Titre 1">
            <a:extLst>
              <a:ext uri="{FF2B5EF4-FFF2-40B4-BE49-F238E27FC236}">
                <a16:creationId xmlns:a16="http://schemas.microsoft.com/office/drawing/2014/main" id="{E806D0F0-2DE9-E3BB-473E-B13711A1CAF0}"/>
              </a:ext>
            </a:extLst>
          </p:cNvPr>
          <p:cNvSpPr txBox="1">
            <a:spLocks/>
          </p:cNvSpPr>
          <p:nvPr/>
        </p:nvSpPr>
        <p:spPr>
          <a:xfrm>
            <a:off x="231509" y="233878"/>
            <a:ext cx="8180613" cy="923330"/>
          </a:xfrm>
          <a:prstGeom prst="rect">
            <a:avLst/>
          </a:prstGeom>
        </p:spPr>
        <p:txBody>
          <a:bodyPr>
            <a:spAutoFit/>
          </a:bodyPr>
          <a:lstStyle>
            <a:lvl1pPr algn="l" defTabSz="914400" rtl="0" eaLnBrk="1" latinLnBrk="0" hangingPunct="1">
              <a:lnSpc>
                <a:spcPct val="90000"/>
              </a:lnSpc>
              <a:spcBef>
                <a:spcPct val="0"/>
              </a:spcBef>
              <a:buNone/>
              <a:defRPr sz="4400" b="1" kern="1200">
                <a:solidFill>
                  <a:srgbClr val="213B76"/>
                </a:solidFill>
                <a:latin typeface="Arial" panose="020B0604020202020204" pitchFamily="34" charset="0"/>
                <a:ea typeface="+mj-ea"/>
                <a:cs typeface="Arial" panose="020B0604020202020204" pitchFamily="34" charset="0"/>
              </a:defRPr>
            </a:lvl1pPr>
          </a:lstStyle>
          <a:p>
            <a:r>
              <a:rPr lang="fr-FR" sz="3000" dirty="0"/>
              <a:t>5. LES MOYENS DE PAIEMENT</a:t>
            </a:r>
          </a:p>
          <a:p>
            <a:endParaRPr lang="fr-FR" sz="3000" dirty="0"/>
          </a:p>
        </p:txBody>
      </p:sp>
      <p:pic>
        <p:nvPicPr>
          <p:cNvPr id="4" name="Image 3">
            <a:extLst>
              <a:ext uri="{FF2B5EF4-FFF2-40B4-BE49-F238E27FC236}">
                <a16:creationId xmlns:a16="http://schemas.microsoft.com/office/drawing/2014/main" id="{B39FA44E-13D5-0546-F2F2-D10201341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60" y="145236"/>
            <a:ext cx="810131" cy="810131"/>
          </a:xfrm>
          <a:prstGeom prst="rect">
            <a:avLst/>
          </a:prstGeom>
        </p:spPr>
      </p:pic>
      <p:sp>
        <p:nvSpPr>
          <p:cNvPr id="9" name="Espace réservé du texte 3">
            <a:extLst>
              <a:ext uri="{FF2B5EF4-FFF2-40B4-BE49-F238E27FC236}">
                <a16:creationId xmlns:a16="http://schemas.microsoft.com/office/drawing/2014/main" id="{834FF039-BE21-52AA-6704-F1AFEF03EEF1}"/>
              </a:ext>
            </a:extLst>
          </p:cNvPr>
          <p:cNvSpPr txBox="1"/>
          <p:nvPr/>
        </p:nvSpPr>
        <p:spPr>
          <a:xfrm>
            <a:off x="3530003" y="690496"/>
            <a:ext cx="352839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C00000"/>
                </a:solidFill>
                <a:latin typeface="Arial" pitchFamily="34" charset="0"/>
                <a:cs typeface="Arial" pitchFamily="34" charset="0"/>
              </a:rPr>
              <a:t>Le chèque</a:t>
            </a:r>
          </a:p>
        </p:txBody>
      </p:sp>
      <p:sp>
        <p:nvSpPr>
          <p:cNvPr id="10" name="ZoneTexte 9">
            <a:extLst>
              <a:ext uri="{FF2B5EF4-FFF2-40B4-BE49-F238E27FC236}">
                <a16:creationId xmlns:a16="http://schemas.microsoft.com/office/drawing/2014/main" id="{C61C857C-477B-3EC2-C9D9-49A0E508D2BE}"/>
              </a:ext>
            </a:extLst>
          </p:cNvPr>
          <p:cNvSpPr txBox="1"/>
          <p:nvPr/>
        </p:nvSpPr>
        <p:spPr>
          <a:xfrm>
            <a:off x="143508" y="992219"/>
            <a:ext cx="7850840" cy="1631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1600" b="1" i="1" u="sng" dirty="0">
                <a:solidFill>
                  <a:srgbClr val="213B76"/>
                </a:solidFill>
                <a:latin typeface="Arial" pitchFamily="34" charset="0"/>
                <a:cs typeface="Arial" pitchFamily="34" charset="0"/>
              </a:rPr>
              <a:t>Petit e</a:t>
            </a:r>
            <a:r>
              <a:rPr kumimoji="0" lang="fr-FR" sz="1600" b="1" i="1" u="sng" strike="noStrike" cap="none" spc="0" normalizeH="0" baseline="0" dirty="0">
                <a:ln>
                  <a:noFill/>
                </a:ln>
                <a:solidFill>
                  <a:srgbClr val="213B76"/>
                </a:solidFill>
                <a:effectLst/>
                <a:uFillTx/>
                <a:latin typeface="Arial" pitchFamily="34" charset="0"/>
                <a:cs typeface="Arial" pitchFamily="34" charset="0"/>
                <a:sym typeface="Helvetica"/>
              </a:rPr>
              <a:t>xercice </a:t>
            </a:r>
            <a:r>
              <a:rPr kumimoji="0" lang="fr-FR" sz="1600" b="1" i="1" u="none" strike="noStrike" cap="none" spc="0" normalizeH="0" baseline="0" dirty="0">
                <a:ln>
                  <a:noFill/>
                </a:ln>
                <a:solidFill>
                  <a:srgbClr val="213B76"/>
                </a:solidFill>
                <a:effectLst/>
                <a:uFillTx/>
                <a:latin typeface="Arial" pitchFamily="34" charset="0"/>
                <a:cs typeface="Arial" pitchFamily="34" charset="0"/>
                <a:sym typeface="Helvetica"/>
              </a:rPr>
              <a:t>: </a:t>
            </a:r>
          </a:p>
          <a:p>
            <a:r>
              <a:rPr lang="fr-FR" sz="1600" b="1" i="1" dirty="0">
                <a:solidFill>
                  <a:srgbClr val="213B76"/>
                </a:solidFill>
                <a:latin typeface="Arial" pitchFamily="34" charset="0"/>
                <a:cs typeface="Arial" pitchFamily="34" charset="0"/>
              </a:rPr>
              <a:t>Nous sommes le 18 mars 2025. Tu t’appelles John DUPOND. </a:t>
            </a:r>
          </a:p>
          <a:p>
            <a:r>
              <a:rPr lang="fr-FR" sz="1600" b="1" i="1" dirty="0">
                <a:solidFill>
                  <a:srgbClr val="213B76"/>
                </a:solidFill>
                <a:latin typeface="Arial" pitchFamily="34" charset="0"/>
                <a:cs typeface="Arial" pitchFamily="34" charset="0"/>
              </a:rPr>
              <a:t>Tu souhaites acheter une série de plusieurs BD à une libraire (Mme Jade </a:t>
            </a:r>
            <a:r>
              <a:rPr lang="fr-FR" sz="1600" b="1" i="1" dirty="0" err="1">
                <a:solidFill>
                  <a:srgbClr val="213B76"/>
                </a:solidFill>
                <a:latin typeface="Arial" pitchFamily="34" charset="0"/>
                <a:cs typeface="Arial" pitchFamily="34" charset="0"/>
              </a:rPr>
              <a:t>Orlargent</a:t>
            </a:r>
            <a:r>
              <a:rPr lang="fr-FR" sz="1600" b="1" i="1" dirty="0">
                <a:solidFill>
                  <a:srgbClr val="213B76"/>
                </a:solidFill>
                <a:latin typeface="Arial" pitchFamily="34" charset="0"/>
                <a:cs typeface="Arial" pitchFamily="34" charset="0"/>
              </a:rPr>
              <a:t>) dont la boutique est située à Grenoble. </a:t>
            </a:r>
          </a:p>
          <a:p>
            <a:r>
              <a:rPr lang="fr-FR" sz="1600" b="1" i="1" dirty="0">
                <a:solidFill>
                  <a:srgbClr val="213B76"/>
                </a:solidFill>
                <a:latin typeface="Arial" pitchFamily="34" charset="0"/>
                <a:cs typeface="Arial" pitchFamily="34" charset="0"/>
              </a:rPr>
              <a:t>La somme à régler est de 45,50 €…</a:t>
            </a:r>
          </a:p>
          <a:p>
            <a:r>
              <a:rPr lang="fr-FR" sz="1600" b="1" i="1" dirty="0">
                <a:solidFill>
                  <a:srgbClr val="213B76"/>
                </a:solidFill>
                <a:latin typeface="Arial" pitchFamily="34" charset="0"/>
                <a:cs typeface="Arial" pitchFamily="34" charset="0"/>
              </a:rPr>
              <a:t>				A toi de remplir le chèque !</a:t>
            </a:r>
            <a:endParaRPr lang="fr-FR" sz="1600" dirty="0">
              <a:solidFill>
                <a:srgbClr val="213B76"/>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9C6F7B50-1D21-0D2B-8F1B-03692F6E840A}"/>
              </a:ext>
            </a:extLst>
          </p:cNvPr>
          <p:cNvSpPr/>
          <p:nvPr/>
        </p:nvSpPr>
        <p:spPr>
          <a:xfrm>
            <a:off x="1379546" y="3899225"/>
            <a:ext cx="1744654" cy="446300"/>
          </a:xfrm>
          <a:prstGeom prst="rect">
            <a:avLst/>
          </a:prstGeom>
          <a:solidFill>
            <a:srgbClr val="FFFFFF"/>
          </a:solidFill>
          <a:ln w="25400" cap="flat">
            <a:solidFill>
              <a:srgbClr val="FFFF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12" name="Rectangle 11">
            <a:extLst>
              <a:ext uri="{FF2B5EF4-FFF2-40B4-BE49-F238E27FC236}">
                <a16:creationId xmlns:a16="http://schemas.microsoft.com/office/drawing/2014/main" id="{E098B5B3-F4C8-1ECF-91D4-3FF1BC0A6D24}"/>
              </a:ext>
            </a:extLst>
          </p:cNvPr>
          <p:cNvSpPr/>
          <p:nvPr/>
        </p:nvSpPr>
        <p:spPr>
          <a:xfrm>
            <a:off x="4626121" y="4139862"/>
            <a:ext cx="1344050" cy="446300"/>
          </a:xfrm>
          <a:prstGeom prst="rect">
            <a:avLst/>
          </a:prstGeom>
          <a:solidFill>
            <a:srgbClr val="FFFFFF"/>
          </a:solidFill>
          <a:ln w="25400" cap="flat">
            <a:solidFill>
              <a:srgbClr val="FFFF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13" name="Rectangle 12">
            <a:extLst>
              <a:ext uri="{FF2B5EF4-FFF2-40B4-BE49-F238E27FC236}">
                <a16:creationId xmlns:a16="http://schemas.microsoft.com/office/drawing/2014/main" id="{35EFB205-7711-1DC4-4B3A-4DF3E190288C}"/>
              </a:ext>
            </a:extLst>
          </p:cNvPr>
          <p:cNvSpPr/>
          <p:nvPr/>
        </p:nvSpPr>
        <p:spPr>
          <a:xfrm>
            <a:off x="6733429" y="3479810"/>
            <a:ext cx="1344050" cy="446300"/>
          </a:xfrm>
          <a:prstGeom prst="rect">
            <a:avLst/>
          </a:prstGeom>
          <a:solidFill>
            <a:srgbClr val="FFFFFF"/>
          </a:solidFill>
          <a:ln w="25400" cap="flat">
            <a:solidFill>
              <a:srgbClr val="FFFF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14" name="Rectangle 13">
            <a:extLst>
              <a:ext uri="{FF2B5EF4-FFF2-40B4-BE49-F238E27FC236}">
                <a16:creationId xmlns:a16="http://schemas.microsoft.com/office/drawing/2014/main" id="{B7843EA6-32AF-B8F0-9DE0-9EF6EF56E7F3}"/>
              </a:ext>
            </a:extLst>
          </p:cNvPr>
          <p:cNvSpPr/>
          <p:nvPr/>
        </p:nvSpPr>
        <p:spPr>
          <a:xfrm>
            <a:off x="5107772" y="4659483"/>
            <a:ext cx="1859376" cy="446300"/>
          </a:xfrm>
          <a:prstGeom prst="rect">
            <a:avLst/>
          </a:prstGeom>
          <a:solidFill>
            <a:srgbClr val="FFFFFF"/>
          </a:solidFill>
          <a:ln w="25400" cap="flat">
            <a:solidFill>
              <a:srgbClr val="FFFF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pitchFamily="34" charset="0"/>
              <a:cs typeface="Arial" pitchFamily="34" charset="0"/>
              <a:sym typeface="Helvetica"/>
            </a:endParaRPr>
          </a:p>
        </p:txBody>
      </p:sp>
      <p:sp>
        <p:nvSpPr>
          <p:cNvPr id="16" name="Espace réservé du pied de page 4">
            <a:extLst>
              <a:ext uri="{FF2B5EF4-FFF2-40B4-BE49-F238E27FC236}">
                <a16:creationId xmlns:a16="http://schemas.microsoft.com/office/drawing/2014/main" id="{9D27BD89-87A1-C2B5-7FEA-4EBF37ED877D}"/>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Sld>
  <p:clrMapOvr>
    <a:masterClrMapping/>
  </p:clrMapOvr>
  <p:transition spd="med" advTm="1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animBg="1"/>
      <p:bldP spid="12" grpId="0" animBg="1"/>
      <p:bldP spid="13"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1017188"/>
          </a:xfrm>
        </p:spPr>
        <p:txBody>
          <a:bodyPr>
            <a:normAutofit/>
          </a:bodyPr>
          <a:lstStyle/>
          <a:p>
            <a:pPr marL="0" indent="0">
              <a:lnSpc>
                <a:spcPct val="250000"/>
              </a:lnSpc>
              <a:buNone/>
            </a:pPr>
            <a:r>
              <a:rPr lang="fr-FR" sz="2400" b="1" dirty="0">
                <a:solidFill>
                  <a:srgbClr val="213B76"/>
                </a:solidFill>
                <a:latin typeface="Arial" pitchFamily="34" charset="0"/>
                <a:cs typeface="Arial" pitchFamily="34" charset="0"/>
              </a:rPr>
              <a:t>Lors de retraits au distributeur</a:t>
            </a:r>
            <a:endParaRPr lang="fr-FR" sz="2400" b="1" dirty="0">
              <a:solidFill>
                <a:srgbClr val="002060"/>
              </a:solidFill>
              <a:latin typeface="Arial" pitchFamily="34" charset="0"/>
              <a:cs typeface="Arial" pitchFamily="34" charset="0"/>
            </a:endParaRP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Arial" pitchFamily="34" charset="0"/>
                <a:cs typeface="Arial" pitchFamily="34" charset="0"/>
              </a:rPr>
              <a:pPr/>
              <a:t>57</a:t>
            </a:fld>
            <a:endParaRPr lang="fr-FR" sz="1200" dirty="0">
              <a:solidFill>
                <a:srgbClr val="213B76"/>
              </a:solidFill>
              <a:latin typeface="Arial" pitchFamily="34" charset="0"/>
              <a:cs typeface="Arial" pitchFamily="34" charset="0"/>
            </a:endParaRPr>
          </a:p>
        </p:txBody>
      </p:sp>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C00000"/>
                </a:solidFill>
                <a:latin typeface="Arial" pitchFamily="34" charset="0"/>
                <a:cs typeface="Arial"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sp>
        <p:nvSpPr>
          <p:cNvPr id="26" name="Rectangle 25"/>
          <p:cNvSpPr/>
          <p:nvPr/>
        </p:nvSpPr>
        <p:spPr>
          <a:xfrm>
            <a:off x="1403648" y="2718167"/>
            <a:ext cx="7056784" cy="854849"/>
          </a:xfrm>
          <a:prstGeom prst="rect">
            <a:avLst/>
          </a:prstGeom>
        </p:spPr>
        <p:txBody>
          <a:bodyPr wrap="square">
            <a:spAutoFit/>
          </a:bodyPr>
          <a:lstStyle/>
          <a:p>
            <a:pPr>
              <a:lnSpc>
                <a:spcPct val="250000"/>
              </a:lnSpc>
            </a:pPr>
            <a:r>
              <a:rPr lang="fr-FR" sz="2400" b="1" dirty="0">
                <a:solidFill>
                  <a:srgbClr val="213B76"/>
                </a:solidFill>
                <a:latin typeface="Arial" pitchFamily="34" charset="0"/>
                <a:ea typeface="+mn-ea"/>
                <a:cs typeface="Arial" pitchFamily="34" charset="0"/>
                <a:sym typeface="Calibri"/>
              </a:rPr>
              <a:t>En cas d’utilisation d’une carte bancaire</a:t>
            </a:r>
          </a:p>
        </p:txBody>
      </p:sp>
      <p:sp>
        <p:nvSpPr>
          <p:cNvPr id="27" name="Rectangle 26"/>
          <p:cNvSpPr/>
          <p:nvPr/>
        </p:nvSpPr>
        <p:spPr>
          <a:xfrm>
            <a:off x="1403648" y="3789040"/>
            <a:ext cx="4572000" cy="854849"/>
          </a:xfrm>
          <a:prstGeom prst="rect">
            <a:avLst/>
          </a:prstGeom>
        </p:spPr>
        <p:txBody>
          <a:bodyPr>
            <a:spAutoFit/>
          </a:bodyPr>
          <a:lstStyle/>
          <a:p>
            <a:pPr>
              <a:lnSpc>
                <a:spcPct val="250000"/>
              </a:lnSpc>
            </a:pPr>
            <a:r>
              <a:rPr lang="fr-FR" sz="2400" b="1" dirty="0">
                <a:solidFill>
                  <a:srgbClr val="213B76"/>
                </a:solidFill>
                <a:latin typeface="Arial" pitchFamily="34" charset="0"/>
                <a:cs typeface="Arial" pitchFamily="34" charset="0"/>
              </a:rPr>
              <a:t>Lors d’achats en ligne</a:t>
            </a:r>
          </a:p>
        </p:txBody>
      </p:sp>
      <p:sp>
        <p:nvSpPr>
          <p:cNvPr id="28" name="Rectangle 27"/>
          <p:cNvSpPr/>
          <p:nvPr/>
        </p:nvSpPr>
        <p:spPr>
          <a:xfrm>
            <a:off x="1424758" y="4725144"/>
            <a:ext cx="5091458" cy="854849"/>
          </a:xfrm>
          <a:prstGeom prst="rect">
            <a:avLst/>
          </a:prstGeom>
        </p:spPr>
        <p:txBody>
          <a:bodyPr wrap="none">
            <a:spAutoFit/>
          </a:bodyPr>
          <a:lstStyle/>
          <a:p>
            <a:pPr>
              <a:lnSpc>
                <a:spcPct val="250000"/>
              </a:lnSpc>
            </a:pPr>
            <a:r>
              <a:rPr lang="fr-FR" sz="2400" b="1" dirty="0">
                <a:solidFill>
                  <a:srgbClr val="213B76"/>
                </a:solidFill>
                <a:latin typeface="Arial" pitchFamily="34" charset="0"/>
                <a:cs typeface="Arial" pitchFamily="34" charset="0"/>
              </a:rPr>
              <a:t>En cas de paiement par chèque…</a:t>
            </a:r>
          </a:p>
        </p:txBody>
      </p:sp>
      <p:sp>
        <p:nvSpPr>
          <p:cNvPr id="3" name="Titre 1">
            <a:extLst>
              <a:ext uri="{FF2B5EF4-FFF2-40B4-BE49-F238E27FC236}">
                <a16:creationId xmlns:a16="http://schemas.microsoft.com/office/drawing/2014/main" id="{CF5D98F3-908B-17A1-563C-C04FC2751C88}"/>
              </a:ext>
            </a:extLst>
          </p:cNvPr>
          <p:cNvSpPr txBox="1">
            <a:spLocks/>
          </p:cNvSpPr>
          <p:nvPr/>
        </p:nvSpPr>
        <p:spPr>
          <a:xfrm>
            <a:off x="231509" y="233878"/>
            <a:ext cx="8180613" cy="923330"/>
          </a:xfrm>
          <a:prstGeom prst="rect">
            <a:avLst/>
          </a:prstGeom>
        </p:spPr>
        <p:txBody>
          <a:bodyPr>
            <a:spAutoFit/>
          </a:bodyPr>
          <a:lstStyle>
            <a:lvl1pPr algn="l" defTabSz="914400" rtl="0" eaLnBrk="1" latinLnBrk="0" hangingPunct="1">
              <a:lnSpc>
                <a:spcPct val="90000"/>
              </a:lnSpc>
              <a:spcBef>
                <a:spcPct val="0"/>
              </a:spcBef>
              <a:buNone/>
              <a:defRPr sz="4400" b="1" kern="1200">
                <a:solidFill>
                  <a:srgbClr val="213B76"/>
                </a:solidFill>
                <a:latin typeface="Arial" panose="020B0604020202020204" pitchFamily="34" charset="0"/>
                <a:ea typeface="+mj-ea"/>
                <a:cs typeface="Arial" panose="020B0604020202020204" pitchFamily="34" charset="0"/>
              </a:defRPr>
            </a:lvl1pPr>
          </a:lstStyle>
          <a:p>
            <a:r>
              <a:rPr lang="fr-FR" sz="3000" dirty="0"/>
              <a:t>5. LES MOYENS DE PAIEMENT</a:t>
            </a:r>
          </a:p>
          <a:p>
            <a:endParaRPr lang="fr-FR" sz="3000" dirty="0"/>
          </a:p>
        </p:txBody>
      </p:sp>
      <p:pic>
        <p:nvPicPr>
          <p:cNvPr id="4" name="Image 3">
            <a:extLst>
              <a:ext uri="{FF2B5EF4-FFF2-40B4-BE49-F238E27FC236}">
                <a16:creationId xmlns:a16="http://schemas.microsoft.com/office/drawing/2014/main" id="{6D12A62D-ED36-98E0-C62D-A022C649B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2360" y="145236"/>
            <a:ext cx="810131" cy="810131"/>
          </a:xfrm>
          <a:prstGeom prst="rect">
            <a:avLst/>
          </a:prstGeom>
        </p:spPr>
      </p:pic>
      <p:pic>
        <p:nvPicPr>
          <p:cNvPr id="5" name="Espace réservé du contenu 5">
            <a:extLst>
              <a:ext uri="{FF2B5EF4-FFF2-40B4-BE49-F238E27FC236}">
                <a16:creationId xmlns:a16="http://schemas.microsoft.com/office/drawing/2014/main" id="{13E69978-E311-E6BC-0205-9107D85275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12" y="1016383"/>
            <a:ext cx="662616" cy="496962"/>
          </a:xfrm>
          <a:prstGeom prst="rect">
            <a:avLst/>
          </a:prstGeom>
        </p:spPr>
      </p:pic>
      <p:sp>
        <p:nvSpPr>
          <p:cNvPr id="6" name="Espace réservé du pied de page 4">
            <a:extLst>
              <a:ext uri="{FF2B5EF4-FFF2-40B4-BE49-F238E27FC236}">
                <a16:creationId xmlns:a16="http://schemas.microsoft.com/office/drawing/2014/main" id="{D2826976-B9DC-9AD6-F534-1C6FA2980D41}"/>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7" name="Bouton d'action : Accueil 1">
            <a:hlinkClick r:id="rId11" action="ppaction://hlinksldjump" highlightClick="1"/>
            <a:extLst>
              <a:ext uri="{FF2B5EF4-FFF2-40B4-BE49-F238E27FC236}">
                <a16:creationId xmlns:a16="http://schemas.microsoft.com/office/drawing/2014/main" id="{AE73EF62-86F2-9DEF-A19F-6644B3F55C78}"/>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8" name="Image 7">
            <a:hlinkClick r:id="rId12" action="ppaction://hlinksldjump"/>
            <a:extLst>
              <a:ext uri="{FF2B5EF4-FFF2-40B4-BE49-F238E27FC236}">
                <a16:creationId xmlns:a16="http://schemas.microsoft.com/office/drawing/2014/main" id="{426B78CB-E5FB-8138-6D4F-9190B8EC13E9}"/>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4198265" y="6033780"/>
            <a:ext cx="887999" cy="672968"/>
          </a:xfrm>
          <a:prstGeom prst="rect">
            <a:avLst/>
          </a:prstGeom>
        </p:spPr>
      </p:pic>
    </p:spTree>
    <p:custDataLst>
      <p:tags r:id="rId1"/>
    </p:custDataLst>
    <p:extLst>
      <p:ext uri="{BB962C8B-B14F-4D97-AF65-F5344CB8AC3E}">
        <p14:creationId xmlns:p14="http://schemas.microsoft.com/office/powerpoint/2010/main" val="3686817543"/>
      </p:ext>
    </p:extLst>
  </p:cSld>
  <p:clrMapOvr>
    <a:masterClrMapping/>
  </p:clrMapOvr>
  <p:transition spd="med" advTm="114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heckerboard(across)">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heckerboard(across)">
                                      <p:cBhvr>
                                        <p:cTn id="34" dur="500"/>
                                        <p:tgtEl>
                                          <p:spTgt spid="28"/>
                                        </p:tgtEl>
                                      </p:cBhvr>
                                    </p:animEffect>
                                  </p:childTnLst>
                                </p:cTn>
                              </p:par>
                            </p:childTnLst>
                          </p:cTn>
                        </p:par>
                        <p:par>
                          <p:cTn id="35" fill="hold">
                            <p:stCondLst>
                              <p:cond delay="500"/>
                            </p:stCondLst>
                            <p:childTnLst>
                              <p:par>
                                <p:cTn id="36" presetID="5" presetClass="entr" presetSubtype="1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6" grpId="0"/>
      <p:bldP spid="27"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58</a:t>
            </a:fld>
            <a:endParaRPr lang="fr-FR" sz="1200" dirty="0">
              <a:solidFill>
                <a:srgbClr val="213B76"/>
              </a:solidFill>
              <a:latin typeface="Myriad Pro" panose="020B0503030403020204"/>
            </a:endParaRPr>
          </a:p>
        </p:txBody>
      </p:sp>
      <p:sp>
        <p:nvSpPr>
          <p:cNvPr id="21" name="Rectangle 20"/>
          <p:cNvSpPr/>
          <p:nvPr/>
        </p:nvSpPr>
        <p:spPr>
          <a:xfrm>
            <a:off x="1115616" y="5737315"/>
            <a:ext cx="6912768" cy="369332"/>
          </a:xfrm>
          <a:prstGeom prst="rect">
            <a:avLst/>
          </a:prstGeom>
        </p:spPr>
        <p:txBody>
          <a:bodyPr wrap="square">
            <a:spAutoFit/>
          </a:bodyPr>
          <a:lstStyle/>
          <a:p>
            <a:pPr algn="just">
              <a:spcAft>
                <a:spcPts val="0"/>
              </a:spcAft>
            </a:pPr>
            <a:r>
              <a:rPr lang="fr-FR" sz="1800" i="0" u="sng" kern="1200" dirty="0">
                <a:solidFill>
                  <a:schemeClr val="tx1"/>
                </a:solidFill>
                <a:effectLst/>
                <a:latin typeface="+mn-lt"/>
                <a:ea typeface="+mn-ea"/>
                <a:cs typeface="+mn-cs"/>
                <a:hlinkClick r:id="rId3"/>
              </a:rPr>
              <a:t>https://podeduc.apps.education.fr/video/68267-les-arnaques/</a:t>
            </a:r>
            <a:endParaRPr lang="fr-FR" i="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E734759-DCEC-5FDD-9B4C-3355A4804829}"/>
              </a:ext>
            </a:extLst>
          </p:cNvPr>
          <p:cNvSpPr/>
          <p:nvPr/>
        </p:nvSpPr>
        <p:spPr>
          <a:xfrm>
            <a:off x="892032" y="980728"/>
            <a:ext cx="7136352" cy="523220"/>
          </a:xfrm>
          <a:prstGeom prst="rect">
            <a:avLst/>
          </a:prstGeom>
          <a:solidFill>
            <a:srgbClr val="F2F2F2"/>
          </a:solidFill>
          <a:ln w="38100">
            <a:solidFill>
              <a:srgbClr val="213B76"/>
            </a:solidFill>
          </a:ln>
        </p:spPr>
        <p:txBody>
          <a:bodyPr wrap="square">
            <a:spAutoFit/>
          </a:bodyPr>
          <a:lstStyle/>
          <a:p>
            <a:pPr lvl="0" algn="ctr"/>
            <a:r>
              <a:rPr lang="fr-FR" sz="2800" b="1" dirty="0">
                <a:solidFill>
                  <a:srgbClr val="213B76"/>
                </a:solidFill>
                <a:latin typeface="Arial" panose="020B0604020202020204" pitchFamily="34" charset="0"/>
              </a:rPr>
              <a:t>THÈME 6 : LES ARNAQUES</a:t>
            </a:r>
          </a:p>
        </p:txBody>
      </p:sp>
      <p:pic>
        <p:nvPicPr>
          <p:cNvPr id="5" name="Image 4">
            <a:extLst>
              <a:ext uri="{FF2B5EF4-FFF2-40B4-BE49-F238E27FC236}">
                <a16:creationId xmlns:a16="http://schemas.microsoft.com/office/drawing/2014/main" id="{9FF0763C-7E1D-956F-3C60-6246C52B4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018" y="0"/>
            <a:ext cx="900990" cy="1017164"/>
          </a:xfrm>
          <a:prstGeom prst="rect">
            <a:avLst/>
          </a:prstGeom>
        </p:spPr>
      </p:pic>
      <p:pic>
        <p:nvPicPr>
          <p:cNvPr id="6" name="Image 5">
            <a:hlinkClick r:id="rId3"/>
            <a:extLst>
              <a:ext uri="{FF2B5EF4-FFF2-40B4-BE49-F238E27FC236}">
                <a16:creationId xmlns:a16="http://schemas.microsoft.com/office/drawing/2014/main" id="{928A53B2-9CCA-07EA-1DF9-75A6E8E9918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29782" y="2598574"/>
            <a:ext cx="1660852" cy="1660852"/>
          </a:xfrm>
          <a:prstGeom prst="rect">
            <a:avLst/>
          </a:prstGeom>
        </p:spPr>
      </p:pic>
      <p:sp>
        <p:nvSpPr>
          <p:cNvPr id="7" name="Espace réservé du pied de page 4">
            <a:extLst>
              <a:ext uri="{FF2B5EF4-FFF2-40B4-BE49-F238E27FC236}">
                <a16:creationId xmlns:a16="http://schemas.microsoft.com/office/drawing/2014/main" id="{63263079-70FC-4A4D-254E-35084883D936}"/>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9" name="Bouton d'action : Accueil 1">
            <a:hlinkClick r:id="rId6" action="ppaction://hlinksldjump" highlightClick="1"/>
            <a:extLst>
              <a:ext uri="{FF2B5EF4-FFF2-40B4-BE49-F238E27FC236}">
                <a16:creationId xmlns:a16="http://schemas.microsoft.com/office/drawing/2014/main" id="{EB1F1942-FCFC-562E-58F9-A11D0EC922ED}"/>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92248726"/>
      </p:ext>
    </p:extLst>
  </p:cSld>
  <p:clrMapOvr>
    <a:masterClrMapping/>
  </p:clrMapOvr>
  <p:transition spd="med" advTm="4475"/>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340768"/>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u</a:t>
            </a:r>
            <a:r>
              <a:rPr lang="fr-FR" sz="2200" noProof="0" dirty="0">
                <a:solidFill>
                  <a:srgbClr val="213B76"/>
                </a:solidFill>
                <a:cs typeface="Arial" panose="020B0604020202020204" pitchFamily="34" charset="0"/>
              </a:rPr>
              <a:t>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buNone/>
            </a:pPr>
            <a:r>
              <a:rPr lang="fr-FR" sz="2200" dirty="0">
                <a:solidFill>
                  <a:srgbClr val="213B76"/>
                </a:solidFill>
                <a:cs typeface="Arial" panose="020B0604020202020204" pitchFamily="34" charset="0"/>
              </a:rPr>
              <a:t>de résoudre un problème soit en envoyant de l’argent, soit en donnant les coordonnées de ma carte bancaire…</a:t>
            </a:r>
          </a:p>
        </p:txBody>
      </p:sp>
      <p:sp>
        <p:nvSpPr>
          <p:cNvPr id="10" name="Text Box 2"/>
          <p:cNvSpPr txBox="1">
            <a:spLocks/>
          </p:cNvSpPr>
          <p:nvPr/>
        </p:nvSpPr>
        <p:spPr>
          <a:xfrm>
            <a:off x="219596" y="-171400"/>
            <a:ext cx="6656660" cy="816731"/>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a:r>
              <a:rPr lang="fr-FR" sz="3200" dirty="0">
                <a:solidFill>
                  <a:srgbClr val="213B76"/>
                </a:solidFill>
                <a:latin typeface="Myriad Pro" panose="020B0503030403020204"/>
              </a:rPr>
              <a:t>6. LES ARNARQUES</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59</a:t>
            </a:fld>
            <a:endParaRPr lang="fr-FR" sz="1200" dirty="0">
              <a:solidFill>
                <a:srgbClr val="213B76"/>
              </a:solidFill>
              <a:latin typeface="Myriad Pro" panose="020B0503030403020204"/>
            </a:endParaRPr>
          </a:p>
        </p:txBody>
      </p:sp>
      <p:sp>
        <p:nvSpPr>
          <p:cNvPr id="3" name="Rectangle 2"/>
          <p:cNvSpPr/>
          <p:nvPr/>
        </p:nvSpPr>
        <p:spPr>
          <a:xfrm>
            <a:off x="971600" y="4941168"/>
            <a:ext cx="5544616" cy="1200329"/>
          </a:xfrm>
          <a:prstGeom prst="rect">
            <a:avLst/>
          </a:prstGeom>
        </p:spPr>
        <p:txBody>
          <a:bodyPr wrap="square">
            <a:spAutoFit/>
          </a:bodyPr>
          <a:lstStyle/>
          <a:p>
            <a:pPr algn="ctr"/>
            <a:r>
              <a:rPr lang="fr-FR" sz="2400" b="1" dirty="0">
                <a:solidFill>
                  <a:srgbClr val="FF0000"/>
                </a:solidFill>
                <a:latin typeface="Myriad Pro" panose="020B0503030403020204"/>
              </a:rPr>
              <a:t>Cela cache probablement une arnaque : </a:t>
            </a:r>
          </a:p>
          <a:p>
            <a:pPr algn="ctr"/>
            <a:r>
              <a:rPr lang="fr-FR" sz="2400" b="1" dirty="0">
                <a:solidFill>
                  <a:srgbClr val="FF0000"/>
                </a:solidFill>
                <a:latin typeface="Myriad Pro" panose="020B0503030403020204"/>
              </a:rPr>
              <a:t>ne pas répondre !</a:t>
            </a:r>
            <a:endParaRPr lang="fr-FR" sz="2400" dirty="0">
              <a:latin typeface="Myriad Pro" panose="020B0503030403020204"/>
            </a:endParaRPr>
          </a:p>
        </p:txBody>
      </p:sp>
      <p:sp>
        <p:nvSpPr>
          <p:cNvPr id="4" name="Rectangle 3"/>
          <p:cNvSpPr/>
          <p:nvPr/>
        </p:nvSpPr>
        <p:spPr>
          <a:xfrm>
            <a:off x="431476" y="476672"/>
            <a:ext cx="8388995" cy="830997"/>
          </a:xfrm>
          <a:prstGeom prst="rect">
            <a:avLst/>
          </a:prstGeom>
        </p:spPr>
        <p:txBody>
          <a:bodyPr wrap="square">
            <a:spAutoFit/>
          </a:bodyPr>
          <a:lstStyle/>
          <a:p>
            <a:r>
              <a:rPr lang="fr-FR" sz="2400" b="1" dirty="0">
                <a:solidFill>
                  <a:srgbClr val="C00000"/>
                </a:solidFill>
                <a:latin typeface="Myriad Pro" panose="020B0503030403020204"/>
                <a:cs typeface="Arial" panose="020B0604020202020204" pitchFamily="34" charset="0"/>
              </a:rPr>
              <a:t>Sur internet, sur les réseaux sociaux, par SMS… </a:t>
            </a:r>
          </a:p>
          <a:p>
            <a:r>
              <a:rPr lang="fr-FR" sz="2400" b="1" dirty="0">
                <a:solidFill>
                  <a:srgbClr val="C00000"/>
                </a:solidFill>
                <a:latin typeface="Myriad Pro" panose="020B0503030403020204"/>
                <a:cs typeface="Arial" panose="020B0604020202020204" pitchFamily="34" charset="0"/>
              </a:rPr>
              <a:t>Attention aux messages ou publicités qui me proposent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1444069"/>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134896"/>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3164391"/>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3819106"/>
            <a:ext cx="239812" cy="239812"/>
          </a:xfrm>
          <a:prstGeom prst="rect">
            <a:avLst/>
          </a:prstGeom>
        </p:spPr>
      </p:pic>
      <p:pic>
        <p:nvPicPr>
          <p:cNvPr id="6" name="Image 5" descr="Une image contenant jouet&#10;&#10;Description générée automatiquement">
            <a:extLst>
              <a:ext uri="{FF2B5EF4-FFF2-40B4-BE49-F238E27FC236}">
                <a16:creationId xmlns:a16="http://schemas.microsoft.com/office/drawing/2014/main" id="{9D55A12D-E5ED-105E-01CE-97FD4BF60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9320" y="4820890"/>
            <a:ext cx="1667834" cy="1667834"/>
          </a:xfrm>
          <a:prstGeom prst="rect">
            <a:avLst/>
          </a:prstGeom>
        </p:spPr>
      </p:pic>
      <p:pic>
        <p:nvPicPr>
          <p:cNvPr id="5" name="Image 4">
            <a:extLst>
              <a:ext uri="{FF2B5EF4-FFF2-40B4-BE49-F238E27FC236}">
                <a16:creationId xmlns:a16="http://schemas.microsoft.com/office/drawing/2014/main" id="{67D49604-91AF-9646-AC7B-3F7AE197FA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018" y="0"/>
            <a:ext cx="900990" cy="1017164"/>
          </a:xfrm>
          <a:prstGeom prst="rect">
            <a:avLst/>
          </a:prstGeom>
        </p:spPr>
      </p:pic>
      <p:sp>
        <p:nvSpPr>
          <p:cNvPr id="19" name="Espace réservé du pied de page 4">
            <a:extLst>
              <a:ext uri="{FF2B5EF4-FFF2-40B4-BE49-F238E27FC236}">
                <a16:creationId xmlns:a16="http://schemas.microsoft.com/office/drawing/2014/main" id="{E5AD7D68-E24B-7057-07EB-C8848103C7F8}"/>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92248726"/>
      </p:ext>
    </p:extLst>
  </p:cSld>
  <p:clrMapOvr>
    <a:masterClrMapping/>
  </p:clrMapOvr>
  <p:transition spd="med" advTm="198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8876"/>
            <a:ext cx="7567965" cy="707882"/>
          </a:xfrm>
        </p:spPr>
        <p:txBody>
          <a:bodyPr/>
          <a:lstStyle/>
          <a:p>
            <a:pPr marL="0" indent="0" algn="l">
              <a:buNone/>
            </a:pPr>
            <a:r>
              <a:rPr lang="fr-FR" sz="4000" dirty="0">
                <a:solidFill>
                  <a:srgbClr val="0070C0"/>
                </a:solidFill>
                <a:latin typeface="Arial" panose="020B0604020202020204" pitchFamily="34" charset="0"/>
                <a:cs typeface="Arial" panose="020B0604020202020204" pitchFamily="34" charset="0"/>
              </a:rPr>
              <a:t>1. LE BUDGET</a:t>
            </a:r>
          </a:p>
        </p:txBody>
      </p:sp>
      <p:sp>
        <p:nvSpPr>
          <p:cNvPr id="4" name="Espace réservé du numéro de diapositive 3"/>
          <p:cNvSpPr>
            <a:spLocks noGrp="1"/>
          </p:cNvSpPr>
          <p:nvPr>
            <p:ph type="sldNum" sz="quarter" idx="11"/>
          </p:nvPr>
        </p:nvSpPr>
        <p:spPr>
          <a:xfrm>
            <a:off x="8515924" y="6401209"/>
            <a:ext cx="170877" cy="276995"/>
          </a:xfrm>
        </p:spPr>
        <p:txBody>
          <a:bodyPr/>
          <a:lstStyle/>
          <a:p>
            <a:fld id="{27A4C574-4D1E-4B89-9988-D081408D575C}" type="slidenum">
              <a:rPr lang="fr-FR" smtClean="0"/>
              <a:pPr/>
              <a:t>6</a:t>
            </a:fld>
            <a:endParaRPr lang="fr-FR" dirty="0"/>
          </a:p>
        </p:txBody>
      </p:sp>
      <p:sp>
        <p:nvSpPr>
          <p:cNvPr id="8" name="Espace réservé du contenu 7"/>
          <p:cNvSpPr>
            <a:spLocks noGrp="1"/>
          </p:cNvSpPr>
          <p:nvPr>
            <p:ph idx="4294967295"/>
          </p:nvPr>
        </p:nvSpPr>
        <p:spPr>
          <a:xfrm>
            <a:off x="1719406" y="5082954"/>
            <a:ext cx="4611055" cy="584771"/>
          </a:xfrm>
          <a:prstGeom prst="rect">
            <a:avLst/>
          </a:prstGeom>
        </p:spPr>
        <p:txBody>
          <a:bodyPr wrap="square">
            <a:spAutoFit/>
          </a:bodyPr>
          <a:lstStyle/>
          <a:p>
            <a:pPr marL="0" indent="0">
              <a:buNone/>
            </a:pPr>
            <a:r>
              <a:rPr lang="fr-FR" b="1" dirty="0">
                <a:solidFill>
                  <a:srgbClr val="C92360"/>
                </a:solidFill>
              </a:rPr>
              <a:t>Pourquoi faire un budget ?</a:t>
            </a:r>
          </a:p>
        </p:txBody>
      </p:sp>
      <p:pic>
        <p:nvPicPr>
          <p:cNvPr id="9" name="Espace réservé du contenu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186" y="1176329"/>
            <a:ext cx="662220" cy="496665"/>
          </a:xfrm>
          <a:prstGeom prst="rect">
            <a:avLst/>
          </a:prstGeom>
        </p:spPr>
      </p:pic>
      <p:pic>
        <p:nvPicPr>
          <p:cNvPr id="10" name="Espace réservé du contenu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728" y="5026058"/>
            <a:ext cx="662220" cy="496665"/>
          </a:xfrm>
          <a:prstGeom prst="rect">
            <a:avLst/>
          </a:prstGeom>
        </p:spPr>
      </p:pic>
      <p:sp>
        <p:nvSpPr>
          <p:cNvPr id="11" name="Rectangle à coins arrondis 10"/>
          <p:cNvSpPr/>
          <p:nvPr/>
        </p:nvSpPr>
        <p:spPr>
          <a:xfrm>
            <a:off x="1072263" y="2417636"/>
            <a:ext cx="3163253" cy="1039599"/>
          </a:xfrm>
          <a:prstGeom prst="roundRect">
            <a:avLst>
              <a:gd name="adj" fmla="val 0"/>
            </a:avLst>
          </a:prstGeom>
          <a:solidFill>
            <a:srgbClr val="F2F2F2"/>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tIns="27000" rtlCol="0" anchor="ctr"/>
          <a:lstStyle/>
          <a:p>
            <a:pPr algn="ctr"/>
            <a:endParaRPr lang="fr-FR" sz="2400" dirty="0">
              <a:latin typeface="Arial" panose="020B0604020202020204" pitchFamily="34" charset="0"/>
              <a:cs typeface="Arial" panose="020B0604020202020204" pitchFamily="34" charset="0"/>
            </a:endParaRPr>
          </a:p>
        </p:txBody>
      </p:sp>
      <p:sp>
        <p:nvSpPr>
          <p:cNvPr id="12" name="Espace réservé du contenu 7"/>
          <p:cNvSpPr>
            <a:spLocks noGrp="1"/>
          </p:cNvSpPr>
          <p:nvPr>
            <p:ph idx="4294967295"/>
          </p:nvPr>
        </p:nvSpPr>
        <p:spPr>
          <a:xfrm>
            <a:off x="1719406" y="1099189"/>
            <a:ext cx="5639876" cy="584771"/>
          </a:xfrm>
          <a:prstGeom prst="rect">
            <a:avLst/>
          </a:prstGeom>
        </p:spPr>
        <p:txBody>
          <a:bodyPr wrap="square">
            <a:spAutoFit/>
          </a:bodyPr>
          <a:lstStyle/>
          <a:p>
            <a:pPr marL="0" indent="0">
              <a:buNone/>
            </a:pPr>
            <a:r>
              <a:rPr lang="fr-FR" b="1" dirty="0">
                <a:solidFill>
                  <a:srgbClr val="C92360"/>
                </a:solidFill>
              </a:rPr>
              <a:t>De quoi est-il composé ?</a:t>
            </a:r>
            <a:r>
              <a:rPr lang="fr-FR" dirty="0">
                <a:solidFill>
                  <a:srgbClr val="C92360"/>
                </a:solidFill>
              </a:rPr>
              <a:t> </a:t>
            </a:r>
          </a:p>
        </p:txBody>
      </p:sp>
      <p:sp>
        <p:nvSpPr>
          <p:cNvPr id="14" name="Espace réservé du contenu 7"/>
          <p:cNvSpPr>
            <a:spLocks noGrp="1"/>
          </p:cNvSpPr>
          <p:nvPr>
            <p:ph idx="4294967295"/>
          </p:nvPr>
        </p:nvSpPr>
        <p:spPr>
          <a:xfrm>
            <a:off x="1577948" y="2550849"/>
            <a:ext cx="2151883" cy="830993"/>
          </a:xfrm>
          <a:prstGeom prst="rect">
            <a:avLst/>
          </a:prstGeom>
        </p:spPr>
        <p:txBody>
          <a:bodyPr wrap="square">
            <a:spAutoFit/>
          </a:bodyPr>
          <a:lstStyle/>
          <a:p>
            <a:pPr marL="0" indent="0" algn="ctr">
              <a:spcBef>
                <a:spcPts val="0"/>
              </a:spcBef>
              <a:buNone/>
            </a:pPr>
            <a:r>
              <a:rPr lang="fr-FR" sz="2400" b="1" dirty="0">
                <a:solidFill>
                  <a:srgbClr val="0070C0"/>
                </a:solidFill>
              </a:rPr>
              <a:t>Ressources</a:t>
            </a:r>
          </a:p>
          <a:p>
            <a:pPr marL="0" indent="0" algn="ctr">
              <a:spcBef>
                <a:spcPts val="0"/>
              </a:spcBef>
              <a:buNone/>
            </a:pPr>
            <a:r>
              <a:rPr lang="fr-FR" sz="2400" dirty="0">
                <a:solidFill>
                  <a:srgbClr val="0070C0"/>
                </a:solidFill>
              </a:rPr>
              <a:t>(revenus)</a:t>
            </a:r>
          </a:p>
        </p:txBody>
      </p:sp>
      <p:sp>
        <p:nvSpPr>
          <p:cNvPr id="15" name="Rectangle à coins arrondis 14"/>
          <p:cNvSpPr/>
          <p:nvPr/>
        </p:nvSpPr>
        <p:spPr>
          <a:xfrm>
            <a:off x="4886406" y="2417636"/>
            <a:ext cx="3163253" cy="1039599"/>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6" name="Espace réservé du contenu 7"/>
          <p:cNvSpPr>
            <a:spLocks noGrp="1"/>
          </p:cNvSpPr>
          <p:nvPr>
            <p:ph idx="4294967295"/>
          </p:nvPr>
        </p:nvSpPr>
        <p:spPr>
          <a:xfrm>
            <a:off x="5392092" y="2536230"/>
            <a:ext cx="2151883" cy="830993"/>
          </a:xfrm>
          <a:prstGeom prst="rect">
            <a:avLst/>
          </a:prstGeom>
        </p:spPr>
        <p:txBody>
          <a:bodyPr wrap="square">
            <a:spAutoFit/>
          </a:bodyPr>
          <a:lstStyle/>
          <a:p>
            <a:pPr marL="0" indent="0" algn="ctr">
              <a:spcBef>
                <a:spcPts val="0"/>
              </a:spcBef>
              <a:buNone/>
            </a:pPr>
            <a:r>
              <a:rPr lang="fr-FR" sz="2400" b="1" dirty="0">
                <a:solidFill>
                  <a:srgbClr val="C92360"/>
                </a:solidFill>
              </a:rPr>
              <a:t>Dépenses</a:t>
            </a:r>
          </a:p>
          <a:p>
            <a:pPr marL="0" indent="0" algn="ctr">
              <a:spcBef>
                <a:spcPts val="0"/>
              </a:spcBef>
              <a:buNone/>
            </a:pPr>
            <a:r>
              <a:rPr lang="fr-FR" sz="2400" dirty="0">
                <a:solidFill>
                  <a:srgbClr val="C92360"/>
                </a:solidFill>
              </a:rPr>
              <a:t>(charges)</a:t>
            </a:r>
          </a:p>
        </p:txBody>
      </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406" y="3655021"/>
            <a:ext cx="5639876" cy="658397"/>
          </a:xfrm>
          <a:prstGeom prst="rect">
            <a:avLst/>
          </a:prstGeom>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3676" y="118876"/>
            <a:ext cx="555372" cy="728088"/>
          </a:xfrm>
          <a:prstGeom prst="rect">
            <a:avLst/>
          </a:prstGeom>
        </p:spPr>
      </p:pic>
      <p:pic>
        <p:nvPicPr>
          <p:cNvPr id="17" name="Espace réservé du contenu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728" y="4449854"/>
            <a:ext cx="662220" cy="496665"/>
          </a:xfrm>
          <a:prstGeom prst="rect">
            <a:avLst/>
          </a:prstGeom>
        </p:spPr>
      </p:pic>
      <p:sp>
        <p:nvSpPr>
          <p:cNvPr id="18" name="Espace réservé du contenu 7"/>
          <p:cNvSpPr>
            <a:spLocks noGrp="1"/>
          </p:cNvSpPr>
          <p:nvPr>
            <p:ph idx="4294967295"/>
          </p:nvPr>
        </p:nvSpPr>
        <p:spPr>
          <a:xfrm>
            <a:off x="1719406" y="4518137"/>
            <a:ext cx="4868818" cy="584771"/>
          </a:xfrm>
          <a:prstGeom prst="rect">
            <a:avLst/>
          </a:prstGeom>
        </p:spPr>
        <p:txBody>
          <a:bodyPr wrap="square">
            <a:spAutoFit/>
          </a:bodyPr>
          <a:lstStyle/>
          <a:p>
            <a:pPr marL="0" indent="0">
              <a:buNone/>
            </a:pPr>
            <a:r>
              <a:rPr lang="fr-FR" b="1" dirty="0">
                <a:solidFill>
                  <a:srgbClr val="C92360"/>
                </a:solidFill>
              </a:rPr>
              <a:t>Comment le construit-on ?</a:t>
            </a:r>
            <a:r>
              <a:rPr lang="fr-FR" dirty="0">
                <a:solidFill>
                  <a:srgbClr val="C92360"/>
                </a:solidFill>
              </a:rPr>
              <a:t> </a:t>
            </a:r>
          </a:p>
        </p:txBody>
      </p:sp>
      <p:sp>
        <p:nvSpPr>
          <p:cNvPr id="19" name="Espace réservé du pied de page 4"/>
          <p:cNvSpPr>
            <a:spLocks noGrp="1"/>
          </p:cNvSpPr>
          <p:nvPr>
            <p:ph type="ftr" sz="quarter" idx="3"/>
          </p:nvPr>
        </p:nvSpPr>
        <p:spPr>
          <a:xfrm>
            <a:off x="6261252" y="6410256"/>
            <a:ext cx="2062424" cy="214379"/>
          </a:xfrm>
          <a:prstGeom prst="rect">
            <a:avLst/>
          </a:prstGeom>
          <a:ln>
            <a:solidFill>
              <a:srgbClr val="726F6D"/>
            </a:solidFill>
            <a:prstDash val="sysDot"/>
          </a:ln>
        </p:spPr>
        <p:txBody>
          <a:bodyPr vert="horz" lIns="68580" tIns="34290" rIns="68580" bIns="34290" rtlCol="0" anchor="ctr"/>
          <a:lstStyle>
            <a:lvl1pPr algn="ctr">
              <a:defRPr sz="900">
                <a:solidFill>
                  <a:srgbClr val="213B76"/>
                </a:solidFill>
              </a:defRPr>
            </a:lvl1pPr>
          </a:lstStyle>
          <a:p>
            <a:r>
              <a:rPr lang="fr-FR" dirty="0"/>
              <a:t>Passeport EDUCFI – collège</a:t>
            </a:r>
          </a:p>
        </p:txBody>
      </p:sp>
    </p:spTree>
    <p:extLst>
      <p:ext uri="{BB962C8B-B14F-4D97-AF65-F5344CB8AC3E}">
        <p14:creationId xmlns:p14="http://schemas.microsoft.com/office/powerpoint/2010/main" val="2138490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464732" y="6426925"/>
            <a:ext cx="443046"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A4C574-4D1E-4B89-9988-D081408D575C}" type="slidenum">
              <a:rPr lang="fr-FR" smtClean="0"/>
              <a:pPr/>
              <a:t>60</a:t>
            </a:fld>
            <a:endParaRPr lang="fr-FR" dirty="0"/>
          </a:p>
        </p:txBody>
      </p:sp>
      <p:sp>
        <p:nvSpPr>
          <p:cNvPr id="6" name="Rectangle à coins arrondis 2"/>
          <p:cNvSpPr/>
          <p:nvPr/>
        </p:nvSpPr>
        <p:spPr>
          <a:xfrm>
            <a:off x="0" y="1780112"/>
            <a:ext cx="9144000" cy="1017191"/>
          </a:xfrm>
          <a:prstGeom prst="roundRect">
            <a:avLst>
              <a:gd name="adj" fmla="val 0"/>
            </a:avLst>
          </a:prstGeom>
          <a:noFill/>
          <a:ln w="38100">
            <a:noFill/>
            <a:miter lim="400000"/>
          </a:ln>
        </p:spPr>
        <p:txBody>
          <a:bodyPr lIns="34289" tIns="34289" rIns="34289" bIns="34289" anchor="ctr"/>
          <a:lstStyle/>
          <a:p>
            <a:pPr algn="ctr">
              <a:defRPr sz="1400" b="1">
                <a:latin typeface="Arial"/>
                <a:ea typeface="Arial"/>
                <a:cs typeface="Arial"/>
                <a:sym typeface="Arial"/>
              </a:defRPr>
            </a:pPr>
            <a:endParaRPr lang="en-US" sz="1200" noProof="1">
              <a:solidFill>
                <a:srgbClr val="FFFFFF"/>
              </a:solidFill>
              <a:latin typeface="Myriad Pro"/>
            </a:endParaRPr>
          </a:p>
        </p:txBody>
      </p:sp>
      <p:sp>
        <p:nvSpPr>
          <p:cNvPr id="7" name="ZoneTexte 12"/>
          <p:cNvSpPr txBox="1"/>
          <p:nvPr/>
        </p:nvSpPr>
        <p:spPr>
          <a:xfrm>
            <a:off x="794594" y="5248269"/>
            <a:ext cx="7670138"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lgn="ctr">
              <a:defRPr sz="1400" b="1">
                <a:solidFill>
                  <a:srgbClr val="FFFFFF"/>
                </a:solidFill>
                <a:latin typeface="Arial"/>
                <a:ea typeface="Arial"/>
                <a:cs typeface="Arial"/>
                <a:sym typeface="Arial"/>
              </a:defRPr>
            </a:lvl1pPr>
          </a:lstStyle>
          <a:p>
            <a:r>
              <a:rPr lang="en-US" sz="1350" b="0" noProof="1">
                <a:solidFill>
                  <a:srgbClr val="002060"/>
                </a:solidFill>
                <a:latin typeface="Myriad Pro"/>
              </a:rPr>
              <a:t>Une rubrique pour les jeunes et une rubrique dédiée aux enseignants </a:t>
            </a:r>
            <a:r>
              <a:rPr lang="en-US" sz="1200" b="0" noProof="1">
                <a:solidFill>
                  <a:srgbClr val="002060"/>
                </a:solidFill>
                <a:latin typeface="Myriad Pro"/>
              </a:rPr>
              <a:t>avec des ressources EDUSCOL.</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211"/>
            <a:ext cx="3927138" cy="954973"/>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t="25385" b="29172"/>
          <a:stretch/>
        </p:blipFill>
        <p:spPr>
          <a:xfrm>
            <a:off x="5617626" y="262801"/>
            <a:ext cx="3257464" cy="615651"/>
          </a:xfrm>
          <a:prstGeom prst="rect">
            <a:avLst/>
          </a:prstGeom>
        </p:spPr>
      </p:pic>
      <p:sp>
        <p:nvSpPr>
          <p:cNvPr id="10" name="ZoneTexte 9"/>
          <p:cNvSpPr txBox="1"/>
          <p:nvPr/>
        </p:nvSpPr>
        <p:spPr>
          <a:xfrm>
            <a:off x="256309" y="1830162"/>
            <a:ext cx="8540708" cy="900244"/>
          </a:xfrm>
          <a:prstGeom prst="rect">
            <a:avLst/>
          </a:prstGeom>
          <a:solidFill>
            <a:srgbClr val="F8F8F8"/>
          </a:solidFill>
          <a:ln w="38100" cap="flat">
            <a:solidFill>
              <a:srgbClr val="213B7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685800"/>
            <a:r>
              <a:rPr lang="fr-FR" b="1" dirty="0">
                <a:solidFill>
                  <a:srgbClr val="213B76"/>
                </a:solidFill>
                <a:latin typeface="Myriad Pro" panose="020B0503030403020204"/>
              </a:rPr>
              <a:t>Plus d’informations sur wwww.mesquestiondargent.fr,</a:t>
            </a:r>
          </a:p>
          <a:p>
            <a:pPr algn="ctr" hangingPunct="0"/>
            <a:r>
              <a:rPr lang="fr-FR" dirty="0">
                <a:solidFill>
                  <a:srgbClr val="213B76"/>
                </a:solidFill>
                <a:latin typeface="Myriad Pro" panose="020B0503030403020204"/>
              </a:rPr>
              <a:t>le portail Internet de l'éducation économique, budgétaire et financière, </a:t>
            </a:r>
          </a:p>
          <a:p>
            <a:pPr algn="ctr" hangingPunct="0"/>
            <a:r>
              <a:rPr lang="fr-FR" dirty="0">
                <a:solidFill>
                  <a:srgbClr val="213B76"/>
                </a:solidFill>
                <a:latin typeface="Myriad Pro" panose="020B0503030403020204"/>
              </a:rPr>
              <a:t>géré par la Banque de France.</a:t>
            </a:r>
            <a:endParaRPr lang="fr-FR" b="1" dirty="0">
              <a:solidFill>
                <a:srgbClr val="FFFFFF"/>
              </a:solidFill>
              <a:latin typeface="Myriad Pro" panose="020B0503030403020204"/>
            </a:endParaRPr>
          </a:p>
        </p:txBody>
      </p:sp>
      <p:sp>
        <p:nvSpPr>
          <p:cNvPr id="12" name="Espace réservé du pied de page 4"/>
          <p:cNvSpPr>
            <a:spLocks noGrp="1"/>
          </p:cNvSpPr>
          <p:nvPr>
            <p:ph type="ftr" sz="quarter" idx="3"/>
          </p:nvPr>
        </p:nvSpPr>
        <p:spPr>
          <a:xfrm>
            <a:off x="5580112" y="6426925"/>
            <a:ext cx="2749898"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Passeport EDUCFI – collège</a:t>
            </a:r>
            <a:endParaRPr lang="fr-FR" dirty="0"/>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591" y="2902143"/>
            <a:ext cx="4571121" cy="2279229"/>
          </a:xfrm>
          <a:prstGeom prst="rect">
            <a:avLst/>
          </a:prstGeom>
        </p:spPr>
      </p:pic>
      <p:sp>
        <p:nvSpPr>
          <p:cNvPr id="2" name="Bouton d'action : Accueil 1">
            <a:hlinkClick r:id="rId6" action="ppaction://hlinksldjump" highlightClick="1"/>
            <a:extLst>
              <a:ext uri="{FF2B5EF4-FFF2-40B4-BE49-F238E27FC236}">
                <a16:creationId xmlns:a16="http://schemas.microsoft.com/office/drawing/2014/main" id="{3364321B-1103-F359-DE71-26E2E7312B61}"/>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10770173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575495" y="6424021"/>
            <a:ext cx="443046"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A4C574-4D1E-4B89-9988-D081408D575C}" type="slidenum">
              <a:rPr lang="fr-FR" smtClean="0"/>
              <a:pPr/>
              <a:t>61</a:t>
            </a:fld>
            <a:endParaRPr lang="fr-FR" dirty="0"/>
          </a:p>
        </p:txBody>
      </p:sp>
      <p:sp>
        <p:nvSpPr>
          <p:cNvPr id="4" name="Titre 3"/>
          <p:cNvSpPr>
            <a:spLocks noGrp="1"/>
          </p:cNvSpPr>
          <p:nvPr>
            <p:ph type="title"/>
          </p:nvPr>
        </p:nvSpPr>
        <p:spPr>
          <a:xfrm>
            <a:off x="527414" y="916716"/>
            <a:ext cx="8180613" cy="526298"/>
          </a:xfrm>
          <a:prstGeom prst="rect">
            <a:avLst/>
          </a:prstGeom>
        </p:spPr>
        <p:txBody>
          <a:bodyPr>
            <a:noAutofit/>
          </a:bodyPr>
          <a:lstStyle/>
          <a:p>
            <a:r>
              <a:rPr lang="fr-FR" sz="4800" dirty="0">
                <a:solidFill>
                  <a:srgbClr val="0070C0"/>
                </a:solidFill>
                <a:latin typeface="Myriad Pro" panose="020B0503030403020204"/>
              </a:rPr>
              <a:t>LEXIQUE FINANCIER</a:t>
            </a:r>
            <a:endParaRPr lang="fr-FR" sz="4800" dirty="0">
              <a:solidFill>
                <a:srgbClr val="0070C0"/>
              </a:solidFill>
            </a:endParaRPr>
          </a:p>
        </p:txBody>
      </p:sp>
      <p:graphicFrame>
        <p:nvGraphicFramePr>
          <p:cNvPr id="5" name="Tableau 4"/>
          <p:cNvGraphicFramePr>
            <a:graphicFrameLocks noGrp="1"/>
          </p:cNvGraphicFramePr>
          <p:nvPr/>
        </p:nvGraphicFramePr>
        <p:xfrm>
          <a:off x="616528" y="2128076"/>
          <a:ext cx="8180490" cy="3337155"/>
        </p:xfrm>
        <a:graphic>
          <a:graphicData uri="http://schemas.openxmlformats.org/drawingml/2006/table">
            <a:tbl>
              <a:tblPr firstRow="1" bandRow="1">
                <a:tableStyleId>{5940675A-B579-460E-94D1-54222C63F5DA}</a:tableStyleId>
              </a:tblPr>
              <a:tblGrid>
                <a:gridCol w="1648220">
                  <a:extLst>
                    <a:ext uri="{9D8B030D-6E8A-4147-A177-3AD203B41FA5}">
                      <a16:colId xmlns:a16="http://schemas.microsoft.com/office/drawing/2014/main" val="3761752367"/>
                    </a:ext>
                  </a:extLst>
                </a:gridCol>
                <a:gridCol w="6532270">
                  <a:extLst>
                    <a:ext uri="{9D8B030D-6E8A-4147-A177-3AD203B41FA5}">
                      <a16:colId xmlns:a16="http://schemas.microsoft.com/office/drawing/2014/main" val="2205928669"/>
                    </a:ext>
                  </a:extLst>
                </a:gridCol>
              </a:tblGrid>
              <a:tr h="401625">
                <a:tc>
                  <a:txBody>
                    <a:bodyPr/>
                    <a:lstStyle/>
                    <a:p>
                      <a:pPr algn="l"/>
                      <a:r>
                        <a:rPr lang="fr-FR" sz="1500" b="1" dirty="0">
                          <a:solidFill>
                            <a:srgbClr val="C92360"/>
                          </a:solidFill>
                          <a:latin typeface="Myriad Pro" panose="020B0503030403020204"/>
                        </a:rPr>
                        <a:t>Débiteur</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38100"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Personne qui nous doit de l’argent.</a:t>
                      </a: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38100"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401625">
                <a:tc>
                  <a:txBody>
                    <a:bodyPr/>
                    <a:lstStyle/>
                    <a:p>
                      <a:pPr algn="l"/>
                      <a:r>
                        <a:rPr lang="fr-FR" sz="1500" b="1" dirty="0">
                          <a:solidFill>
                            <a:srgbClr val="C92360"/>
                          </a:solidFill>
                          <a:latin typeface="Myriad Pro" panose="020B0503030403020204"/>
                        </a:rPr>
                        <a:t>Créancier</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Personne à qui on doit de l’argent.</a:t>
                      </a: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401625">
                <a:tc>
                  <a:txBody>
                    <a:bodyPr/>
                    <a:lstStyle/>
                    <a:p>
                      <a:pPr algn="l"/>
                      <a:r>
                        <a:rPr lang="fr-FR" sz="1500" b="1" dirty="0">
                          <a:solidFill>
                            <a:srgbClr val="C92360"/>
                          </a:solidFill>
                          <a:latin typeface="Myriad Pro" panose="020B0503030403020204"/>
                        </a:rPr>
                        <a:t>Crédit</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Entrée d’argent sur le compte bancaire ou somme d’argent prêtée</a:t>
                      </a:r>
                      <a:r>
                        <a:rPr lang="fr-FR" sz="1400" baseline="0" dirty="0">
                          <a:solidFill>
                            <a:srgbClr val="213B76"/>
                          </a:solidFill>
                          <a:latin typeface="Arial" panose="020B0604020202020204" pitchFamily="34" charset="0"/>
                          <a:cs typeface="Arial" panose="020B0604020202020204" pitchFamily="34" charset="0"/>
                        </a:rPr>
                        <a:t> par la banque.</a:t>
                      </a:r>
                      <a:endParaRPr lang="fr-FR" sz="1400" dirty="0">
                        <a:solidFill>
                          <a:srgbClr val="213B76"/>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401625">
                <a:tc>
                  <a:txBody>
                    <a:bodyPr/>
                    <a:lstStyle/>
                    <a:p>
                      <a:pPr algn="l"/>
                      <a:r>
                        <a:rPr lang="fr-FR" sz="1500" b="1" dirty="0">
                          <a:solidFill>
                            <a:srgbClr val="C92360"/>
                          </a:solidFill>
                          <a:latin typeface="Myriad Pro" panose="020B0503030403020204"/>
                        </a:rPr>
                        <a:t>Débit</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Sortie d’argent sur le compte bancaire.</a:t>
                      </a: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401625">
                <a:tc>
                  <a:txBody>
                    <a:bodyPr/>
                    <a:lstStyle/>
                    <a:p>
                      <a:pPr algn="l"/>
                      <a:r>
                        <a:rPr lang="fr-FR" sz="1500" b="1" dirty="0">
                          <a:solidFill>
                            <a:srgbClr val="C92360"/>
                          </a:solidFill>
                          <a:latin typeface="Myriad Pro" panose="020B0503030403020204"/>
                        </a:rPr>
                        <a:t>Épargne</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Argent mis de côté (réserve).</a:t>
                      </a: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401625">
                <a:tc>
                  <a:txBody>
                    <a:bodyPr/>
                    <a:lstStyle/>
                    <a:p>
                      <a:pPr algn="l"/>
                      <a:r>
                        <a:rPr lang="fr-FR" sz="1500" b="1" dirty="0">
                          <a:solidFill>
                            <a:srgbClr val="C92360"/>
                          </a:solidFill>
                          <a:latin typeface="Myriad Pro" panose="020B0503030403020204"/>
                        </a:rPr>
                        <a:t>Endettement</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algn="l"/>
                      <a:r>
                        <a:rPr lang="fr-FR" sz="1400" dirty="0">
                          <a:solidFill>
                            <a:srgbClr val="213B76"/>
                          </a:solidFill>
                          <a:latin typeface="Arial" panose="020B0604020202020204" pitchFamily="34" charset="0"/>
                          <a:cs typeface="Arial" panose="020B0604020202020204" pitchFamily="34" charset="0"/>
                        </a:rPr>
                        <a:t>Ensemble</a:t>
                      </a:r>
                      <a:r>
                        <a:rPr lang="fr-FR" sz="1400" baseline="0" dirty="0">
                          <a:solidFill>
                            <a:srgbClr val="213B76"/>
                          </a:solidFill>
                          <a:latin typeface="Arial" panose="020B0604020202020204" pitchFamily="34" charset="0"/>
                          <a:cs typeface="Arial" panose="020B0604020202020204" pitchFamily="34" charset="0"/>
                        </a:rPr>
                        <a:t> des sommes que l’on n’a pas encore remboursées ou payées (dettes).</a:t>
                      </a:r>
                      <a:endParaRPr lang="fr-FR" sz="1400" dirty="0">
                        <a:solidFill>
                          <a:srgbClr val="213B76"/>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401625">
                <a:tc>
                  <a:txBody>
                    <a:bodyPr/>
                    <a:lstStyle/>
                    <a:p>
                      <a:pPr algn="l"/>
                      <a:r>
                        <a:rPr lang="fr-FR" sz="1500" b="1" dirty="0">
                          <a:solidFill>
                            <a:srgbClr val="C92360"/>
                          </a:solidFill>
                          <a:latin typeface="Myriad Pro" panose="020B0503030403020204"/>
                        </a:rPr>
                        <a:t>Surendettement</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Accumulation</a:t>
                      </a:r>
                      <a:r>
                        <a:rPr lang="fr-FR" sz="1400" baseline="0" dirty="0">
                          <a:solidFill>
                            <a:srgbClr val="213B76"/>
                          </a:solidFill>
                          <a:latin typeface="Arial" panose="020B0604020202020204" pitchFamily="34" charset="0"/>
                          <a:cs typeface="Arial" panose="020B0604020202020204" pitchFamily="34" charset="0"/>
                        </a:rPr>
                        <a:t> de</a:t>
                      </a:r>
                      <a:r>
                        <a:rPr lang="fr-FR" sz="1400" dirty="0">
                          <a:solidFill>
                            <a:srgbClr val="213B76"/>
                          </a:solidFill>
                          <a:latin typeface="Arial" panose="020B0604020202020204" pitchFamily="34" charset="0"/>
                          <a:cs typeface="Arial" panose="020B0604020202020204" pitchFamily="34" charset="0"/>
                        </a:rPr>
                        <a:t> dettes trop importantes pour pouvoir les régler.</a:t>
                      </a: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28575"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dirty="0">
                          <a:solidFill>
                            <a:srgbClr val="C92360"/>
                          </a:solidFill>
                          <a:latin typeface="Myriad Pro" panose="020B0503030403020204"/>
                        </a:rPr>
                        <a:t>Compte bancaire</a:t>
                      </a:r>
                    </a:p>
                  </a:txBody>
                  <a:tcPr marL="68580" marR="68580" marT="34290" marB="34290" anchor="ctr">
                    <a:lnL w="38100" cap="flat" cmpd="sng" algn="ctr">
                      <a:solidFill>
                        <a:srgbClr val="213B76"/>
                      </a:solidFill>
                      <a:prstDash val="solid"/>
                      <a:round/>
                      <a:headEnd type="none" w="med" len="med"/>
                      <a:tailEnd type="none" w="med" len="med"/>
                    </a:lnL>
                    <a:lnR w="28575"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38100" cap="flat" cmpd="sng" algn="ctr">
                      <a:solidFill>
                        <a:srgbClr val="213B76"/>
                      </a:solidFill>
                      <a:prstDash val="solid"/>
                      <a:round/>
                      <a:headEnd type="none" w="med" len="med"/>
                      <a:tailEnd type="none" w="med" len="med"/>
                    </a:lnB>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213B76"/>
                          </a:solidFill>
                          <a:latin typeface="Arial" panose="020B0604020202020204" pitchFamily="34" charset="0"/>
                          <a:cs typeface="Arial" panose="020B0604020202020204" pitchFamily="34" charset="0"/>
                        </a:rPr>
                        <a:t>Compte ouvert dans une banque.</a:t>
                      </a:r>
                      <a:r>
                        <a:rPr lang="fr-FR" sz="1400" baseline="0" dirty="0">
                          <a:solidFill>
                            <a:srgbClr val="213B76"/>
                          </a:solidFill>
                          <a:latin typeface="Arial" panose="020B0604020202020204" pitchFamily="34" charset="0"/>
                          <a:cs typeface="Arial" panose="020B0604020202020204" pitchFamily="34" charset="0"/>
                        </a:rPr>
                        <a:t> I</a:t>
                      </a:r>
                      <a:r>
                        <a:rPr lang="fr-FR" sz="1400" dirty="0">
                          <a:solidFill>
                            <a:srgbClr val="213B76"/>
                          </a:solidFill>
                          <a:latin typeface="Arial" panose="020B0604020202020204" pitchFamily="34" charset="0"/>
                          <a:cs typeface="Arial" panose="020B0604020202020204" pitchFamily="34" charset="0"/>
                        </a:rPr>
                        <a:t>l enregistre les dépenses et les ressources.</a:t>
                      </a:r>
                    </a:p>
                  </a:txBody>
                  <a:tcPr marL="68580" marR="68580" marT="34290" marB="34290" anchor="ctr">
                    <a:lnL w="28575" cap="flat" cmpd="sng" algn="ctr">
                      <a:solidFill>
                        <a:srgbClr val="213B76"/>
                      </a:solidFill>
                      <a:prstDash val="solid"/>
                      <a:round/>
                      <a:headEnd type="none" w="med" len="med"/>
                      <a:tailEnd type="none" w="med" len="med"/>
                    </a:lnL>
                    <a:lnR w="38100" cap="flat" cmpd="sng" algn="ctr">
                      <a:solidFill>
                        <a:srgbClr val="213B76"/>
                      </a:solidFill>
                      <a:prstDash val="solid"/>
                      <a:round/>
                      <a:headEnd type="none" w="med" len="med"/>
                      <a:tailEnd type="none" w="med" len="med"/>
                    </a:lnR>
                    <a:lnT w="28575" cap="flat" cmpd="sng" algn="ctr">
                      <a:solidFill>
                        <a:srgbClr val="213B76"/>
                      </a:solidFill>
                      <a:prstDash val="solid"/>
                      <a:round/>
                      <a:headEnd type="none" w="med" len="med"/>
                      <a:tailEnd type="none" w="med" len="med"/>
                    </a:lnT>
                    <a:lnB w="381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37" y="919599"/>
            <a:ext cx="1008850" cy="1008850"/>
          </a:xfrm>
          <a:prstGeom prst="rect">
            <a:avLst/>
          </a:prstGeom>
        </p:spPr>
      </p:pic>
      <p:sp>
        <p:nvSpPr>
          <p:cNvPr id="7" name="Espace réservé du pied de page 4"/>
          <p:cNvSpPr>
            <a:spLocks noGrp="1"/>
          </p:cNvSpPr>
          <p:nvPr>
            <p:ph type="ftr" sz="quarter" idx="3"/>
          </p:nvPr>
        </p:nvSpPr>
        <p:spPr>
          <a:xfrm>
            <a:off x="5652120" y="6424021"/>
            <a:ext cx="2749898"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Passeport EDUCFI – collège</a:t>
            </a:r>
            <a:endParaRPr lang="fr-FR" dirty="0"/>
          </a:p>
        </p:txBody>
      </p:sp>
      <p:sp>
        <p:nvSpPr>
          <p:cNvPr id="2" name="Bouton d'action : Accueil 1">
            <a:hlinkClick r:id="rId4" action="ppaction://hlinksldjump" highlightClick="1"/>
            <a:extLst>
              <a:ext uri="{FF2B5EF4-FFF2-40B4-BE49-F238E27FC236}">
                <a16:creationId xmlns:a16="http://schemas.microsoft.com/office/drawing/2014/main" id="{9474324B-3F99-E21B-DA7E-DBD3DB86F3F6}"/>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84798836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p:cNvSpPr>
          <p:nvPr/>
        </p:nvSpPr>
        <p:spPr>
          <a:xfrm>
            <a:off x="0" y="116632"/>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Arial" pitchFamily="34" charset="0"/>
                <a:cs typeface="Arial" pitchFamily="34" charset="0"/>
              </a:rPr>
              <a:t>Trois bonus sont disponibles :</a:t>
            </a:r>
          </a:p>
        </p:txBody>
      </p:sp>
      <p:sp>
        <p:nvSpPr>
          <p:cNvPr id="13" name="ZoneTexte 12"/>
          <p:cNvSpPr txBox="1"/>
          <p:nvPr/>
        </p:nvSpPr>
        <p:spPr>
          <a:xfrm>
            <a:off x="1547664" y="1196752"/>
            <a:ext cx="8352928"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200000"/>
              </a:lnSpc>
              <a:spcBef>
                <a:spcPts val="0"/>
              </a:spcBef>
              <a:spcAft>
                <a:spcPts val="0"/>
              </a:spcAft>
              <a:buClrTx/>
              <a:buSzTx/>
              <a:buFont typeface="Wingdings" pitchFamily="2" charset="2"/>
              <a:buChar char="ü"/>
              <a:tabLst/>
            </a:pPr>
            <a:r>
              <a:rPr lang="fr-FR" sz="2000" b="1" dirty="0">
                <a:solidFill>
                  <a:srgbClr val="213B76"/>
                </a:solidFill>
                <a:latin typeface="Arial" pitchFamily="34" charset="0"/>
                <a:ea typeface="Arial"/>
                <a:cs typeface="Arial" pitchFamily="34" charset="0"/>
              </a:rPr>
              <a:t> Panorama des paiements scripturaux</a:t>
            </a:r>
          </a:p>
          <a:p>
            <a:pPr marL="0" marR="0" indent="0" algn="l" defTabSz="914400" rtl="0" fontAlgn="auto" latinLnBrk="0" hangingPunct="0">
              <a:lnSpc>
                <a:spcPct val="200000"/>
              </a:lnSpc>
              <a:spcBef>
                <a:spcPts val="0"/>
              </a:spcBef>
              <a:spcAft>
                <a:spcPts val="0"/>
              </a:spcAft>
              <a:buClrTx/>
              <a:buSzTx/>
              <a:buFont typeface="Wingdings" pitchFamily="2" charset="2"/>
              <a:buChar char="ü"/>
              <a:tabLst/>
            </a:pPr>
            <a:r>
              <a:rPr lang="fr-FR" sz="2000" b="1" dirty="0">
                <a:solidFill>
                  <a:srgbClr val="213B76"/>
                </a:solidFill>
                <a:latin typeface="Arial" pitchFamily="34" charset="0"/>
                <a:ea typeface="Arial"/>
                <a:cs typeface="Arial" pitchFamily="34" charset="0"/>
              </a:rPr>
              <a:t>Moyens de paiement : de nouvelles façons (suite)</a:t>
            </a:r>
          </a:p>
          <a:p>
            <a:pPr>
              <a:lnSpc>
                <a:spcPct val="200000"/>
              </a:lnSpc>
              <a:buFont typeface="Wingdings" pitchFamily="2" charset="2"/>
              <a:buChar char="ü"/>
            </a:pPr>
            <a:r>
              <a:rPr lang="fr-FR" sz="2000" b="1" dirty="0">
                <a:solidFill>
                  <a:srgbClr val="213B76"/>
                </a:solidFill>
                <a:latin typeface="Arial" pitchFamily="34" charset="0"/>
                <a:ea typeface="Arial"/>
                <a:cs typeface="Arial" pitchFamily="34" charset="0"/>
                <a:sym typeface="Arial"/>
              </a:rPr>
              <a:t>Moyens de paiement : Fraude</a:t>
            </a:r>
          </a:p>
          <a:p>
            <a:pPr marL="0" marR="0" indent="0" algn="l" defTabSz="914400" rtl="0" fontAlgn="auto" latinLnBrk="0" hangingPunct="0">
              <a:lnSpc>
                <a:spcPct val="200000"/>
              </a:lnSpc>
              <a:spcBef>
                <a:spcPts val="0"/>
              </a:spcBef>
              <a:spcAft>
                <a:spcPts val="0"/>
              </a:spcAft>
              <a:buClrTx/>
              <a:buSzTx/>
              <a:buFont typeface="Wingdings" pitchFamily="2" charset="2"/>
              <a:buChar char="ü"/>
              <a:tabLst/>
            </a:pPr>
            <a:endParaRPr lang="fr-FR" sz="2000" b="1" dirty="0">
              <a:solidFill>
                <a:srgbClr val="213B76"/>
              </a:solidFill>
              <a:latin typeface="Arial" pitchFamily="34" charset="0"/>
              <a:ea typeface="Arial"/>
              <a:cs typeface="Arial" pitchFamily="34" charset="0"/>
            </a:endParaRPr>
          </a:p>
        </p:txBody>
      </p:sp>
      <p:sp>
        <p:nvSpPr>
          <p:cNvPr id="14" name="ZoneTexte 13"/>
          <p:cNvSpPr txBox="1"/>
          <p:nvPr/>
        </p:nvSpPr>
        <p:spPr>
          <a:xfrm>
            <a:off x="539552" y="3429000"/>
            <a:ext cx="280831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Pour  accéder aux diapos bonus, </a:t>
            </a:r>
            <a:r>
              <a:rPr lang="fr-FR" dirty="0"/>
              <a:t>cliquer ci-dessous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6" name="ZoneTexte 15"/>
          <p:cNvSpPr txBox="1"/>
          <p:nvPr/>
        </p:nvSpPr>
        <p:spPr>
          <a:xfrm>
            <a:off x="5148064" y="3429000"/>
            <a:ext cx="324703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Pour  accéder au QUIZ FINAL,</a:t>
            </a:r>
          </a:p>
          <a:p>
            <a:pPr marL="0" marR="0" indent="0" algn="l" defTabSz="914400" rtl="0" fontAlgn="auto" latinLnBrk="0" hangingPunct="0">
              <a:lnSpc>
                <a:spcPct val="100000"/>
              </a:lnSpc>
              <a:spcBef>
                <a:spcPts val="0"/>
              </a:spcBef>
              <a:spcAft>
                <a:spcPts val="0"/>
              </a:spcAft>
              <a:buClrTx/>
              <a:buSzTx/>
              <a:buFontTx/>
              <a:buNone/>
              <a:tabLst/>
            </a:pPr>
            <a:r>
              <a:rPr lang="fr-FR" dirty="0"/>
              <a:t>cliquer ci-dessous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8" name="Image 17" descr="question-mark-ga4c71432c_640.png">
            <a:hlinkClick r:id="rId3" action="ppaction://hlinksldjump"/>
          </p:cNvPr>
          <p:cNvPicPr>
            <a:picLocks noChangeAspect="1"/>
          </p:cNvPicPr>
          <p:nvPr/>
        </p:nvPicPr>
        <p:blipFill>
          <a:blip r:embed="rId4" cstate="print"/>
          <a:stretch>
            <a:fillRect/>
          </a:stretch>
        </p:blipFill>
        <p:spPr>
          <a:xfrm>
            <a:off x="6287001" y="4168992"/>
            <a:ext cx="1712979" cy="1950724"/>
          </a:xfrm>
          <a:prstGeom prst="rect">
            <a:avLst/>
          </a:prstGeom>
        </p:spPr>
      </p:pic>
      <p:sp>
        <p:nvSpPr>
          <p:cNvPr id="3" name="Espace réservé du numéro de diapositive 2">
            <a:extLst>
              <a:ext uri="{FF2B5EF4-FFF2-40B4-BE49-F238E27FC236}">
                <a16:creationId xmlns:a16="http://schemas.microsoft.com/office/drawing/2014/main" id="{D5C6FA8F-8512-62C7-4610-6F988DAC524C}"/>
              </a:ext>
            </a:extLst>
          </p:cNvPr>
          <p:cNvSpPr>
            <a:spLocks noGrp="1"/>
          </p:cNvSpPr>
          <p:nvPr>
            <p:ph type="sldNum" sz="quarter" idx="2"/>
          </p:nvPr>
        </p:nvSpPr>
        <p:spPr/>
        <p:txBody>
          <a:bodyPr/>
          <a:lstStyle/>
          <a:p>
            <a:fld id="{86CB4B4D-7CA3-9044-876B-883B54F8677D}" type="slidenum">
              <a:rPr lang="fr-FR" smtClean="0"/>
              <a:pPr/>
              <a:t>62</a:t>
            </a:fld>
            <a:endParaRPr lang="fr-FR" dirty="0"/>
          </a:p>
        </p:txBody>
      </p:sp>
      <p:sp>
        <p:nvSpPr>
          <p:cNvPr id="4" name="Espace réservé du pied de page 4">
            <a:extLst>
              <a:ext uri="{FF2B5EF4-FFF2-40B4-BE49-F238E27FC236}">
                <a16:creationId xmlns:a16="http://schemas.microsoft.com/office/drawing/2014/main" id="{6766BC6A-BA17-4B84-4432-4E3DA4626582}"/>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6" name="Bouton d'action : Accueil 1">
            <a:hlinkClick r:id="rId5" action="ppaction://hlinksldjump" highlightClick="1"/>
            <a:extLst>
              <a:ext uri="{FF2B5EF4-FFF2-40B4-BE49-F238E27FC236}">
                <a16:creationId xmlns:a16="http://schemas.microsoft.com/office/drawing/2014/main" id="{3C7C7058-1461-33F9-E674-23F40632FAD1}"/>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7" name="Groupe 6">
            <a:extLst>
              <a:ext uri="{FF2B5EF4-FFF2-40B4-BE49-F238E27FC236}">
                <a16:creationId xmlns:a16="http://schemas.microsoft.com/office/drawing/2014/main" id="{B08E8EB4-1A37-DD04-F39B-DB292790AD41}"/>
              </a:ext>
            </a:extLst>
          </p:cNvPr>
          <p:cNvGrpSpPr/>
          <p:nvPr/>
        </p:nvGrpSpPr>
        <p:grpSpPr>
          <a:xfrm>
            <a:off x="1151619" y="4168595"/>
            <a:ext cx="1584176" cy="1584176"/>
            <a:chOff x="7236296" y="4437112"/>
            <a:chExt cx="1584176" cy="1584176"/>
          </a:xfrm>
        </p:grpSpPr>
        <p:sp>
          <p:nvSpPr>
            <p:cNvPr id="8" name="Ellipse 7">
              <a:hlinkClick r:id="rId6" action="ppaction://hlinksldjump"/>
              <a:extLst>
                <a:ext uri="{FF2B5EF4-FFF2-40B4-BE49-F238E27FC236}">
                  <a16:creationId xmlns:a16="http://schemas.microsoft.com/office/drawing/2014/main" id="{71ED0B77-55D7-8C3C-B6BB-971D2E883548}"/>
                </a:ext>
              </a:extLst>
            </p:cNvPr>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5" name="ZoneTexte 14">
              <a:extLst>
                <a:ext uri="{FF2B5EF4-FFF2-40B4-BE49-F238E27FC236}">
                  <a16:creationId xmlns:a16="http://schemas.microsoft.com/office/drawing/2014/main" id="{B3C65B3B-9803-350F-B8FE-F5A16C5F13B1}"/>
                </a:ext>
              </a:extLst>
            </p:cNvPr>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931511590"/>
      </p:ext>
    </p:extLst>
  </p:cSld>
  <p:clrMapOvr>
    <a:masterClrMapping/>
  </p:clrMapOvr>
  <p:transition spd="med" advTm="4881"/>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244408" y="6381328"/>
            <a:ext cx="443046"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A4C574-4D1E-4B89-9988-D081408D575C}" type="slidenum">
              <a:rPr lang="fr-FR" smtClean="0"/>
              <a:pPr/>
              <a:t>63</a:t>
            </a:fld>
            <a:endParaRPr lang="fr-FR" dirty="0"/>
          </a:p>
        </p:txBody>
      </p:sp>
      <p:graphicFrame>
        <p:nvGraphicFramePr>
          <p:cNvPr id="5" name="Graphique 4"/>
          <p:cNvGraphicFramePr/>
          <p:nvPr>
            <p:extLst>
              <p:ext uri="{D42A27DB-BD31-4B8C-83A1-F6EECF244321}">
                <p14:modId xmlns:p14="http://schemas.microsoft.com/office/powerpoint/2010/main" val="1435315641"/>
              </p:ext>
            </p:extLst>
          </p:nvPr>
        </p:nvGraphicFramePr>
        <p:xfrm>
          <a:off x="805061" y="1670060"/>
          <a:ext cx="6948324" cy="3927119"/>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1699260" y="764532"/>
            <a:ext cx="5400405" cy="992577"/>
          </a:xfrm>
          <a:prstGeom prst="rect">
            <a:avLst/>
          </a:prstGeom>
          <a:noFill/>
          <a:ln w="12700" cap="flat">
            <a:noFill/>
            <a:miter lim="400000"/>
          </a:ln>
          <a:effectLst/>
          <a:sp3d/>
        </p:spPr>
        <p:txBody>
          <a:bodyPr rot="0" spcFirstLastPara="1" vertOverflow="overflow" horzOverflow="overflow" vert="horz" wrap="square" lIns="34289" tIns="34289" rIns="34289" bIns="34289" numCol="1" spcCol="38100" rtlCol="0" anchor="t">
            <a:spAutoFit/>
          </a:bodyPr>
          <a:lstStyle/>
          <a:p>
            <a:pPr algn="ctr" defTabSz="685800" hangingPunct="1">
              <a:defRPr/>
            </a:pPr>
            <a:r>
              <a:rPr lang="fr-FR" sz="2000" b="1" dirty="0">
                <a:solidFill>
                  <a:srgbClr val="C92360"/>
                </a:solidFill>
                <a:latin typeface="Arial" panose="020B0604020202020204" pitchFamily="34" charset="0"/>
                <a:cs typeface="Arial" panose="020B0604020202020204" pitchFamily="34" charset="0"/>
              </a:rPr>
              <a:t>Part d’utilisation des moyens de paiement en France 2023</a:t>
            </a:r>
          </a:p>
          <a:p>
            <a:pPr algn="ctr" defTabSz="685800" hangingPunct="1">
              <a:defRPr/>
            </a:pPr>
            <a:r>
              <a:rPr lang="fr-FR" sz="2000" dirty="0">
                <a:solidFill>
                  <a:srgbClr val="C92360"/>
                </a:solidFill>
                <a:latin typeface="Arial" panose="020B0604020202020204" pitchFamily="34" charset="0"/>
                <a:cs typeface="Arial" panose="020B0604020202020204" pitchFamily="34" charset="0"/>
              </a:rPr>
              <a:t>(en pourcentage du nombre de transactions)</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339" y="912163"/>
            <a:ext cx="810131" cy="810131"/>
          </a:xfrm>
          <a:prstGeom prst="rect">
            <a:avLst/>
          </a:prstGeom>
        </p:spPr>
      </p:pic>
      <p:sp>
        <p:nvSpPr>
          <p:cNvPr id="9" name="Espace réservé du pied de page 4"/>
          <p:cNvSpPr>
            <a:spLocks noGrp="1"/>
          </p:cNvSpPr>
          <p:nvPr>
            <p:ph type="ftr" sz="quarter" idx="3"/>
          </p:nvPr>
        </p:nvSpPr>
        <p:spPr>
          <a:xfrm>
            <a:off x="5399870" y="6363198"/>
            <a:ext cx="2749898"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Passeport EDUCFI – collège</a:t>
            </a:r>
            <a:endParaRPr lang="fr-FR" dirty="0"/>
          </a:p>
        </p:txBody>
      </p:sp>
      <p:sp>
        <p:nvSpPr>
          <p:cNvPr id="11" name="Titre 3"/>
          <p:cNvSpPr>
            <a:spLocks noGrp="1"/>
          </p:cNvSpPr>
          <p:nvPr>
            <p:ph type="title"/>
          </p:nvPr>
        </p:nvSpPr>
        <p:spPr>
          <a:xfrm>
            <a:off x="179512" y="133454"/>
            <a:ext cx="7573873" cy="484748"/>
          </a:xfrm>
        </p:spPr>
        <p:txBody>
          <a:bodyPr>
            <a:normAutofit fontScale="90000"/>
          </a:bodyPr>
          <a:lstStyle/>
          <a:p>
            <a:pPr>
              <a:defRPr/>
            </a:pPr>
            <a:r>
              <a:rPr lang="fr-FR" sz="2800" b="1" dirty="0">
                <a:solidFill>
                  <a:srgbClr val="203B73"/>
                </a:solidFill>
              </a:rPr>
              <a:t>PANORAMA DES PAIEMENTS SCRIPTURAUX</a:t>
            </a:r>
          </a:p>
        </p:txBody>
      </p:sp>
      <p:grpSp>
        <p:nvGrpSpPr>
          <p:cNvPr id="2" name="Groupe 1">
            <a:extLst>
              <a:ext uri="{FF2B5EF4-FFF2-40B4-BE49-F238E27FC236}">
                <a16:creationId xmlns:a16="http://schemas.microsoft.com/office/drawing/2014/main" id="{28B6CAF3-36DE-156B-7B06-F23E2C1632CA}"/>
              </a:ext>
            </a:extLst>
          </p:cNvPr>
          <p:cNvGrpSpPr/>
          <p:nvPr/>
        </p:nvGrpSpPr>
        <p:grpSpPr>
          <a:xfrm>
            <a:off x="7296868" y="4678141"/>
            <a:ext cx="1584176" cy="1584176"/>
            <a:chOff x="7236296" y="4437112"/>
            <a:chExt cx="1584176" cy="1584176"/>
          </a:xfrm>
        </p:grpSpPr>
        <p:sp>
          <p:nvSpPr>
            <p:cNvPr id="4" name="Ellipse 3">
              <a:extLst>
                <a:ext uri="{FF2B5EF4-FFF2-40B4-BE49-F238E27FC236}">
                  <a16:creationId xmlns:a16="http://schemas.microsoft.com/office/drawing/2014/main" id="{8F25EC31-5368-5198-5E56-F42AF5BEE026}"/>
                </a:ext>
              </a:extLst>
            </p:cNvPr>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ZoneTexte 9">
              <a:extLst>
                <a:ext uri="{FF2B5EF4-FFF2-40B4-BE49-F238E27FC236}">
                  <a16:creationId xmlns:a16="http://schemas.microsoft.com/office/drawing/2014/main" id="{1076F90B-A5AB-2B29-32F1-537AE05C66AB}"/>
                </a:ext>
              </a:extLst>
            </p:cNvPr>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
        <p:nvSpPr>
          <p:cNvPr id="13" name="Bouton d'action : Accueil 1">
            <a:hlinkClick r:id="rId5" action="ppaction://hlinksldjump" highlightClick="1"/>
            <a:extLst>
              <a:ext uri="{FF2B5EF4-FFF2-40B4-BE49-F238E27FC236}">
                <a16:creationId xmlns:a16="http://schemas.microsoft.com/office/drawing/2014/main" id="{CFC68F94-1186-2D70-79E3-A5B86F6214E2}"/>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12722488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64</a:t>
            </a:fld>
            <a:endParaRPr lang="fr-FR" sz="1200" dirty="0">
              <a:solidFill>
                <a:srgbClr val="213B76"/>
              </a:solidFill>
              <a:latin typeface="Myriad Pro" panose="020B0503030403020204"/>
            </a:endParaRPr>
          </a:p>
        </p:txBody>
      </p:sp>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pic>
        <p:nvPicPr>
          <p:cNvPr id="2" name="Image 1">
            <a:extLst>
              <a:ext uri="{FF2B5EF4-FFF2-40B4-BE49-F238E27FC236}">
                <a16:creationId xmlns:a16="http://schemas.microsoft.com/office/drawing/2014/main" id="{4863807D-8BDF-7001-27EF-1F079DDB5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207" y="772368"/>
            <a:ext cx="1042265" cy="1042265"/>
          </a:xfrm>
          <a:prstGeom prst="rect">
            <a:avLst/>
          </a:prstGeom>
        </p:spPr>
      </p:pic>
      <p:sp>
        <p:nvSpPr>
          <p:cNvPr id="7" name="Espace réservé du pied de page 4">
            <a:extLst>
              <a:ext uri="{FF2B5EF4-FFF2-40B4-BE49-F238E27FC236}">
                <a16:creationId xmlns:a16="http://schemas.microsoft.com/office/drawing/2014/main" id="{478AD41F-9588-97AF-A0B7-699F407F9D74}"/>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14" name="Bouton d'action : Accueil 1">
            <a:hlinkClick r:id="rId5" action="ppaction://hlinksldjump" highlightClick="1"/>
            <a:extLst>
              <a:ext uri="{FF2B5EF4-FFF2-40B4-BE49-F238E27FC236}">
                <a16:creationId xmlns:a16="http://schemas.microsoft.com/office/drawing/2014/main" id="{AA81E04B-0FB9-55E8-0023-AC53B460C38F}"/>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854690142"/>
      </p:ext>
    </p:extLst>
  </p:cSld>
  <p:clrMapOvr>
    <a:masterClrMapping/>
  </p:clrMapOvr>
  <p:transition spd="med" advTm="8152"/>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7574636"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dirty="0">
                <a:solidFill>
                  <a:srgbClr val="213B76"/>
                </a:solidFill>
                <a:latin typeface="Myriad Pro" panose="020B0503030403020204"/>
                <a:cs typeface="Arial" panose="020B0604020202020204" pitchFamily="34" charset="0"/>
              </a:rPr>
              <a:t>Moyens de paiement les plus fraudés en </a:t>
            </a:r>
            <a:r>
              <a:rPr lang="fr-FR" sz="2800" b="1" dirty="0">
                <a:solidFill>
                  <a:srgbClr val="213B76"/>
                </a:solidFill>
                <a:latin typeface="Myriad Pro" panose="020B0503030403020204"/>
                <a:cs typeface="Arial" panose="020B0604020202020204" pitchFamily="34" charset="0"/>
              </a:rPr>
              <a:t>2022</a:t>
            </a:r>
            <a:r>
              <a:rPr lang="fr-FR" sz="2800" dirty="0">
                <a:solidFill>
                  <a:srgbClr val="213B76"/>
                </a:solidFill>
                <a:latin typeface="Myriad Pro" panose="020B0503030403020204"/>
                <a:cs typeface="Arial" panose="020B0604020202020204" pitchFamily="34" charset="0"/>
              </a:rPr>
              <a:t> :</a:t>
            </a:r>
          </a:p>
        </p:txBody>
      </p:sp>
      <p:sp>
        <p:nvSpPr>
          <p:cNvPr id="19" name="ZoneTexte 18"/>
          <p:cNvSpPr txBox="1"/>
          <p:nvPr/>
        </p:nvSpPr>
        <p:spPr>
          <a:xfrm>
            <a:off x="1102911" y="913251"/>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Attention aux fraudes !</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6" y="3861048"/>
            <a:ext cx="6465778" cy="658385"/>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en 2022 </a:t>
            </a:r>
            <a:r>
              <a:rPr lang="fr-FR" sz="2400" dirty="0">
                <a:solidFill>
                  <a:srgbClr val="203B73"/>
                </a:solidFill>
                <a:latin typeface="Myriad Pro" panose="020B0503030403020204"/>
                <a:cs typeface="Arial" panose="020B0604020202020204" pitchFamily="34" charset="0"/>
              </a:rPr>
              <a:t>: </a:t>
            </a: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a:r>
              <a:rPr lang="fr-FR" sz="3200" dirty="0">
                <a:solidFill>
                  <a:srgbClr val="213B76"/>
                </a:solidFill>
                <a:latin typeface="Myriad Pro" panose="020B0503030403020204"/>
              </a:rPr>
              <a:t>LES MOYENS DE PAIEMENT</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65</a:t>
            </a:fld>
            <a:endParaRPr lang="fr-FR" sz="1200" dirty="0">
              <a:solidFill>
                <a:srgbClr val="213B76"/>
              </a:solidFill>
              <a:latin typeface="Myriad Pro" panose="020B0503030403020204"/>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
        <p:nvSpPr>
          <p:cNvPr id="2" name="Espace réservé du numéro de diapositive 1">
            <a:extLst>
              <a:ext uri="{FF2B5EF4-FFF2-40B4-BE49-F238E27FC236}">
                <a16:creationId xmlns:a16="http://schemas.microsoft.com/office/drawing/2014/main" id="{032DBA50-DB68-C916-524C-ED487ED00BB7}"/>
              </a:ext>
            </a:extLst>
          </p:cNvPr>
          <p:cNvSpPr>
            <a:spLocks noGrp="1"/>
          </p:cNvSpPr>
          <p:nvPr>
            <p:ph type="sldNum" sz="quarter" idx="2"/>
          </p:nvPr>
        </p:nvSpPr>
        <p:spPr/>
        <p:txBody>
          <a:bodyPr/>
          <a:lstStyle/>
          <a:p>
            <a:fld id="{86CB4B4D-7CA3-9044-876B-883B54F8677D}" type="slidenum">
              <a:rPr lang="fr-FR" smtClean="0"/>
              <a:pPr/>
              <a:t>65</a:t>
            </a:fld>
            <a:endParaRPr lang="fr-FR" dirty="0"/>
          </a:p>
        </p:txBody>
      </p:sp>
      <p:pic>
        <p:nvPicPr>
          <p:cNvPr id="3" name="Image 2">
            <a:extLst>
              <a:ext uri="{FF2B5EF4-FFF2-40B4-BE49-F238E27FC236}">
                <a16:creationId xmlns:a16="http://schemas.microsoft.com/office/drawing/2014/main" id="{2D3301B1-337D-8E17-FE77-33EF906C3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181" y="73217"/>
            <a:ext cx="764870" cy="764870"/>
          </a:xfrm>
          <a:prstGeom prst="rect">
            <a:avLst/>
          </a:prstGeom>
        </p:spPr>
      </p:pic>
      <p:pic>
        <p:nvPicPr>
          <p:cNvPr id="5" name="Image 4">
            <a:extLst>
              <a:ext uri="{FF2B5EF4-FFF2-40B4-BE49-F238E27FC236}">
                <a16:creationId xmlns:a16="http://schemas.microsoft.com/office/drawing/2014/main" id="{702C1BEE-D2E1-C971-1C42-5B6BCBAAF1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3656" y="-108257"/>
            <a:ext cx="1080532" cy="1080532"/>
          </a:xfrm>
          <a:prstGeom prst="rect">
            <a:avLst/>
          </a:prstGeom>
        </p:spPr>
      </p:pic>
      <p:pic>
        <p:nvPicPr>
          <p:cNvPr id="6" name="Image 5">
            <a:extLst>
              <a:ext uri="{FF2B5EF4-FFF2-40B4-BE49-F238E27FC236}">
                <a16:creationId xmlns:a16="http://schemas.microsoft.com/office/drawing/2014/main" id="{B289DBBF-176D-1BE0-72B3-C44A372BCA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836712"/>
            <a:ext cx="840309" cy="637008"/>
          </a:xfrm>
          <a:prstGeom prst="rect">
            <a:avLst/>
          </a:prstGeom>
        </p:spPr>
      </p:pic>
      <p:sp>
        <p:nvSpPr>
          <p:cNvPr id="9" name="ZoneTexte 8">
            <a:extLst>
              <a:ext uri="{FF2B5EF4-FFF2-40B4-BE49-F238E27FC236}">
                <a16:creationId xmlns:a16="http://schemas.microsoft.com/office/drawing/2014/main" id="{2FCD75D0-E393-6B33-C36D-345322313E26}"/>
              </a:ext>
            </a:extLst>
          </p:cNvPr>
          <p:cNvSpPr txBox="1"/>
          <p:nvPr/>
        </p:nvSpPr>
        <p:spPr>
          <a:xfrm>
            <a:off x="587737" y="2300871"/>
            <a:ext cx="5685453" cy="577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defTabSz="914400" rtl="0" fontAlgn="auto" latinLnBrk="0" hangingPunct="0">
              <a:lnSpc>
                <a:spcPct val="150000"/>
              </a:lnSpc>
              <a:spcBef>
                <a:spcPts val="0"/>
              </a:spcBef>
              <a:spcAft>
                <a:spcPts val="0"/>
              </a:spcAft>
              <a:buClrTx/>
              <a:buSzTx/>
              <a:buFont typeface="Wingdings" panose="05000000000000000000" pitchFamily="2" charset="2"/>
              <a:buChar char="Ø"/>
              <a:tabLst/>
            </a:pPr>
            <a:r>
              <a:rPr lang="fr-FR" sz="2400" b="1" dirty="0">
                <a:solidFill>
                  <a:srgbClr val="C00000"/>
                </a:solidFill>
                <a:latin typeface="Myriad Pro" panose="020B0503030403020204"/>
                <a:cs typeface="Arial" panose="020B0604020202020204" pitchFamily="34" charset="0"/>
              </a:rPr>
              <a:t>chèques</a:t>
            </a:r>
            <a:r>
              <a:rPr lang="fr-FR" sz="2400" dirty="0">
                <a:solidFill>
                  <a:srgbClr val="C00000"/>
                </a:solidFill>
                <a:latin typeface="Myriad Pro" panose="020B0503030403020204"/>
                <a:cs typeface="Arial" panose="020B0604020202020204" pitchFamily="34" charset="0"/>
              </a:rPr>
              <a:t> et </a:t>
            </a:r>
            <a:r>
              <a:rPr lang="fr-FR" sz="2400" b="1" dirty="0">
                <a:solidFill>
                  <a:srgbClr val="C00000"/>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C00000"/>
              </a:solidFill>
              <a:effectLst/>
              <a:uFillTx/>
              <a:latin typeface="Myriad Pro" panose="020B0503030403020204"/>
              <a:cs typeface="Arial" panose="020B0604020202020204" pitchFamily="34" charset="0"/>
              <a:sym typeface="Helvetica"/>
            </a:endParaRPr>
          </a:p>
        </p:txBody>
      </p:sp>
      <p:sp>
        <p:nvSpPr>
          <p:cNvPr id="11" name="ZoneTexte 10">
            <a:extLst>
              <a:ext uri="{FF2B5EF4-FFF2-40B4-BE49-F238E27FC236}">
                <a16:creationId xmlns:a16="http://schemas.microsoft.com/office/drawing/2014/main" id="{1041CBE3-664C-D6BD-33B9-536C6C47283B}"/>
              </a:ext>
            </a:extLst>
          </p:cNvPr>
          <p:cNvSpPr txBox="1"/>
          <p:nvPr/>
        </p:nvSpPr>
        <p:spPr>
          <a:xfrm>
            <a:off x="743682" y="4424128"/>
            <a:ext cx="6204582" cy="1131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Font typeface="Wingdings" panose="05000000000000000000" pitchFamily="2" charset="2"/>
              <a:buChar char="Ø"/>
            </a:pPr>
            <a:r>
              <a:rPr lang="fr-FR" sz="2400" dirty="0">
                <a:solidFill>
                  <a:srgbClr val="C92360"/>
                </a:solidFill>
                <a:latin typeface="Myriad Pro" panose="020B0503030403020204"/>
                <a:cs typeface="Arial" panose="020B0604020202020204" pitchFamily="34" charset="0"/>
              </a:rPr>
              <a:t>1,192 milliard d’euros</a:t>
            </a:r>
          </a:p>
          <a:p>
            <a:pPr marL="342900" indent="-342900">
              <a:lnSpc>
                <a:spcPct val="150000"/>
              </a:lnSpc>
              <a:buFont typeface="Wingdings" panose="05000000000000000000" pitchFamily="2" charset="2"/>
              <a:buChar char="Ø"/>
            </a:pPr>
            <a:r>
              <a:rPr lang="fr-FR" sz="2400" dirty="0">
                <a:solidFill>
                  <a:srgbClr val="C92360"/>
                </a:solidFill>
                <a:latin typeface="Myriad Pro" panose="020B0503030403020204"/>
                <a:cs typeface="Arial" panose="020B0604020202020204" pitchFamily="34" charset="0"/>
              </a:rPr>
              <a:t>7,2 millions d’opérations frauduleuses</a:t>
            </a:r>
          </a:p>
        </p:txBody>
      </p:sp>
      <p:sp>
        <p:nvSpPr>
          <p:cNvPr id="13" name="Espace réservé du pied de page 4">
            <a:extLst>
              <a:ext uri="{FF2B5EF4-FFF2-40B4-BE49-F238E27FC236}">
                <a16:creationId xmlns:a16="http://schemas.microsoft.com/office/drawing/2014/main" id="{E4005259-899B-ED50-6C16-C8088802D8DF}"/>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14" name="Bouton d'action : Accueil 1">
            <a:hlinkClick r:id="rId7" action="ppaction://hlinksldjump" highlightClick="1"/>
            <a:extLst>
              <a:ext uri="{FF2B5EF4-FFF2-40B4-BE49-F238E27FC236}">
                <a16:creationId xmlns:a16="http://schemas.microsoft.com/office/drawing/2014/main" id="{9C38F9CC-D305-401E-5A83-F35EBF049F76}"/>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929698664"/>
      </p:ext>
    </p:extLst>
  </p:cSld>
  <p:clrMapOvr>
    <a:masterClrMapping/>
  </p:clrMapOvr>
  <p:transition spd="med" advTm="8064"/>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532440" y="6455529"/>
            <a:ext cx="443046"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A4C574-4D1E-4B89-9988-D081408D575C}" type="slidenum">
              <a:rPr lang="fr-FR" smtClean="0"/>
              <a:pPr/>
              <a:t>66</a:t>
            </a:fld>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79" y="4290104"/>
            <a:ext cx="1271961" cy="968949"/>
          </a:xfrm>
          <a:prstGeom prst="rect">
            <a:avLst/>
          </a:prstGeom>
        </p:spPr>
      </p:pic>
      <p:sp>
        <p:nvSpPr>
          <p:cNvPr id="10" name="Rectangle 9"/>
          <p:cNvSpPr/>
          <p:nvPr/>
        </p:nvSpPr>
        <p:spPr>
          <a:xfrm>
            <a:off x="430256" y="3239470"/>
            <a:ext cx="8366760" cy="276997"/>
          </a:xfrm>
          <a:prstGeom prst="rect">
            <a:avLst/>
          </a:prstGeom>
          <a:noFill/>
          <a:ln w="28575" cap="sq" cmpd="sng">
            <a:solidFill>
              <a:srgbClr val="213B7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endParaRPr lang="fr-FR" sz="1350" dirty="0"/>
          </a:p>
        </p:txBody>
      </p:sp>
      <p:sp>
        <p:nvSpPr>
          <p:cNvPr id="14" name="Titre 3"/>
          <p:cNvSpPr>
            <a:spLocks noGrp="1"/>
          </p:cNvSpPr>
          <p:nvPr>
            <p:ph type="title"/>
          </p:nvPr>
        </p:nvSpPr>
        <p:spPr>
          <a:xfrm>
            <a:off x="430256" y="145236"/>
            <a:ext cx="8366760" cy="3843266"/>
          </a:xfrm>
          <a:prstGeom prst="rect">
            <a:avLst/>
          </a:prstGeom>
        </p:spPr>
        <p:txBody>
          <a:bodyPr>
            <a:normAutofit/>
          </a:bodyPr>
          <a:lstStyle/>
          <a:p>
            <a:r>
              <a:rPr lang="fr-FR" sz="5300" dirty="0">
                <a:solidFill>
                  <a:srgbClr val="002060"/>
                </a:solidFill>
              </a:rPr>
              <a:t>LE PASSEPORT D’ÉDUCATION </a:t>
            </a:r>
            <a:br>
              <a:rPr lang="fr-FR" sz="5300" dirty="0">
                <a:solidFill>
                  <a:srgbClr val="002060"/>
                </a:solidFill>
              </a:rPr>
            </a:br>
            <a:r>
              <a:rPr lang="fr-FR" sz="5300" dirty="0">
                <a:solidFill>
                  <a:srgbClr val="002060"/>
                </a:solidFill>
              </a:rPr>
              <a:t>BUDGÉTAIRE ET FINANCIÈRE</a:t>
            </a:r>
            <a:br>
              <a:rPr lang="fr-FR" dirty="0"/>
            </a:br>
            <a:r>
              <a:rPr lang="fr-FR" dirty="0"/>
              <a:t> </a:t>
            </a:r>
            <a:br>
              <a:rPr lang="fr-FR" dirty="0"/>
            </a:br>
            <a:br>
              <a:rPr lang="fr-FR" dirty="0"/>
            </a:br>
            <a:br>
              <a:rPr lang="fr-FR" sz="1350" dirty="0"/>
            </a:br>
            <a:br>
              <a:rPr lang="fr-FR" sz="1350" dirty="0"/>
            </a:br>
            <a:r>
              <a:rPr lang="fr-FR" sz="2100" dirty="0">
                <a:solidFill>
                  <a:srgbClr val="C92360"/>
                </a:solidFill>
              </a:rPr>
              <a:t>est réalisé en partenariat par :</a:t>
            </a:r>
          </a:p>
        </p:txBody>
      </p:sp>
      <p:pic>
        <p:nvPicPr>
          <p:cNvPr id="15" name="Image 14"/>
          <p:cNvPicPr>
            <a:picLocks noChangeAspect="1"/>
          </p:cNvPicPr>
          <p:nvPr/>
        </p:nvPicPr>
        <p:blipFill>
          <a:blip r:embed="rId4"/>
          <a:stretch>
            <a:fillRect/>
          </a:stretch>
        </p:blipFill>
        <p:spPr>
          <a:xfrm>
            <a:off x="2330859" y="4323770"/>
            <a:ext cx="1943100" cy="935831"/>
          </a:xfrm>
          <a:prstGeom prst="rect">
            <a:avLst/>
          </a:prstGeom>
        </p:spPr>
      </p:pic>
      <p:pic>
        <p:nvPicPr>
          <p:cNvPr id="17" name="Image 16"/>
          <p:cNvPicPr>
            <a:picLocks noChangeAspect="1"/>
          </p:cNvPicPr>
          <p:nvPr/>
        </p:nvPicPr>
        <p:blipFill>
          <a:blip r:embed="rId5"/>
          <a:stretch>
            <a:fillRect/>
          </a:stretch>
        </p:blipFill>
        <p:spPr>
          <a:xfrm>
            <a:off x="2358924" y="2421549"/>
            <a:ext cx="2568934" cy="995711"/>
          </a:xfrm>
          <a:prstGeom prst="rect">
            <a:avLst/>
          </a:prstGeom>
        </p:spPr>
      </p:pic>
      <p:sp>
        <p:nvSpPr>
          <p:cNvPr id="11" name="Espace réservé du pied de page 4"/>
          <p:cNvSpPr>
            <a:spLocks noGrp="1"/>
          </p:cNvSpPr>
          <p:nvPr>
            <p:ph type="ftr" sz="quarter" idx="3"/>
          </p:nvPr>
        </p:nvSpPr>
        <p:spPr>
          <a:xfrm>
            <a:off x="5582330" y="6467781"/>
            <a:ext cx="2749898" cy="285839"/>
          </a:xfrm>
          <a:prstGeom prst="rect">
            <a:avLst/>
          </a:prstGeom>
          <a:ln>
            <a:solidFill>
              <a:srgbClr val="726F6D"/>
            </a:solidFill>
            <a:prstDash val="sysDot"/>
          </a:ln>
        </p:spPr>
        <p:txBody>
          <a:bodyPr vert="horz" lIns="91440" tIns="45720" rIns="91440" bIns="45720" rtlCol="0" anchor="ctr"/>
          <a:lstStyle>
            <a:defPPr>
              <a:defRPr lang="fr-FR"/>
            </a:defPPr>
            <a:lvl1pPr marL="0" algn="ctr" defTabSz="914400" rtl="0" eaLnBrk="1" latinLnBrk="0" hangingPunct="1">
              <a:defRPr sz="1200" kern="1200">
                <a:solidFill>
                  <a:srgbClr val="213B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Passeport EDUCFI – collège</a:t>
            </a:r>
            <a:endParaRPr lang="fr-FR" dirty="0"/>
          </a:p>
        </p:txBody>
      </p:sp>
      <p:pic>
        <p:nvPicPr>
          <p:cNvPr id="12" name="Image 11"/>
          <p:cNvPicPr>
            <a:picLocks noChangeAspect="1"/>
          </p:cNvPicPr>
          <p:nvPr/>
        </p:nvPicPr>
        <p:blipFill>
          <a:blip r:embed="rId6"/>
          <a:stretch>
            <a:fillRect/>
          </a:stretch>
        </p:blipFill>
        <p:spPr>
          <a:xfrm>
            <a:off x="5051885" y="2462781"/>
            <a:ext cx="1869966" cy="85007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4512" y="4462317"/>
            <a:ext cx="2262767" cy="797284"/>
          </a:xfrm>
          <a:prstGeom prst="rect">
            <a:avLst/>
          </a:prstGeom>
        </p:spPr>
      </p:pic>
      <p:pic>
        <p:nvPicPr>
          <p:cNvPr id="16" name="Image 15"/>
          <p:cNvPicPr>
            <a:picLocks noChangeAspect="1"/>
          </p:cNvPicPr>
          <p:nvPr/>
        </p:nvPicPr>
        <p:blipFill>
          <a:blip r:embed="rId8"/>
          <a:stretch>
            <a:fillRect/>
          </a:stretch>
        </p:blipFill>
        <p:spPr>
          <a:xfrm>
            <a:off x="7492772" y="4341628"/>
            <a:ext cx="900113" cy="900113"/>
          </a:xfrm>
          <a:prstGeom prst="rect">
            <a:avLst/>
          </a:prstGeom>
        </p:spPr>
      </p:pic>
      <p:sp>
        <p:nvSpPr>
          <p:cNvPr id="2" name="Bouton d'action : Accueil 1">
            <a:hlinkClick r:id="rId9" action="ppaction://hlinksldjump" highlightClick="1"/>
            <a:extLst>
              <a:ext uri="{FF2B5EF4-FFF2-40B4-BE49-F238E27FC236}">
                <a16:creationId xmlns:a16="http://schemas.microsoft.com/office/drawing/2014/main" id="{5A3611DC-1A7C-0BD0-3DD4-C4FD1BEE054A}"/>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776135544"/>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692696"/>
            <a:ext cx="8712968" cy="5401479"/>
          </a:xfrm>
          <a:prstGeom prst="rect">
            <a:avLst/>
          </a:prstGeom>
          <a:noFill/>
        </p:spPr>
        <p:txBody>
          <a:bodyPr wrap="square" rtlCol="0">
            <a:spAutoFit/>
          </a:bodyPr>
          <a:lstStyle/>
          <a:p>
            <a:pPr algn="ctr"/>
            <a:r>
              <a:rPr lang="fr-FR" sz="11500" b="1" dirty="0">
                <a:solidFill>
                  <a:srgbClr val="CA2260"/>
                </a:solidFill>
                <a:latin typeface="Myriad Pro" panose="020B0503030403020204"/>
                <a:cs typeface="Arial" panose="020B0604020202020204" pitchFamily="34" charset="0"/>
              </a:rPr>
              <a:t>Le Quiz Final</a:t>
            </a:r>
          </a:p>
          <a:p>
            <a:pPr algn="ctr"/>
            <a:endParaRPr lang="fr-FR" sz="11500" b="1" dirty="0">
              <a:solidFill>
                <a:srgbClr val="CA2260"/>
              </a:solidFill>
              <a:latin typeface="Myriad Pro" panose="020B0503030403020204"/>
              <a:cs typeface="Arial" panose="020B0604020202020204" pitchFamily="34" charset="0"/>
            </a:endParaRP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67</a:t>
            </a:fld>
            <a:endParaRPr lang="fr-FR" sz="1200" dirty="0">
              <a:solidFill>
                <a:srgbClr val="213B76"/>
              </a:solidFill>
              <a:latin typeface="Myriad Pro" panose="020B0503030403020204"/>
            </a:endParaRPr>
          </a:p>
        </p:txBody>
      </p:sp>
      <p:sp>
        <p:nvSpPr>
          <p:cNvPr id="6" name="ZoneTexte 5"/>
          <p:cNvSpPr txBox="1"/>
          <p:nvPr/>
        </p:nvSpPr>
        <p:spPr>
          <a:xfrm>
            <a:off x="683568" y="5373216"/>
            <a:ext cx="224676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hlinkClick r:id="rId3" action="ppaction://hlinksldjump"/>
              </a:rPr>
              <a:t>Version 10</a:t>
            </a:r>
            <a:r>
              <a:rPr kumimoji="0" lang="fr-FR" sz="1800" b="0" i="0" u="none" strike="noStrike" cap="none" spc="0" normalizeH="0" dirty="0">
                <a:ln>
                  <a:noFill/>
                </a:ln>
                <a:solidFill>
                  <a:srgbClr val="000000"/>
                </a:solidFill>
                <a:effectLst/>
                <a:uFillTx/>
                <a:latin typeface="+mj-lt"/>
                <a:ea typeface="+mj-ea"/>
                <a:cs typeface="+mj-cs"/>
                <a:sym typeface="Helvetica"/>
                <a:hlinkClick r:id="rId3" action="ppaction://hlinksldjump"/>
              </a:rPr>
              <a:t> questions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ZoneTexte 6"/>
          <p:cNvSpPr txBox="1"/>
          <p:nvPr/>
        </p:nvSpPr>
        <p:spPr>
          <a:xfrm>
            <a:off x="5868144" y="5363928"/>
            <a:ext cx="229587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hlinkClick r:id="rId4" action="ppaction://hlinksldjump"/>
              </a:rPr>
              <a:t>Version 20</a:t>
            </a:r>
            <a:r>
              <a:rPr kumimoji="0" lang="fr-FR" sz="1800" b="0" i="0" u="none" strike="noStrike" cap="none" spc="0" normalizeH="0" dirty="0">
                <a:ln>
                  <a:noFill/>
                </a:ln>
                <a:solidFill>
                  <a:srgbClr val="000000"/>
                </a:solidFill>
                <a:effectLst/>
                <a:uFillTx/>
                <a:latin typeface="+mj-lt"/>
                <a:ea typeface="+mj-ea"/>
                <a:cs typeface="+mj-cs"/>
                <a:sym typeface="Helvetica"/>
                <a:hlinkClick r:id="rId4" action="ppaction://hlinksldjump"/>
              </a:rPr>
              <a:t> questions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4A14EF37-B31F-C1B5-B413-B8BBEEE514A1}"/>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4" name="Bouton d'action : Accueil 1">
            <a:hlinkClick r:id="rId5" action="ppaction://hlinksldjump" highlightClick="1"/>
            <a:extLst>
              <a:ext uri="{FF2B5EF4-FFF2-40B4-BE49-F238E27FC236}">
                <a16:creationId xmlns:a16="http://schemas.microsoft.com/office/drawing/2014/main" id="{8928F578-BC8E-79D4-6D5A-8A37FDCBF321}"/>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719075619"/>
      </p:ext>
    </p:extLst>
  </p:cSld>
  <p:clrMapOvr>
    <a:masterClrMapping/>
  </p:clrMapOvr>
  <p:transition spd="med" advTm="278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68</a:t>
            </a:fld>
            <a:endParaRPr lang="fr-FR" sz="1200" dirty="0">
              <a:solidFill>
                <a:srgbClr val="213B76"/>
              </a:solidFill>
              <a:latin typeface="Myriad Pro" panose="020B0503030403020204"/>
            </a:endParaRPr>
          </a:p>
        </p:txBody>
      </p:sp>
      <p:sp>
        <p:nvSpPr>
          <p:cNvPr id="2" name="Espace réservé du pied de page 4">
            <a:extLst>
              <a:ext uri="{FF2B5EF4-FFF2-40B4-BE49-F238E27FC236}">
                <a16:creationId xmlns:a16="http://schemas.microsoft.com/office/drawing/2014/main" id="{33D3821E-176C-BDC0-C255-226E7B755203}"/>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4" name="Bouton d'action : Accueil 1">
            <a:hlinkClick r:id="rId3" action="ppaction://hlinksldjump" highlightClick="1"/>
            <a:extLst>
              <a:ext uri="{FF2B5EF4-FFF2-40B4-BE49-F238E27FC236}">
                <a16:creationId xmlns:a16="http://schemas.microsoft.com/office/drawing/2014/main" id="{B13A9391-8A07-7299-BC07-4606717F37DE}"/>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71907561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69</a:t>
            </a:fld>
            <a:endParaRPr lang="fr-FR" sz="1200" dirty="0">
              <a:solidFill>
                <a:srgbClr val="213B76"/>
              </a:solidFill>
              <a:latin typeface="Myriad Pro" panose="020B0503030403020204"/>
            </a:endParaRPr>
          </a:p>
        </p:txBody>
      </p:sp>
      <p:pic>
        <p:nvPicPr>
          <p:cNvPr id="90114" name="Picture 2"/>
          <p:cNvPicPr>
            <a:picLocks noChangeAspect="1" noChangeArrowheads="1"/>
          </p:cNvPicPr>
          <p:nvPr/>
        </p:nvPicPr>
        <p:blipFill>
          <a:blip r:embed="rId3" cstate="print"/>
          <a:srcRect/>
          <a:stretch>
            <a:fillRect/>
          </a:stretch>
        </p:blipFill>
        <p:spPr bwMode="auto">
          <a:xfrm>
            <a:off x="395536" y="2132856"/>
            <a:ext cx="8388424" cy="1811217"/>
          </a:xfrm>
          <a:prstGeom prst="rect">
            <a:avLst/>
          </a:prstGeom>
          <a:noFill/>
          <a:ln w="9525">
            <a:noFill/>
            <a:miter lim="800000"/>
            <a:headEnd/>
            <a:tailEnd/>
          </a:ln>
          <a:effectLst/>
        </p:spPr>
      </p:pic>
      <p:grpSp>
        <p:nvGrpSpPr>
          <p:cNvPr id="13" name="Groupe 12"/>
          <p:cNvGrpSpPr/>
          <p:nvPr/>
        </p:nvGrpSpPr>
        <p:grpSpPr>
          <a:xfrm>
            <a:off x="539552" y="2780928"/>
            <a:ext cx="4680520" cy="1224136"/>
            <a:chOff x="539552" y="2780928"/>
            <a:chExt cx="4680520" cy="1224136"/>
          </a:xfrm>
        </p:grpSpPr>
        <p:sp>
          <p:nvSpPr>
            <p:cNvPr id="7" name="Multiplier 6"/>
            <p:cNvSpPr/>
            <p:nvPr/>
          </p:nvSpPr>
          <p:spPr>
            <a:xfrm>
              <a:off x="539552" y="278092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4716016" y="314096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4716016" y="350100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grpSp>
      <p:sp>
        <p:nvSpPr>
          <p:cNvPr id="2" name="Espace réservé du pied de page 4">
            <a:extLst>
              <a:ext uri="{FF2B5EF4-FFF2-40B4-BE49-F238E27FC236}">
                <a16:creationId xmlns:a16="http://schemas.microsoft.com/office/drawing/2014/main" id="{D2F88D1B-1827-9BD6-0B54-2B2D72D75840}"/>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570847" y="1957832"/>
            <a:ext cx="8180613" cy="770156"/>
            <a:chOff x="786625" y="1445752"/>
            <a:chExt cx="10907484" cy="1026874"/>
          </a:xfrm>
        </p:grpSpPr>
        <p:sp>
          <p:nvSpPr>
            <p:cNvPr id="17" name="Rectangle à coins arrondis 16"/>
            <p:cNvSpPr/>
            <p:nvPr/>
          </p:nvSpPr>
          <p:spPr>
            <a:xfrm>
              <a:off x="786625" y="1445752"/>
              <a:ext cx="10907484" cy="1026874"/>
            </a:xfrm>
            <a:prstGeom prst="roundRect">
              <a:avLst>
                <a:gd name="adj" fmla="val 0"/>
              </a:avLst>
            </a:prstGeom>
            <a:solidFill>
              <a:schemeClr val="bg1"/>
            </a:solidFill>
            <a:ln w="28575">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8" name="Rectangle à coins arrondis 17"/>
            <p:cNvSpPr/>
            <p:nvPr/>
          </p:nvSpPr>
          <p:spPr>
            <a:xfrm>
              <a:off x="1119109" y="1663292"/>
              <a:ext cx="2732285" cy="591794"/>
            </a:xfrm>
            <a:prstGeom prst="roundRect">
              <a:avLst>
                <a:gd name="adj" fmla="val 0"/>
              </a:avLst>
            </a:prstGeom>
            <a:solidFill>
              <a:srgbClr val="F2F2F2"/>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1" name="Moins 18"/>
            <p:cNvSpPr/>
            <p:nvPr/>
          </p:nvSpPr>
          <p:spPr>
            <a:xfrm>
              <a:off x="4122173" y="1917070"/>
              <a:ext cx="625639" cy="84237"/>
            </a:xfrm>
            <a:prstGeom prst="rect">
              <a:avLst/>
            </a:prstGeom>
            <a:solidFill>
              <a:srgbClr val="E06F17"/>
            </a:solidFill>
            <a:ln w="25400" cap="flat">
              <a:noFill/>
              <a:prstDash val="solid"/>
              <a:miter lim="400000"/>
            </a:ln>
            <a:effectLst/>
          </p:spPr>
          <p:txBody>
            <a:bodyPr wrap="square" lIns="34289" tIns="34289" rIns="34289" bIns="34289" numCol="1" anchor="ctr">
              <a:noAutofit/>
            </a:bodyPr>
            <a:lstStyle/>
            <a:p>
              <a:pPr algn="ctr">
                <a:defRPr>
                  <a:solidFill>
                    <a:srgbClr val="FFFFFF"/>
                  </a:solidFill>
                  <a:latin typeface="+mn-lt"/>
                  <a:ea typeface="+mn-ea"/>
                  <a:cs typeface="+mn-cs"/>
                  <a:sym typeface="Calibri"/>
                </a:defRPr>
              </a:pPr>
              <a:endParaRPr sz="1350" dirty="0">
                <a:latin typeface="Myriad Pro" panose="020B0503030403020204"/>
              </a:endParaRPr>
            </a:p>
          </p:txBody>
        </p:sp>
        <p:sp>
          <p:nvSpPr>
            <p:cNvPr id="22" name="Rectangle à coins arrondis 21"/>
            <p:cNvSpPr/>
            <p:nvPr/>
          </p:nvSpPr>
          <p:spPr>
            <a:xfrm>
              <a:off x="5018593" y="1663292"/>
              <a:ext cx="2732285" cy="591794"/>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4" name="Égal 3"/>
            <p:cNvSpPr/>
            <p:nvPr/>
          </p:nvSpPr>
          <p:spPr>
            <a:xfrm>
              <a:off x="8170578" y="1814713"/>
              <a:ext cx="590539" cy="288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E06F17"/>
            </a:solidFill>
            <a:ln w="25400" cap="flat">
              <a:noFill/>
              <a:prstDash val="solid"/>
              <a:round/>
            </a:ln>
            <a:effectLst/>
          </p:spPr>
          <p:txBody>
            <a:bodyPr wrap="square" lIns="34289" tIns="34289" rIns="34289" bIns="34289" numCol="1" anchor="ctr">
              <a:noAutofit/>
            </a:bodyPr>
            <a:lstStyle/>
            <a:p>
              <a:pPr>
                <a:defRPr>
                  <a:latin typeface="Arial"/>
                  <a:ea typeface="Arial"/>
                  <a:cs typeface="Arial"/>
                  <a:sym typeface="Arial"/>
                </a:defRPr>
              </a:pPr>
              <a:endParaRPr sz="1350" dirty="0">
                <a:latin typeface="Myriad Pro" panose="020B0503030403020204"/>
              </a:endParaRPr>
            </a:p>
          </p:txBody>
        </p:sp>
        <p:sp>
          <p:nvSpPr>
            <p:cNvPr id="25" name="Rectangle à coins arrondis 24"/>
            <p:cNvSpPr/>
            <p:nvPr/>
          </p:nvSpPr>
          <p:spPr>
            <a:xfrm>
              <a:off x="9112373" y="1663292"/>
              <a:ext cx="2136600" cy="591794"/>
            </a:xfrm>
            <a:prstGeom prst="roundRect">
              <a:avLst>
                <a:gd name="adj" fmla="val 0"/>
              </a:avLst>
            </a:prstGeom>
            <a:solidFill>
              <a:srgbClr val="F2F2F2"/>
            </a:solidFill>
            <a:ln w="38100">
              <a:solidFill>
                <a:srgbClr val="E06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sp>
        <p:nvSpPr>
          <p:cNvPr id="4" name="Espace réservé du numéro de diapositive 3"/>
          <p:cNvSpPr>
            <a:spLocks noGrp="1"/>
          </p:cNvSpPr>
          <p:nvPr>
            <p:ph type="sldNum" sz="quarter" idx="11"/>
          </p:nvPr>
        </p:nvSpPr>
        <p:spPr>
          <a:xfrm>
            <a:off x="8515924" y="6401209"/>
            <a:ext cx="170877" cy="276995"/>
          </a:xfrm>
        </p:spPr>
        <p:txBody>
          <a:bodyPr/>
          <a:lstStyle/>
          <a:p>
            <a:fld id="{27A4C574-4D1E-4B89-9988-D081408D575C}" type="slidenum">
              <a:rPr lang="fr-FR" smtClean="0"/>
              <a:pPr/>
              <a:t>7</a:t>
            </a:fld>
            <a:endParaRPr lang="fr-FR" dirty="0"/>
          </a:p>
        </p:txBody>
      </p:sp>
      <p:sp>
        <p:nvSpPr>
          <p:cNvPr id="19" name="Espace réservé du contenu 7"/>
          <p:cNvSpPr>
            <a:spLocks noGrp="1"/>
          </p:cNvSpPr>
          <p:nvPr>
            <p:ph idx="4294967295"/>
          </p:nvPr>
        </p:nvSpPr>
        <p:spPr>
          <a:xfrm>
            <a:off x="839332" y="2158246"/>
            <a:ext cx="1992272" cy="369328"/>
          </a:xfrm>
          <a:prstGeom prst="rect">
            <a:avLst/>
          </a:prstGeom>
        </p:spPr>
        <p:txBody>
          <a:bodyPr wrap="square">
            <a:spAutoFit/>
          </a:bodyPr>
          <a:lstStyle/>
          <a:p>
            <a:pPr marL="0" indent="0" algn="ctr">
              <a:spcBef>
                <a:spcPts val="0"/>
              </a:spcBef>
              <a:buNone/>
            </a:pPr>
            <a:r>
              <a:rPr lang="fr-FR" sz="1800" b="1" dirty="0"/>
              <a:t>Ressources</a:t>
            </a:r>
          </a:p>
        </p:txBody>
      </p:sp>
      <p:sp>
        <p:nvSpPr>
          <p:cNvPr id="23" name="Espace réservé du contenu 7"/>
          <p:cNvSpPr>
            <a:spLocks noGrp="1"/>
          </p:cNvSpPr>
          <p:nvPr>
            <p:ph idx="4294967295"/>
          </p:nvPr>
        </p:nvSpPr>
        <p:spPr>
          <a:xfrm>
            <a:off x="3824301" y="2158246"/>
            <a:ext cx="1940972" cy="369328"/>
          </a:xfrm>
          <a:prstGeom prst="rect">
            <a:avLst/>
          </a:prstGeom>
        </p:spPr>
        <p:txBody>
          <a:bodyPr wrap="square">
            <a:spAutoFit/>
          </a:bodyPr>
          <a:lstStyle/>
          <a:p>
            <a:pPr marL="0" indent="0" algn="ctr">
              <a:spcBef>
                <a:spcPts val="0"/>
              </a:spcBef>
              <a:buNone/>
            </a:pPr>
            <a:r>
              <a:rPr lang="fr-FR" sz="1800" b="1" dirty="0">
                <a:solidFill>
                  <a:srgbClr val="C92360"/>
                </a:solidFill>
              </a:rPr>
              <a:t>Dépenses</a:t>
            </a:r>
          </a:p>
        </p:txBody>
      </p:sp>
      <p:sp>
        <p:nvSpPr>
          <p:cNvPr id="26" name="Espace réservé du contenu 7"/>
          <p:cNvSpPr>
            <a:spLocks noGrp="1"/>
          </p:cNvSpPr>
          <p:nvPr>
            <p:ph idx="4294967295"/>
          </p:nvPr>
        </p:nvSpPr>
        <p:spPr>
          <a:xfrm>
            <a:off x="6834280" y="2167367"/>
            <a:ext cx="1558605" cy="369328"/>
          </a:xfrm>
          <a:prstGeom prst="rect">
            <a:avLst/>
          </a:prstGeom>
        </p:spPr>
        <p:txBody>
          <a:bodyPr wrap="square">
            <a:spAutoFit/>
          </a:bodyPr>
          <a:lstStyle/>
          <a:p>
            <a:pPr marL="0" indent="0" algn="ctr">
              <a:spcBef>
                <a:spcPts val="0"/>
              </a:spcBef>
              <a:buNone/>
            </a:pPr>
            <a:r>
              <a:rPr lang="fr-FR" sz="1800" b="1" dirty="0">
                <a:solidFill>
                  <a:srgbClr val="E06F17"/>
                </a:solidFill>
              </a:rPr>
              <a:t>Solde</a:t>
            </a:r>
          </a:p>
        </p:txBody>
      </p:sp>
      <p:sp>
        <p:nvSpPr>
          <p:cNvPr id="27" name="Rectangle à coins arrondis 26"/>
          <p:cNvSpPr/>
          <p:nvPr/>
        </p:nvSpPr>
        <p:spPr>
          <a:xfrm>
            <a:off x="585343" y="3126071"/>
            <a:ext cx="1741442" cy="1520939"/>
          </a:xfrm>
          <a:prstGeom prst="roundRect">
            <a:avLst>
              <a:gd name="adj" fmla="val 0"/>
            </a:avLst>
          </a:prstGeom>
          <a:solidFill>
            <a:srgbClr val="F2F2F2"/>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5" name="Rectangle à coins arrondis 34"/>
          <p:cNvSpPr/>
          <p:nvPr/>
        </p:nvSpPr>
        <p:spPr>
          <a:xfrm>
            <a:off x="2482048" y="3141839"/>
            <a:ext cx="1741442" cy="1145407"/>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0" name="Espace réservé du contenu 7"/>
          <p:cNvSpPr>
            <a:spLocks noGrp="1"/>
          </p:cNvSpPr>
          <p:nvPr>
            <p:ph idx="4294967295"/>
          </p:nvPr>
        </p:nvSpPr>
        <p:spPr>
          <a:xfrm>
            <a:off x="2542203" y="3244112"/>
            <a:ext cx="1621131" cy="941664"/>
          </a:xfrm>
          <a:prstGeom prst="rect">
            <a:avLst/>
          </a:prstGeom>
        </p:spPr>
        <p:txBody>
          <a:bodyPr wrap="square" anchor="ctr">
            <a:spAutoFit/>
          </a:bodyPr>
          <a:lstStyle/>
          <a:p>
            <a:pPr marL="0" indent="0" algn="ctr">
              <a:spcBef>
                <a:spcPts val="0"/>
              </a:spcBef>
              <a:buNone/>
            </a:pPr>
            <a:r>
              <a:rPr lang="fr-FR" sz="1650" b="1" dirty="0">
                <a:solidFill>
                  <a:srgbClr val="C92360"/>
                </a:solidFill>
              </a:rPr>
              <a:t>Dépenses</a:t>
            </a:r>
          </a:p>
          <a:p>
            <a:pPr marL="0" indent="0" algn="ctr">
              <a:spcBef>
                <a:spcPts val="0"/>
              </a:spcBef>
              <a:buNone/>
            </a:pPr>
            <a:r>
              <a:rPr lang="fr-FR" sz="1650" b="1" dirty="0">
                <a:solidFill>
                  <a:srgbClr val="C92360"/>
                </a:solidFill>
              </a:rPr>
              <a:t>(débit)</a:t>
            </a:r>
          </a:p>
          <a:p>
            <a:pPr marL="0" indent="0" algn="ctr">
              <a:lnSpc>
                <a:spcPct val="150000"/>
              </a:lnSpc>
              <a:spcBef>
                <a:spcPts val="0"/>
              </a:spcBef>
              <a:buNone/>
            </a:pPr>
            <a:r>
              <a:rPr lang="fr-FR" sz="1650" b="1" dirty="0">
                <a:solidFill>
                  <a:srgbClr val="C92360"/>
                </a:solidFill>
              </a:rPr>
              <a:t>1 150 €</a:t>
            </a:r>
          </a:p>
        </p:txBody>
      </p:sp>
      <p:sp>
        <p:nvSpPr>
          <p:cNvPr id="36" name="Rectangle à coins arrondis 35"/>
          <p:cNvSpPr/>
          <p:nvPr/>
        </p:nvSpPr>
        <p:spPr>
          <a:xfrm>
            <a:off x="5092838" y="2948933"/>
            <a:ext cx="1741442" cy="1504254"/>
          </a:xfrm>
          <a:prstGeom prst="roundRect">
            <a:avLst>
              <a:gd name="adj" fmla="val 0"/>
            </a:avLst>
          </a:prstGeom>
          <a:solidFill>
            <a:srgbClr val="F2F2F2"/>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8" name="Rectangle à coins arrondis 37"/>
          <p:cNvSpPr/>
          <p:nvPr/>
        </p:nvSpPr>
        <p:spPr>
          <a:xfrm>
            <a:off x="7029140" y="2948601"/>
            <a:ext cx="1741442" cy="1672946"/>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7" name="Espace réservé du contenu 7"/>
          <p:cNvSpPr>
            <a:spLocks noGrp="1"/>
          </p:cNvSpPr>
          <p:nvPr>
            <p:ph idx="4294967295"/>
          </p:nvPr>
        </p:nvSpPr>
        <p:spPr>
          <a:xfrm>
            <a:off x="5232040" y="3230227"/>
            <a:ext cx="1463039" cy="941664"/>
          </a:xfrm>
          <a:prstGeom prst="rect">
            <a:avLst/>
          </a:prstGeom>
        </p:spPr>
        <p:txBody>
          <a:bodyPr wrap="square" anchor="ctr">
            <a:spAutoFit/>
          </a:bodyPr>
          <a:lstStyle/>
          <a:p>
            <a:pPr marL="0" indent="0" algn="ctr">
              <a:spcBef>
                <a:spcPts val="0"/>
              </a:spcBef>
              <a:buNone/>
            </a:pPr>
            <a:r>
              <a:rPr lang="fr-FR" sz="1650" b="1" dirty="0"/>
              <a:t>Ressources</a:t>
            </a:r>
          </a:p>
          <a:p>
            <a:pPr marL="0" indent="0" algn="ctr">
              <a:spcBef>
                <a:spcPts val="0"/>
              </a:spcBef>
              <a:buNone/>
            </a:pPr>
            <a:r>
              <a:rPr lang="fr-FR" sz="1650" b="1" dirty="0"/>
              <a:t>(crédit)</a:t>
            </a:r>
          </a:p>
          <a:p>
            <a:pPr marL="0" indent="0" algn="ctr">
              <a:lnSpc>
                <a:spcPct val="150000"/>
              </a:lnSpc>
              <a:spcBef>
                <a:spcPts val="0"/>
              </a:spcBef>
              <a:buNone/>
            </a:pPr>
            <a:r>
              <a:rPr lang="fr-FR" sz="1650" b="1" dirty="0"/>
              <a:t>1 450 €</a:t>
            </a:r>
          </a:p>
        </p:txBody>
      </p:sp>
      <p:sp>
        <p:nvSpPr>
          <p:cNvPr id="39" name="Espace réservé du contenu 7"/>
          <p:cNvSpPr>
            <a:spLocks noGrp="1"/>
          </p:cNvSpPr>
          <p:nvPr>
            <p:ph idx="4294967295"/>
          </p:nvPr>
        </p:nvSpPr>
        <p:spPr>
          <a:xfrm>
            <a:off x="7149451" y="3314241"/>
            <a:ext cx="1500821" cy="941664"/>
          </a:xfrm>
          <a:prstGeom prst="rect">
            <a:avLst/>
          </a:prstGeom>
        </p:spPr>
        <p:txBody>
          <a:bodyPr wrap="square" anchor="ctr">
            <a:spAutoFit/>
          </a:bodyPr>
          <a:lstStyle/>
          <a:p>
            <a:pPr marL="0" indent="0" algn="ctr">
              <a:spcBef>
                <a:spcPts val="0"/>
              </a:spcBef>
              <a:buNone/>
            </a:pPr>
            <a:r>
              <a:rPr lang="fr-FR" sz="1650" b="1" dirty="0">
                <a:solidFill>
                  <a:srgbClr val="C92360"/>
                </a:solidFill>
              </a:rPr>
              <a:t>Dépenses</a:t>
            </a:r>
          </a:p>
          <a:p>
            <a:pPr marL="0" indent="0" algn="ctr">
              <a:spcBef>
                <a:spcPts val="0"/>
              </a:spcBef>
              <a:buNone/>
            </a:pPr>
            <a:r>
              <a:rPr lang="fr-FR" sz="1650" b="1" dirty="0">
                <a:solidFill>
                  <a:srgbClr val="C92360"/>
                </a:solidFill>
              </a:rPr>
              <a:t>(débit)</a:t>
            </a:r>
          </a:p>
          <a:p>
            <a:pPr marL="0" indent="0" algn="ctr">
              <a:lnSpc>
                <a:spcPct val="150000"/>
              </a:lnSpc>
              <a:spcBef>
                <a:spcPts val="0"/>
              </a:spcBef>
              <a:buNone/>
            </a:pPr>
            <a:r>
              <a:rPr lang="fr-FR" sz="1650" b="1" dirty="0">
                <a:solidFill>
                  <a:srgbClr val="C92360"/>
                </a:solidFill>
              </a:rPr>
              <a:t>1 550 €</a:t>
            </a:r>
          </a:p>
        </p:txBody>
      </p:sp>
      <p:sp>
        <p:nvSpPr>
          <p:cNvPr id="40" name="Rectangle à coins arrondis 39"/>
          <p:cNvSpPr/>
          <p:nvPr/>
        </p:nvSpPr>
        <p:spPr>
          <a:xfrm>
            <a:off x="570847" y="5056451"/>
            <a:ext cx="3661682" cy="535006"/>
          </a:xfrm>
          <a:prstGeom prst="roundRect">
            <a:avLst>
              <a:gd name="adj" fmla="val 0"/>
            </a:avLst>
          </a:prstGeom>
          <a:solidFill>
            <a:srgbClr val="F2F2F2"/>
          </a:solidFill>
          <a:ln w="38100">
            <a:solidFill>
              <a:srgbClr val="5AA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1" name="Espace réservé du contenu 7"/>
          <p:cNvSpPr>
            <a:spLocks noGrp="1"/>
          </p:cNvSpPr>
          <p:nvPr>
            <p:ph idx="4294967295"/>
          </p:nvPr>
        </p:nvSpPr>
        <p:spPr>
          <a:xfrm>
            <a:off x="589970" y="5070042"/>
            <a:ext cx="3622590" cy="507827"/>
          </a:xfrm>
          <a:prstGeom prst="rect">
            <a:avLst/>
          </a:prstGeom>
        </p:spPr>
        <p:txBody>
          <a:bodyPr wrap="square" anchor="ctr">
            <a:spAutoFit/>
          </a:bodyPr>
          <a:lstStyle/>
          <a:p>
            <a:pPr marL="0" indent="0" algn="ctr">
              <a:spcBef>
                <a:spcPts val="0"/>
              </a:spcBef>
              <a:buNone/>
              <a:defRPr sz="2200" b="1">
                <a:solidFill>
                  <a:srgbClr val="FFFFFF"/>
                </a:solidFill>
                <a:latin typeface="Arial"/>
                <a:ea typeface="Arial"/>
                <a:cs typeface="Arial"/>
                <a:sym typeface="Arial"/>
              </a:defRPr>
            </a:pPr>
            <a:r>
              <a:rPr lang="fr-FR" sz="1350" noProof="1">
                <a:solidFill>
                  <a:srgbClr val="5AA11C"/>
                </a:solidFill>
              </a:rPr>
              <a:t>Solde</a:t>
            </a:r>
            <a:r>
              <a:rPr lang="fr-FR" sz="1350" dirty="0">
                <a:solidFill>
                  <a:srgbClr val="5AA11C"/>
                </a:solidFill>
              </a:rPr>
              <a:t> positif (</a:t>
            </a:r>
            <a:r>
              <a:rPr lang="fr-FR" sz="1350" noProof="1">
                <a:solidFill>
                  <a:srgbClr val="5AA11C"/>
                </a:solidFill>
              </a:rPr>
              <a:t>créditeur)</a:t>
            </a:r>
          </a:p>
          <a:p>
            <a:pPr marL="0" indent="0" algn="ctr">
              <a:spcBef>
                <a:spcPts val="0"/>
              </a:spcBef>
              <a:buNone/>
              <a:defRPr sz="2200" b="1">
                <a:solidFill>
                  <a:srgbClr val="FFFFFF"/>
                </a:solidFill>
                <a:latin typeface="Arial"/>
                <a:ea typeface="Arial"/>
                <a:cs typeface="Arial"/>
                <a:sym typeface="Arial"/>
              </a:defRPr>
            </a:pPr>
            <a:r>
              <a:rPr lang="fr-FR" sz="1350" dirty="0">
                <a:solidFill>
                  <a:srgbClr val="5AA11C"/>
                </a:solidFill>
              </a:rPr>
              <a:t>+ 50 €</a:t>
            </a:r>
          </a:p>
        </p:txBody>
      </p:sp>
      <p:sp>
        <p:nvSpPr>
          <p:cNvPr id="42" name="Rectangle à coins arrondis 41"/>
          <p:cNvSpPr/>
          <p:nvPr/>
        </p:nvSpPr>
        <p:spPr>
          <a:xfrm>
            <a:off x="5108901" y="5029899"/>
            <a:ext cx="3661682" cy="535006"/>
          </a:xfrm>
          <a:prstGeom prst="roundRect">
            <a:avLst>
              <a:gd name="adj" fmla="val 0"/>
            </a:avLst>
          </a:prstGeom>
          <a:solidFill>
            <a:srgbClr val="F2F2F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a:t>
            </a:r>
          </a:p>
        </p:txBody>
      </p:sp>
      <p:sp>
        <p:nvSpPr>
          <p:cNvPr id="44" name="Espace réservé du contenu 7"/>
          <p:cNvSpPr>
            <a:spLocks noGrp="1"/>
          </p:cNvSpPr>
          <p:nvPr>
            <p:ph idx="4294967295"/>
          </p:nvPr>
        </p:nvSpPr>
        <p:spPr>
          <a:xfrm>
            <a:off x="5108900" y="5070042"/>
            <a:ext cx="3661682" cy="507827"/>
          </a:xfrm>
          <a:prstGeom prst="rect">
            <a:avLst/>
          </a:prstGeom>
        </p:spPr>
        <p:txBody>
          <a:bodyPr wrap="square" anchor="ctr">
            <a:spAutoFit/>
          </a:bodyPr>
          <a:lstStyle/>
          <a:p>
            <a:pPr marL="0" indent="0" algn="ctr">
              <a:buNone/>
              <a:defRPr sz="2200" b="1">
                <a:solidFill>
                  <a:srgbClr val="FFFFFF"/>
                </a:solidFill>
                <a:latin typeface="Arial"/>
                <a:ea typeface="Arial"/>
                <a:cs typeface="Arial"/>
                <a:sym typeface="Arial"/>
              </a:defRPr>
            </a:pPr>
            <a:r>
              <a:rPr lang="fr-FR" sz="1350" noProof="1">
                <a:solidFill>
                  <a:srgbClr val="C00000"/>
                </a:solidFill>
              </a:rPr>
              <a:t>Solde</a:t>
            </a:r>
            <a:r>
              <a:rPr lang="fr-FR" sz="1350" dirty="0">
                <a:solidFill>
                  <a:srgbClr val="C00000"/>
                </a:solidFill>
              </a:rPr>
              <a:t> négatif (</a:t>
            </a:r>
            <a:r>
              <a:rPr lang="fr-FR" sz="1350" noProof="1">
                <a:solidFill>
                  <a:srgbClr val="C00000"/>
                </a:solidFill>
              </a:rPr>
              <a:t>débiteur)</a:t>
            </a:r>
          </a:p>
          <a:p>
            <a:pPr marL="0" indent="0" algn="ctr">
              <a:spcBef>
                <a:spcPts val="0"/>
              </a:spcBef>
              <a:buNone/>
              <a:defRPr sz="2200" b="1">
                <a:solidFill>
                  <a:srgbClr val="FFFFFF"/>
                </a:solidFill>
                <a:latin typeface="Arial"/>
                <a:ea typeface="Arial"/>
                <a:cs typeface="Arial"/>
                <a:sym typeface="Arial"/>
              </a:defRPr>
            </a:pPr>
            <a:r>
              <a:rPr lang="fr-FR" sz="1350" dirty="0">
                <a:solidFill>
                  <a:srgbClr val="C00000"/>
                </a:solidFill>
              </a:rPr>
              <a:t>  - 100 €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665" y="4561092"/>
            <a:ext cx="1807723" cy="356787"/>
          </a:xfrm>
          <a:prstGeom prst="rect">
            <a:avLst/>
          </a:prstGeom>
        </p:spPr>
      </p:pic>
      <p:pic>
        <p:nvPicPr>
          <p:cNvPr id="45" name="Imag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56277" y="4565726"/>
            <a:ext cx="1752045" cy="345798"/>
          </a:xfrm>
          <a:prstGeom prst="rect">
            <a:avLst/>
          </a:prstGeom>
        </p:spPr>
      </p:pic>
      <p:pic>
        <p:nvPicPr>
          <p:cNvPr id="46" name="Imag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32" name="Espace réservé du contenu 7"/>
          <p:cNvSpPr>
            <a:spLocks noGrp="1"/>
          </p:cNvSpPr>
          <p:nvPr>
            <p:ph idx="4294967295"/>
          </p:nvPr>
        </p:nvSpPr>
        <p:spPr>
          <a:xfrm>
            <a:off x="724545" y="3396344"/>
            <a:ext cx="1463039" cy="941664"/>
          </a:xfrm>
          <a:prstGeom prst="rect">
            <a:avLst/>
          </a:prstGeom>
        </p:spPr>
        <p:txBody>
          <a:bodyPr wrap="square" anchor="ctr">
            <a:spAutoFit/>
          </a:bodyPr>
          <a:lstStyle/>
          <a:p>
            <a:pPr marL="0" indent="0" algn="ctr">
              <a:spcBef>
                <a:spcPts val="0"/>
              </a:spcBef>
              <a:buNone/>
            </a:pPr>
            <a:r>
              <a:rPr lang="fr-FR" sz="1650" b="1" dirty="0"/>
              <a:t>Ressources</a:t>
            </a:r>
          </a:p>
          <a:p>
            <a:pPr marL="0" indent="0" algn="ctr">
              <a:spcBef>
                <a:spcPts val="0"/>
              </a:spcBef>
              <a:buNone/>
            </a:pPr>
            <a:r>
              <a:rPr lang="fr-FR" sz="1650" b="1" dirty="0"/>
              <a:t>(crédit)</a:t>
            </a:r>
          </a:p>
          <a:p>
            <a:pPr marL="0" indent="0" algn="ctr">
              <a:lnSpc>
                <a:spcPct val="150000"/>
              </a:lnSpc>
              <a:spcBef>
                <a:spcPts val="0"/>
              </a:spcBef>
              <a:buNone/>
            </a:pPr>
            <a:r>
              <a:rPr lang="fr-FR" sz="1650" b="1" dirty="0"/>
              <a:t>1 200 €</a:t>
            </a:r>
          </a:p>
        </p:txBody>
      </p:sp>
      <p:sp>
        <p:nvSpPr>
          <p:cNvPr id="31" name="Espace réservé du pied de page 4"/>
          <p:cNvSpPr>
            <a:spLocks noGrp="1"/>
          </p:cNvSpPr>
          <p:nvPr>
            <p:ph type="ftr" sz="quarter" idx="3"/>
          </p:nvPr>
        </p:nvSpPr>
        <p:spPr>
          <a:xfrm>
            <a:off x="6354308" y="6432516"/>
            <a:ext cx="2062424" cy="214379"/>
          </a:xfrm>
          <a:prstGeom prst="rect">
            <a:avLst/>
          </a:prstGeom>
          <a:ln>
            <a:solidFill>
              <a:srgbClr val="726F6D"/>
            </a:solidFill>
            <a:prstDash val="sysDot"/>
          </a:ln>
        </p:spPr>
        <p:txBody>
          <a:bodyPr vert="horz" lIns="68580" tIns="34290" rIns="68580" bIns="34290" rtlCol="0" anchor="ctr"/>
          <a:lstStyle>
            <a:lvl1pPr algn="ctr">
              <a:defRPr sz="900">
                <a:solidFill>
                  <a:srgbClr val="213B76"/>
                </a:solidFill>
              </a:defRPr>
            </a:lvl1pPr>
          </a:lstStyle>
          <a:p>
            <a:r>
              <a:rPr lang="fr-FR" dirty="0"/>
              <a:t>Passeport EDUCFI – collège</a:t>
            </a:r>
          </a:p>
        </p:txBody>
      </p:sp>
      <p:sp>
        <p:nvSpPr>
          <p:cNvPr id="7" name="Titre 1">
            <a:extLst>
              <a:ext uri="{FF2B5EF4-FFF2-40B4-BE49-F238E27FC236}">
                <a16:creationId xmlns:a16="http://schemas.microsoft.com/office/drawing/2014/main" id="{17E4D417-09F7-697F-A366-3678FB48D7E3}"/>
              </a:ext>
            </a:extLst>
          </p:cNvPr>
          <p:cNvSpPr txBox="1">
            <a:spLocks/>
          </p:cNvSpPr>
          <p:nvPr/>
        </p:nvSpPr>
        <p:spPr>
          <a:xfrm>
            <a:off x="251520" y="118876"/>
            <a:ext cx="7567965"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latin typeface="Arial" panose="020B0604020202020204" pitchFamily="34" charset="0"/>
                <a:cs typeface="Arial" panose="020B0604020202020204" pitchFamily="34" charset="0"/>
              </a:rPr>
              <a:t>1. LE BUDGET</a:t>
            </a:r>
          </a:p>
        </p:txBody>
      </p:sp>
      <p:pic>
        <p:nvPicPr>
          <p:cNvPr id="8" name="Espace réservé du contenu 5">
            <a:extLst>
              <a:ext uri="{FF2B5EF4-FFF2-40B4-BE49-F238E27FC236}">
                <a16:creationId xmlns:a16="http://schemas.microsoft.com/office/drawing/2014/main" id="{8999A3F1-62C3-D09B-EA5D-868A8D415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917777"/>
            <a:ext cx="662220" cy="496665"/>
          </a:xfrm>
          <a:prstGeom prst="rect">
            <a:avLst/>
          </a:prstGeom>
        </p:spPr>
      </p:pic>
      <p:sp>
        <p:nvSpPr>
          <p:cNvPr id="9" name="Espace réservé du contenu 7">
            <a:extLst>
              <a:ext uri="{FF2B5EF4-FFF2-40B4-BE49-F238E27FC236}">
                <a16:creationId xmlns:a16="http://schemas.microsoft.com/office/drawing/2014/main" id="{9876BE6D-0038-DAE0-9CB5-2E0A759B735F}"/>
              </a:ext>
            </a:extLst>
          </p:cNvPr>
          <p:cNvSpPr txBox="1">
            <a:spLocks/>
          </p:cNvSpPr>
          <p:nvPr/>
        </p:nvSpPr>
        <p:spPr>
          <a:xfrm>
            <a:off x="1719406" y="904995"/>
            <a:ext cx="4868818"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hangingPunct="1">
              <a:buFont typeface="Arial"/>
              <a:buNone/>
            </a:pPr>
            <a:r>
              <a:rPr lang="fr-FR" b="1" dirty="0">
                <a:solidFill>
                  <a:srgbClr val="C92360"/>
                </a:solidFill>
              </a:rPr>
              <a:t>Comment le construit-on ?</a:t>
            </a:r>
            <a:r>
              <a:rPr lang="fr-FR" dirty="0">
                <a:solidFill>
                  <a:srgbClr val="C92360"/>
                </a:solidFill>
              </a:rPr>
              <a:t> </a:t>
            </a:r>
          </a:p>
        </p:txBody>
      </p:sp>
      <p:pic>
        <p:nvPicPr>
          <p:cNvPr id="10" name="Image 9" descr="Une image contenant clipart, dessin humoristique, illustration&#10;&#10;Description générée automatiquement avec une confiance moyenne">
            <a:extLst>
              <a:ext uri="{FF2B5EF4-FFF2-40B4-BE49-F238E27FC236}">
                <a16:creationId xmlns:a16="http://schemas.microsoft.com/office/drawing/2014/main" id="{4B0E650E-8774-7BC0-9DA5-126DC3136F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6265" y="5605048"/>
            <a:ext cx="596446" cy="1099697"/>
          </a:xfrm>
          <a:prstGeom prst="rect">
            <a:avLst/>
          </a:prstGeom>
        </p:spPr>
      </p:pic>
      <p:pic>
        <p:nvPicPr>
          <p:cNvPr id="11" name="Image 10" descr="Une image contenant clipart, dessin humoristique, illustration, conception&#10;&#10;Description générée automatiquement">
            <a:extLst>
              <a:ext uri="{FF2B5EF4-FFF2-40B4-BE49-F238E27FC236}">
                <a16:creationId xmlns:a16="http://schemas.microsoft.com/office/drawing/2014/main" id="{42512BF2-1212-00EC-431D-978BA9921B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321" y="5680729"/>
            <a:ext cx="1047454" cy="1047454"/>
          </a:xfrm>
          <a:prstGeom prst="rect">
            <a:avLst/>
          </a:prstGeom>
        </p:spPr>
      </p:pic>
    </p:spTree>
    <p:extLst>
      <p:ext uri="{BB962C8B-B14F-4D97-AF65-F5344CB8AC3E}">
        <p14:creationId xmlns:p14="http://schemas.microsoft.com/office/powerpoint/2010/main" val="1197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3" grpId="0" build="p"/>
      <p:bldP spid="26" grpId="0" build="p"/>
      <p:bldP spid="27" grpId="0" animBg="1"/>
      <p:bldP spid="35" grpId="0" animBg="1"/>
      <p:bldP spid="30" grpId="0" uiExpand="1" animBg="1"/>
      <p:bldP spid="36" grpId="0" animBg="1"/>
      <p:bldP spid="38" grpId="0" animBg="1"/>
      <p:bldP spid="37" grpId="0" uiExpand="1" animBg="1"/>
      <p:bldP spid="39" grpId="0" uiExpand="1" animBg="1"/>
      <p:bldP spid="40" grpId="0" animBg="1"/>
      <p:bldP spid="41" grpId="0" uiExpand="1" build="p"/>
      <p:bldP spid="42" grpId="0" animBg="1"/>
      <p:bldP spid="44" grpId="0" uiExpand="1" build="p"/>
      <p:bldP spid="32" grpId="0" uiExpan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70</a:t>
            </a:fld>
            <a:endParaRPr lang="fr-FR" sz="1200" dirty="0">
              <a:solidFill>
                <a:srgbClr val="213B76"/>
              </a:solidFill>
              <a:latin typeface="Myriad Pro" panose="020B0503030403020204"/>
            </a:endParaRPr>
          </a:p>
        </p:txBody>
      </p:sp>
      <p:pic>
        <p:nvPicPr>
          <p:cNvPr id="91138" name="Picture 2"/>
          <p:cNvPicPr>
            <a:picLocks noChangeAspect="1" noChangeArrowheads="1"/>
          </p:cNvPicPr>
          <p:nvPr/>
        </p:nvPicPr>
        <p:blipFill>
          <a:blip r:embed="rId3" cstate="print"/>
          <a:srcRect/>
          <a:stretch>
            <a:fillRect/>
          </a:stretch>
        </p:blipFill>
        <p:spPr bwMode="auto">
          <a:xfrm>
            <a:off x="0" y="1988840"/>
            <a:ext cx="9053665" cy="1736601"/>
          </a:xfrm>
          <a:prstGeom prst="rect">
            <a:avLst/>
          </a:prstGeom>
          <a:noFill/>
          <a:ln w="9525">
            <a:noFill/>
            <a:miter lim="800000"/>
            <a:headEnd/>
            <a:tailEnd/>
          </a:ln>
          <a:effectLst/>
        </p:spPr>
      </p:pic>
      <p:sp>
        <p:nvSpPr>
          <p:cNvPr id="9" name="Multiplier 8"/>
          <p:cNvSpPr/>
          <p:nvPr/>
        </p:nvSpPr>
        <p:spPr>
          <a:xfrm>
            <a:off x="179512" y="321297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4" name="Multiplier 13"/>
          <p:cNvSpPr/>
          <p:nvPr/>
        </p:nvSpPr>
        <p:spPr>
          <a:xfrm>
            <a:off x="4788024" y="285293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27D79F98-BD54-0187-AE68-DCA9BD4943D8}"/>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71</a:t>
            </a:fld>
            <a:endParaRPr lang="fr-FR" sz="1200" dirty="0">
              <a:solidFill>
                <a:srgbClr val="213B76"/>
              </a:solidFill>
              <a:latin typeface="Myriad Pro" panose="020B0503030403020204"/>
            </a:endParaRPr>
          </a:p>
        </p:txBody>
      </p:sp>
      <p:pic>
        <p:nvPicPr>
          <p:cNvPr id="92162" name="Picture 2"/>
          <p:cNvPicPr>
            <a:picLocks noChangeAspect="1" noChangeArrowheads="1"/>
          </p:cNvPicPr>
          <p:nvPr/>
        </p:nvPicPr>
        <p:blipFill>
          <a:blip r:embed="rId3" cstate="print"/>
          <a:srcRect/>
          <a:stretch>
            <a:fillRect/>
          </a:stretch>
        </p:blipFill>
        <p:spPr bwMode="auto">
          <a:xfrm>
            <a:off x="539552" y="1628800"/>
            <a:ext cx="7920881" cy="3071873"/>
          </a:xfrm>
          <a:prstGeom prst="rect">
            <a:avLst/>
          </a:prstGeom>
          <a:noFill/>
          <a:ln w="9525">
            <a:noFill/>
            <a:miter lim="800000"/>
            <a:headEnd/>
            <a:tailEnd/>
          </a:ln>
          <a:effectLst/>
        </p:spPr>
      </p:pic>
      <p:sp>
        <p:nvSpPr>
          <p:cNvPr id="9" name="Multiplier 8"/>
          <p:cNvSpPr/>
          <p:nvPr/>
        </p:nvSpPr>
        <p:spPr>
          <a:xfrm>
            <a:off x="683568" y="249289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3" name="Multiplier 12"/>
          <p:cNvSpPr/>
          <p:nvPr/>
        </p:nvSpPr>
        <p:spPr>
          <a:xfrm>
            <a:off x="683568" y="206084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4" name="Multiplier 13"/>
          <p:cNvSpPr/>
          <p:nvPr/>
        </p:nvSpPr>
        <p:spPr>
          <a:xfrm>
            <a:off x="683568" y="292494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5" name="Multiplier 14"/>
          <p:cNvSpPr/>
          <p:nvPr/>
        </p:nvSpPr>
        <p:spPr>
          <a:xfrm>
            <a:off x="683568" y="342900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6" name="Multiplier 15"/>
          <p:cNvSpPr/>
          <p:nvPr/>
        </p:nvSpPr>
        <p:spPr>
          <a:xfrm>
            <a:off x="683568" y="386104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53EAEB9A-244C-B46C-A996-47C0F7723F0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72</a:t>
            </a:fld>
            <a:endParaRPr lang="fr-FR" sz="1200" dirty="0">
              <a:solidFill>
                <a:srgbClr val="213B76"/>
              </a:solidFill>
              <a:latin typeface="Myriad Pro" panose="020B0503030403020204"/>
            </a:endParaRPr>
          </a:p>
        </p:txBody>
      </p:sp>
      <p:pic>
        <p:nvPicPr>
          <p:cNvPr id="93186" name="Picture 2"/>
          <p:cNvPicPr>
            <a:picLocks noChangeAspect="1" noChangeArrowheads="1"/>
          </p:cNvPicPr>
          <p:nvPr/>
        </p:nvPicPr>
        <p:blipFill>
          <a:blip r:embed="rId3" cstate="print"/>
          <a:srcRect b="66227"/>
          <a:stretch>
            <a:fillRect/>
          </a:stretch>
        </p:blipFill>
        <p:spPr bwMode="auto">
          <a:xfrm>
            <a:off x="0" y="1772816"/>
            <a:ext cx="8634388" cy="936104"/>
          </a:xfrm>
          <a:prstGeom prst="rect">
            <a:avLst/>
          </a:prstGeom>
          <a:noFill/>
          <a:ln w="9525">
            <a:noFill/>
            <a:miter lim="800000"/>
            <a:headEnd/>
            <a:tailEnd/>
          </a:ln>
          <a:effectLst/>
        </p:spPr>
      </p:pic>
      <p:sp>
        <p:nvSpPr>
          <p:cNvPr id="13" name="ZoneTexte 12"/>
          <p:cNvSpPr txBox="1"/>
          <p:nvPr/>
        </p:nvSpPr>
        <p:spPr>
          <a:xfrm>
            <a:off x="375878" y="2780928"/>
            <a:ext cx="1531826"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50000"/>
              </a:lnSpc>
              <a:spcBef>
                <a:spcPts val="0"/>
              </a:spcBef>
              <a:spcAft>
                <a:spcPts val="0"/>
              </a:spcAft>
              <a:buClrTx/>
              <a:buSzTx/>
              <a:buFont typeface="Wingdings" pitchFamily="2" charset="2"/>
              <a:buChar char="q"/>
              <a:tabLst/>
            </a:pPr>
            <a:r>
              <a:rPr kumimoji="0" lang="fr-FR" sz="2000" b="0" i="0" u="none" strike="noStrike" cap="none" spc="0" normalizeH="0" baseline="0" dirty="0">
                <a:ln>
                  <a:noFill/>
                </a:ln>
                <a:solidFill>
                  <a:srgbClr val="000000"/>
                </a:solidFill>
                <a:effectLst/>
                <a:uFillTx/>
                <a:latin typeface="+mj-lt"/>
                <a:ea typeface="+mj-ea"/>
                <a:cs typeface="+mj-cs"/>
                <a:sym typeface="Helvetica"/>
              </a:rPr>
              <a:t> 16 degrés</a:t>
            </a:r>
          </a:p>
          <a:p>
            <a:pPr>
              <a:lnSpc>
                <a:spcPct val="150000"/>
              </a:lnSpc>
              <a:buFont typeface="Wingdings" pitchFamily="2" charset="2"/>
              <a:buChar char="q"/>
            </a:pPr>
            <a:r>
              <a:rPr lang="fr-FR" sz="2000" dirty="0"/>
              <a:t>19 degrés</a:t>
            </a:r>
          </a:p>
          <a:p>
            <a:pPr>
              <a:lnSpc>
                <a:spcPct val="150000"/>
              </a:lnSpc>
              <a:buFont typeface="Wingdings" pitchFamily="2" charset="2"/>
              <a:buChar char="q"/>
            </a:pPr>
            <a:r>
              <a:rPr lang="fr-FR" sz="2000" dirty="0"/>
              <a:t> 22 degrés</a:t>
            </a:r>
          </a:p>
          <a:p>
            <a:pPr>
              <a:lnSpc>
                <a:spcPct val="150000"/>
              </a:lnSpc>
              <a:buFont typeface="Wingdings" pitchFamily="2" charset="2"/>
              <a:buChar char="q"/>
            </a:pPr>
            <a:r>
              <a:rPr lang="fr-FR" sz="2000" dirty="0"/>
              <a:t> 24 degrés</a:t>
            </a:r>
            <a:endParaRPr kumimoji="0" lang="fr-FR" sz="20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Multiplier 7"/>
          <p:cNvSpPr/>
          <p:nvPr/>
        </p:nvSpPr>
        <p:spPr>
          <a:xfrm>
            <a:off x="251520" y="328498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FDEEAF80-FB09-8631-F04E-DB2D19478D62}"/>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89" y="1988840"/>
            <a:ext cx="9126411" cy="1872208"/>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73</a:t>
            </a:fld>
            <a:endParaRPr lang="fr-FR" sz="1200" dirty="0">
              <a:solidFill>
                <a:srgbClr val="213B76"/>
              </a:solidFill>
              <a:latin typeface="Myriad Pro" panose="020B0503030403020204"/>
            </a:endParaRPr>
          </a:p>
        </p:txBody>
      </p:sp>
      <p:sp>
        <p:nvSpPr>
          <p:cNvPr id="7" name="Multiplier 6"/>
          <p:cNvSpPr/>
          <p:nvPr/>
        </p:nvSpPr>
        <p:spPr>
          <a:xfrm>
            <a:off x="179512" y="342900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2C01A0E1-2896-F6C9-D4C9-44C013DF74A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772816"/>
            <a:ext cx="8964488" cy="255959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74</a:t>
            </a:fld>
            <a:endParaRPr lang="fr-FR" sz="1200" dirty="0">
              <a:solidFill>
                <a:srgbClr val="213B76"/>
              </a:solidFill>
              <a:latin typeface="Myriad Pro" panose="020B0503030403020204"/>
            </a:endParaRPr>
          </a:p>
        </p:txBody>
      </p:sp>
      <p:sp>
        <p:nvSpPr>
          <p:cNvPr id="7" name="Multiplier 6"/>
          <p:cNvSpPr/>
          <p:nvPr/>
        </p:nvSpPr>
        <p:spPr>
          <a:xfrm>
            <a:off x="179512" y="378904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308871EB-94F4-FA92-4763-74730D72C119}"/>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75</a:t>
            </a:fld>
            <a:endParaRPr lang="fr-FR" sz="1200" dirty="0">
              <a:solidFill>
                <a:srgbClr val="213B76"/>
              </a:solidFill>
              <a:latin typeface="Myriad Pro" panose="020B0503030403020204"/>
            </a:endParaRPr>
          </a:p>
        </p:txBody>
      </p:sp>
      <p:pic>
        <p:nvPicPr>
          <p:cNvPr id="96258" name="Picture 2"/>
          <p:cNvPicPr>
            <a:picLocks noChangeAspect="1" noChangeArrowheads="1"/>
          </p:cNvPicPr>
          <p:nvPr/>
        </p:nvPicPr>
        <p:blipFill>
          <a:blip r:embed="rId3" cstate="print"/>
          <a:srcRect/>
          <a:stretch>
            <a:fillRect/>
          </a:stretch>
        </p:blipFill>
        <p:spPr bwMode="auto">
          <a:xfrm>
            <a:off x="0" y="1988840"/>
            <a:ext cx="8911183" cy="2007503"/>
          </a:xfrm>
          <a:prstGeom prst="rect">
            <a:avLst/>
          </a:prstGeom>
          <a:noFill/>
          <a:ln w="9525">
            <a:noFill/>
            <a:miter lim="800000"/>
            <a:headEnd/>
            <a:tailEnd/>
          </a:ln>
          <a:effectLst/>
        </p:spPr>
      </p:pic>
      <p:sp>
        <p:nvSpPr>
          <p:cNvPr id="7" name="Multiplier 6"/>
          <p:cNvSpPr/>
          <p:nvPr/>
        </p:nvSpPr>
        <p:spPr>
          <a:xfrm>
            <a:off x="251520" y="249289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251520" y="306896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251520" y="342900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99894684-41A8-C00D-9C93-F1DEB3C7C5A1}"/>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67544" y="2060848"/>
            <a:ext cx="8640960" cy="2258417"/>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76</a:t>
            </a:fld>
            <a:endParaRPr lang="fr-FR" sz="1200" dirty="0">
              <a:solidFill>
                <a:srgbClr val="213B76"/>
              </a:solidFill>
              <a:latin typeface="Myriad Pro" panose="020B0503030403020204"/>
            </a:endParaRPr>
          </a:p>
        </p:txBody>
      </p:sp>
      <p:sp>
        <p:nvSpPr>
          <p:cNvPr id="7" name="Multiplier 6"/>
          <p:cNvSpPr/>
          <p:nvPr/>
        </p:nvSpPr>
        <p:spPr>
          <a:xfrm>
            <a:off x="611560" y="299695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611560" y="335699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611560" y="371703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904FA7E5-9002-83C4-1BC1-0841B86A50CD}"/>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23528" y="1916832"/>
            <a:ext cx="8280920" cy="1481757"/>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77</a:t>
            </a:fld>
            <a:endParaRPr lang="fr-FR" sz="1200" dirty="0">
              <a:solidFill>
                <a:srgbClr val="213B76"/>
              </a:solidFill>
              <a:latin typeface="Myriad Pro" panose="020B0503030403020204"/>
            </a:endParaRPr>
          </a:p>
        </p:txBody>
      </p:sp>
      <p:sp>
        <p:nvSpPr>
          <p:cNvPr id="8" name="Multiplier 7"/>
          <p:cNvSpPr/>
          <p:nvPr/>
        </p:nvSpPr>
        <p:spPr>
          <a:xfrm>
            <a:off x="467544" y="263691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B6C3DB38-B7E5-96BC-8802-3DC7FA723DD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10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78</a:t>
            </a:fld>
            <a:endParaRPr lang="fr-FR" sz="1200" dirty="0">
              <a:solidFill>
                <a:srgbClr val="213B76"/>
              </a:solidFill>
              <a:latin typeface="Myriad Pro" panose="020B0503030403020204"/>
            </a:endParaRPr>
          </a:p>
        </p:txBody>
      </p:sp>
      <p:pic>
        <p:nvPicPr>
          <p:cNvPr id="99330" name="Picture 2"/>
          <p:cNvPicPr>
            <a:picLocks noChangeAspect="1" noChangeArrowheads="1"/>
          </p:cNvPicPr>
          <p:nvPr/>
        </p:nvPicPr>
        <p:blipFill>
          <a:blip r:embed="rId3" cstate="print"/>
          <a:srcRect/>
          <a:stretch>
            <a:fillRect/>
          </a:stretch>
        </p:blipFill>
        <p:spPr bwMode="auto">
          <a:xfrm>
            <a:off x="0" y="1700808"/>
            <a:ext cx="9161685" cy="2948340"/>
          </a:xfrm>
          <a:prstGeom prst="rect">
            <a:avLst/>
          </a:prstGeom>
          <a:noFill/>
          <a:ln w="9525">
            <a:noFill/>
            <a:miter lim="800000"/>
            <a:headEnd/>
            <a:tailEnd/>
          </a:ln>
          <a:effectLst/>
        </p:spPr>
      </p:pic>
      <p:sp>
        <p:nvSpPr>
          <p:cNvPr id="8" name="Multiplier 7"/>
          <p:cNvSpPr/>
          <p:nvPr/>
        </p:nvSpPr>
        <p:spPr>
          <a:xfrm>
            <a:off x="323528" y="364502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5E4B64FE-8C40-4834-6C6C-130D9E0E5177}"/>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79</a:t>
            </a:fld>
            <a:endParaRPr lang="fr-FR" sz="1200" dirty="0">
              <a:solidFill>
                <a:srgbClr val="213B76"/>
              </a:solidFill>
              <a:latin typeface="Myriad Pro" panose="020B0503030403020204"/>
            </a:endParaRPr>
          </a:p>
        </p:txBody>
      </p:sp>
      <p:sp>
        <p:nvSpPr>
          <p:cNvPr id="2" name="Espace réservé du pied de page 4">
            <a:extLst>
              <a:ext uri="{FF2B5EF4-FFF2-40B4-BE49-F238E27FC236}">
                <a16:creationId xmlns:a16="http://schemas.microsoft.com/office/drawing/2014/main" id="{984ED937-9545-7EE5-378A-CFA500D8930A}"/>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4" name="Bouton d'action : Accueil 16">
            <a:hlinkClick r:id="rId3" action="ppaction://hlinksldjump" highlightClick="1"/>
            <a:extLst>
              <a:ext uri="{FF2B5EF4-FFF2-40B4-BE49-F238E27FC236}">
                <a16:creationId xmlns:a16="http://schemas.microsoft.com/office/drawing/2014/main" id="{48DF7CFD-8265-FFAD-B13E-99E85BA35392}"/>
              </a:ext>
            </a:extLst>
          </p:cNvPr>
          <p:cNvSpPr/>
          <p:nvPr/>
        </p:nvSpPr>
        <p:spPr>
          <a:xfrm>
            <a:off x="215516" y="5817558"/>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5504090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roix 3"/>
          <p:cNvSpPr/>
          <p:nvPr/>
        </p:nvSpPr>
        <p:spPr>
          <a:xfrm>
            <a:off x="4139952" y="404664"/>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Arial" pitchFamily="34" charset="0"/>
                <a:cs typeface="Arial" pitchFamily="34" charset="0"/>
              </a:rPr>
              <a:pPr/>
              <a:t>8</a:t>
            </a:fld>
            <a:endParaRPr lang="fr-FR" dirty="0">
              <a:solidFill>
                <a:srgbClr val="213B76"/>
              </a:solidFill>
              <a:latin typeface="Arial" pitchFamily="34" charset="0"/>
              <a:cs typeface="Arial" pitchFamily="34" charset="0"/>
            </a:endParaRPr>
          </a:p>
        </p:txBody>
      </p:sp>
      <p:grpSp>
        <p:nvGrpSpPr>
          <p:cNvPr id="24" name="Groupe 23"/>
          <p:cNvGrpSpPr/>
          <p:nvPr/>
        </p:nvGrpSpPr>
        <p:grpSpPr>
          <a:xfrm>
            <a:off x="467544" y="1844824"/>
            <a:ext cx="3610745" cy="3837326"/>
            <a:chOff x="467544" y="1844824"/>
            <a:chExt cx="3610745" cy="3837326"/>
          </a:xfrm>
        </p:grpSpPr>
        <p:sp>
          <p:nvSpPr>
            <p:cNvPr id="5" name="Rectangle 4"/>
            <p:cNvSpPr/>
            <p:nvPr/>
          </p:nvSpPr>
          <p:spPr>
            <a:xfrm>
              <a:off x="467544" y="1844824"/>
              <a:ext cx="3610745" cy="1938988"/>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5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Arial" pitchFamily="34" charset="0"/>
                  <a:cs typeface="Arial" pitchFamily="34" charset="0"/>
                  <a:sym typeface="Helvetica"/>
                </a:rPr>
                <a:t>Les revenus du travail</a:t>
              </a:r>
            </a:p>
            <a:p>
              <a:pPr marL="342900" marR="0" indent="-342900" defTabSz="914400" rtl="0" fontAlgn="auto" latinLnBrk="0" hangingPunct="0">
                <a:lnSpc>
                  <a:spcPct val="25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Arial" pitchFamily="34" charset="0"/>
                  <a:cs typeface="Arial" pitchFamily="34" charset="0"/>
                  <a:sym typeface="Helvetica"/>
                </a:rPr>
                <a:t>Les pensions</a:t>
              </a:r>
            </a:p>
          </p:txBody>
        </p:sp>
        <p:sp>
          <p:nvSpPr>
            <p:cNvPr id="18" name="Rectangle 17"/>
            <p:cNvSpPr/>
            <p:nvPr/>
          </p:nvSpPr>
          <p:spPr>
            <a:xfrm>
              <a:off x="467544" y="3743162"/>
              <a:ext cx="3610745" cy="1938988"/>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50000"/>
                </a:lnSpc>
                <a:spcBef>
                  <a:spcPts val="0"/>
                </a:spcBef>
                <a:spcAft>
                  <a:spcPts val="0"/>
                </a:spcAft>
                <a:buClrTx/>
                <a:buSzTx/>
                <a:buFont typeface="Arial" panose="020B0604020202020204" pitchFamily="34" charset="0"/>
                <a:buChar char="•"/>
                <a:tabLst/>
              </a:pPr>
              <a:r>
                <a:rPr lang="fr-FR" sz="2400" dirty="0">
                  <a:solidFill>
                    <a:srgbClr val="FFFFFF"/>
                  </a:solidFill>
                  <a:latin typeface="Arial" pitchFamily="34" charset="0"/>
                  <a:cs typeface="Arial" pitchFamily="34" charset="0"/>
                </a:rPr>
                <a:t>Les aides sociales</a:t>
              </a:r>
            </a:p>
            <a:p>
              <a:pPr marL="342900" marR="0" indent="-342900" defTabSz="914400" rtl="0" fontAlgn="auto" latinLnBrk="0" hangingPunct="0">
                <a:lnSpc>
                  <a:spcPct val="25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Arial" pitchFamily="34" charset="0"/>
                  <a:cs typeface="Arial" pitchFamily="34" charset="0"/>
                  <a:sym typeface="Helvetica"/>
                </a:rPr>
                <a:t>Autres</a:t>
              </a:r>
            </a:p>
          </p:txBody>
        </p:sp>
      </p:grpSp>
      <p:sp>
        <p:nvSpPr>
          <p:cNvPr id="12" name="ZoneTexte 11"/>
          <p:cNvSpPr txBox="1"/>
          <p:nvPr/>
        </p:nvSpPr>
        <p:spPr>
          <a:xfrm>
            <a:off x="4177776" y="2236807"/>
            <a:ext cx="284249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2000" dirty="0">
                <a:latin typeface="Arial" pitchFamily="34" charset="0"/>
                <a:cs typeface="Arial" pitchFamily="34" charset="0"/>
              </a:rPr>
              <a:t>S</a:t>
            </a:r>
            <a:r>
              <a:rPr kumimoji="0" lang="fr-FR" sz="2000" b="0" i="0" u="none" strike="noStrike" cap="none" spc="0" normalizeH="0" baseline="0" dirty="0">
                <a:ln>
                  <a:noFill/>
                </a:ln>
                <a:solidFill>
                  <a:srgbClr val="000000"/>
                </a:solidFill>
                <a:effectLst/>
                <a:uFillTx/>
                <a:latin typeface="Arial" pitchFamily="34" charset="0"/>
                <a:cs typeface="Arial" pitchFamily="34" charset="0"/>
                <a:sym typeface="Helvetica"/>
              </a:rPr>
              <a:t>alaire ; revenus…</a:t>
            </a:r>
          </a:p>
        </p:txBody>
      </p:sp>
      <p:sp>
        <p:nvSpPr>
          <p:cNvPr id="17" name="ZoneTexte 16"/>
          <p:cNvSpPr txBox="1"/>
          <p:nvPr/>
        </p:nvSpPr>
        <p:spPr>
          <a:xfrm>
            <a:off x="4211960" y="3172911"/>
            <a:ext cx="482453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000000"/>
                </a:solidFill>
                <a:effectLst/>
                <a:uFillTx/>
                <a:latin typeface="Arial" pitchFamily="34" charset="0"/>
                <a:cs typeface="Arial" pitchFamily="34" charset="0"/>
                <a:sym typeface="Helvetica"/>
              </a:rPr>
              <a:t>Pension alimentaire ; retraite ; invalidité…</a:t>
            </a:r>
          </a:p>
        </p:txBody>
      </p:sp>
      <p:sp>
        <p:nvSpPr>
          <p:cNvPr id="19" name="ZoneTexte 18"/>
          <p:cNvSpPr txBox="1"/>
          <p:nvPr/>
        </p:nvSpPr>
        <p:spPr>
          <a:xfrm>
            <a:off x="4211960" y="4005064"/>
            <a:ext cx="4824536"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2000" dirty="0">
                <a:latin typeface="Arial" pitchFamily="34" charset="0"/>
                <a:cs typeface="Arial" pitchFamily="34" charset="0"/>
              </a:rPr>
              <a:t>Allocation logement ; allocation familiale ; assurance chômage; bourse d’études…</a:t>
            </a:r>
            <a:endParaRPr kumimoji="0" lang="fr-FR" sz="20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20" name="ZoneTexte 19"/>
          <p:cNvSpPr txBox="1"/>
          <p:nvPr/>
        </p:nvSpPr>
        <p:spPr>
          <a:xfrm>
            <a:off x="4283968" y="5221653"/>
            <a:ext cx="468052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000000"/>
                </a:solidFill>
                <a:effectLst/>
                <a:uFillTx/>
                <a:latin typeface="Arial" pitchFamily="34" charset="0"/>
                <a:cs typeface="Arial" pitchFamily="34" charset="0"/>
                <a:sym typeface="Helvetica"/>
              </a:rPr>
              <a:t>Revenus fonciers (locations) ; revenus mobiliers (intérêts </a:t>
            </a:r>
            <a:r>
              <a:rPr lang="fr-FR" sz="2000" dirty="0">
                <a:latin typeface="Arial" pitchFamily="34" charset="0"/>
                <a:cs typeface="Arial" pitchFamily="34" charset="0"/>
              </a:rPr>
              <a:t>perçus grâce à un </a:t>
            </a:r>
            <a:r>
              <a:rPr kumimoji="0" lang="fr-FR" sz="2000" b="0" i="0" u="none" strike="noStrike" cap="none" spc="0" normalizeH="0" baseline="0" dirty="0">
                <a:ln>
                  <a:noFill/>
                </a:ln>
                <a:solidFill>
                  <a:srgbClr val="000000"/>
                </a:solidFill>
                <a:effectLst/>
                <a:uFillTx/>
                <a:latin typeface="Arial" pitchFamily="34" charset="0"/>
                <a:cs typeface="Arial" pitchFamily="34" charset="0"/>
                <a:sym typeface="Helvetica"/>
              </a:rPr>
              <a:t>livret d’épargne )…</a:t>
            </a:r>
          </a:p>
        </p:txBody>
      </p:sp>
      <p:pic>
        <p:nvPicPr>
          <p:cNvPr id="3" name="Image 2" descr="Une image contenant clipart, Animation, dessin humoristique, illustration&#10;&#10;Description générée automatiquement">
            <a:extLst>
              <a:ext uri="{FF2B5EF4-FFF2-40B4-BE49-F238E27FC236}">
                <a16:creationId xmlns:a16="http://schemas.microsoft.com/office/drawing/2014/main" id="{19855A85-E846-4080-19E1-F32C4F9D1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656" y="387332"/>
            <a:ext cx="1997391" cy="1340768"/>
          </a:xfrm>
          <a:prstGeom prst="rect">
            <a:avLst/>
          </a:prstGeom>
        </p:spPr>
      </p:pic>
      <p:grpSp>
        <p:nvGrpSpPr>
          <p:cNvPr id="16" name="Groupe 15">
            <a:extLst>
              <a:ext uri="{FF2B5EF4-FFF2-40B4-BE49-F238E27FC236}">
                <a16:creationId xmlns:a16="http://schemas.microsoft.com/office/drawing/2014/main" id="{5457B3B4-3252-AA6F-AD3D-21BBAA3B81C7}"/>
              </a:ext>
            </a:extLst>
          </p:cNvPr>
          <p:cNvGrpSpPr/>
          <p:nvPr/>
        </p:nvGrpSpPr>
        <p:grpSpPr>
          <a:xfrm>
            <a:off x="245608" y="551586"/>
            <a:ext cx="3760528" cy="1149222"/>
            <a:chOff x="245608" y="551586"/>
            <a:chExt cx="3760528" cy="1149222"/>
          </a:xfrm>
        </p:grpSpPr>
        <p:sp>
          <p:nvSpPr>
            <p:cNvPr id="6" name="Rectangle à coins arrondis 10">
              <a:extLst>
                <a:ext uri="{FF2B5EF4-FFF2-40B4-BE49-F238E27FC236}">
                  <a16:creationId xmlns:a16="http://schemas.microsoft.com/office/drawing/2014/main" id="{92FB2317-FE02-20F1-78A8-4456BF6DC7CD}"/>
                </a:ext>
              </a:extLst>
            </p:cNvPr>
            <p:cNvSpPr/>
            <p:nvPr/>
          </p:nvSpPr>
          <p:spPr>
            <a:xfrm>
              <a:off x="245608" y="599177"/>
              <a:ext cx="3760528" cy="1101631"/>
            </a:xfrm>
            <a:prstGeom prst="roundRect">
              <a:avLst>
                <a:gd name="adj" fmla="val 0"/>
              </a:avLst>
            </a:prstGeom>
            <a:solidFill>
              <a:srgbClr val="F2F2F2"/>
            </a:solidFill>
            <a:ln w="38100">
              <a:solidFill>
                <a:srgbClr val="213B76"/>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lang="fr-FR" sz="3200" dirty="0">
                <a:latin typeface="Arial" panose="020B0604020202020204" pitchFamily="34" charset="0"/>
                <a:cs typeface="Arial" panose="020B0604020202020204" pitchFamily="34" charset="0"/>
              </a:endParaRPr>
            </a:p>
          </p:txBody>
        </p:sp>
        <p:sp>
          <p:nvSpPr>
            <p:cNvPr id="2" name="Espace réservé du contenu 7">
              <a:extLst>
                <a:ext uri="{FF2B5EF4-FFF2-40B4-BE49-F238E27FC236}">
                  <a16:creationId xmlns:a16="http://schemas.microsoft.com/office/drawing/2014/main" id="{DEC0D2E5-0564-E1AC-2273-23BE0A27B430}"/>
                </a:ext>
              </a:extLst>
            </p:cNvPr>
            <p:cNvSpPr txBox="1">
              <a:spLocks/>
            </p:cNvSpPr>
            <p:nvPr/>
          </p:nvSpPr>
          <p:spPr>
            <a:xfrm>
              <a:off x="748902" y="551586"/>
              <a:ext cx="2869177"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0"/>
                </a:spcBef>
                <a:buFont typeface="Arial"/>
                <a:buNone/>
              </a:pPr>
              <a:r>
                <a:rPr lang="fr-FR" b="1" dirty="0">
                  <a:solidFill>
                    <a:srgbClr val="0070C0"/>
                  </a:solidFill>
                </a:rPr>
                <a:t>Ressources</a:t>
              </a:r>
            </a:p>
            <a:p>
              <a:pPr marL="0" indent="0" algn="ctr" hangingPunct="1">
                <a:spcBef>
                  <a:spcPts val="0"/>
                </a:spcBef>
                <a:buFont typeface="Arial"/>
                <a:buNone/>
              </a:pPr>
              <a:r>
                <a:rPr lang="fr-FR" dirty="0">
                  <a:solidFill>
                    <a:srgbClr val="0070C0"/>
                  </a:solidFill>
                </a:rPr>
                <a:t>(revenus)</a:t>
              </a:r>
            </a:p>
          </p:txBody>
        </p:sp>
      </p:grpSp>
      <p:pic>
        <p:nvPicPr>
          <p:cNvPr id="9" name="Image 8">
            <a:extLst>
              <a:ext uri="{FF2B5EF4-FFF2-40B4-BE49-F238E27FC236}">
                <a16:creationId xmlns:a16="http://schemas.microsoft.com/office/drawing/2014/main" id="{B27988CA-013F-CB00-E993-66F8E60E46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sp>
        <p:nvSpPr>
          <p:cNvPr id="11" name="Titre 1">
            <a:extLst>
              <a:ext uri="{FF2B5EF4-FFF2-40B4-BE49-F238E27FC236}">
                <a16:creationId xmlns:a16="http://schemas.microsoft.com/office/drawing/2014/main" id="{58740B3F-D490-A168-6CB0-C51877308200}"/>
              </a:ext>
            </a:extLst>
          </p:cNvPr>
          <p:cNvSpPr txBox="1">
            <a:spLocks/>
          </p:cNvSpPr>
          <p:nvPr/>
        </p:nvSpPr>
        <p:spPr>
          <a:xfrm>
            <a:off x="251520" y="-87194"/>
            <a:ext cx="7567965" cy="70788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fr-FR" sz="4000" dirty="0">
                <a:solidFill>
                  <a:srgbClr val="0070C0"/>
                </a:solidFill>
                <a:latin typeface="Arial" panose="020B0604020202020204" pitchFamily="34" charset="0"/>
                <a:cs typeface="Arial" panose="020B0604020202020204" pitchFamily="34" charset="0"/>
              </a:rPr>
              <a:t>1. LE BUDGET</a:t>
            </a:r>
          </a:p>
        </p:txBody>
      </p:sp>
      <p:sp>
        <p:nvSpPr>
          <p:cNvPr id="7" name="Espace réservé du pied de page 4">
            <a:extLst>
              <a:ext uri="{FF2B5EF4-FFF2-40B4-BE49-F238E27FC236}">
                <a16:creationId xmlns:a16="http://schemas.microsoft.com/office/drawing/2014/main" id="{E52D470D-68F9-3DF7-C638-DDE76650FC90}"/>
              </a:ext>
            </a:extLst>
          </p:cNvPr>
          <p:cNvSpPr txBox="1">
            <a:spLocks/>
          </p:cNvSpPr>
          <p:nvPr/>
        </p:nvSpPr>
        <p:spPr>
          <a:xfrm>
            <a:off x="6300192" y="6454981"/>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custDataLst>
      <p:tags r:id="rId1"/>
    </p:custDataLst>
    <p:extLst>
      <p:ext uri="{BB962C8B-B14F-4D97-AF65-F5344CB8AC3E}">
        <p14:creationId xmlns:p14="http://schemas.microsoft.com/office/powerpoint/2010/main" val="2479994110"/>
      </p:ext>
    </p:extLst>
  </p:cSld>
  <p:clrMapOvr>
    <a:masterClrMapping/>
  </p:clrMapOvr>
  <p:transition spd="med" advTm="15240"/>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80</a:t>
            </a:fld>
            <a:endParaRPr lang="fr-FR" sz="1200" dirty="0">
              <a:solidFill>
                <a:srgbClr val="213B76"/>
              </a:solidFill>
              <a:latin typeface="Myriad Pro" panose="020B0503030403020204"/>
            </a:endParaRPr>
          </a:p>
        </p:txBody>
      </p:sp>
      <p:sp>
        <p:nvSpPr>
          <p:cNvPr id="2" name="Espace réservé du pied de page 4">
            <a:extLst>
              <a:ext uri="{FF2B5EF4-FFF2-40B4-BE49-F238E27FC236}">
                <a16:creationId xmlns:a16="http://schemas.microsoft.com/office/drawing/2014/main" id="{6166FDF3-2796-5C45-9017-00E810B75689}"/>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4" name="Bouton d'action : Accueil 1">
            <a:hlinkClick r:id="rId3" action="ppaction://hlinksldjump" highlightClick="1"/>
            <a:extLst>
              <a:ext uri="{FF2B5EF4-FFF2-40B4-BE49-F238E27FC236}">
                <a16:creationId xmlns:a16="http://schemas.microsoft.com/office/drawing/2014/main" id="{63C06528-DDB9-4541-D29F-D87198CE5B25}"/>
              </a:ext>
            </a:extLst>
          </p:cNvPr>
          <p:cNvSpPr/>
          <p:nvPr/>
        </p:nvSpPr>
        <p:spPr>
          <a:xfrm>
            <a:off x="251520" y="5996392"/>
            <a:ext cx="899128" cy="672968"/>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719075619"/>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02666" y="1914128"/>
            <a:ext cx="9041334" cy="2594992"/>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81</a:t>
            </a:fld>
            <a:endParaRPr lang="fr-FR" sz="1200" dirty="0">
              <a:solidFill>
                <a:srgbClr val="213B76"/>
              </a:solidFill>
              <a:latin typeface="Myriad Pro" panose="020B0503030403020204"/>
            </a:endParaRPr>
          </a:p>
        </p:txBody>
      </p:sp>
      <p:sp>
        <p:nvSpPr>
          <p:cNvPr id="7" name="Multiplier 6"/>
          <p:cNvSpPr/>
          <p:nvPr/>
        </p:nvSpPr>
        <p:spPr>
          <a:xfrm>
            <a:off x="251520" y="414908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251520" y="328498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251520" y="249289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3" name="Multiplier 12"/>
          <p:cNvSpPr/>
          <p:nvPr/>
        </p:nvSpPr>
        <p:spPr>
          <a:xfrm>
            <a:off x="251520" y="371703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8857545A-B43E-C7A8-AC14-9D624BE36DB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1628800"/>
            <a:ext cx="9036496" cy="2900458"/>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82</a:t>
            </a:fld>
            <a:endParaRPr lang="fr-FR" sz="1200" dirty="0">
              <a:solidFill>
                <a:srgbClr val="213B76"/>
              </a:solidFill>
              <a:latin typeface="Myriad Pro" panose="020B0503030403020204"/>
            </a:endParaRPr>
          </a:p>
        </p:txBody>
      </p:sp>
      <p:sp>
        <p:nvSpPr>
          <p:cNvPr id="7" name="Multiplier 6"/>
          <p:cNvSpPr/>
          <p:nvPr/>
        </p:nvSpPr>
        <p:spPr>
          <a:xfrm>
            <a:off x="179512" y="414908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179512" y="371703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179512" y="234888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DC1288D1-8B4D-3E15-0C1F-31A614D71343}"/>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79512" y="2060848"/>
            <a:ext cx="8604449" cy="2016224"/>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83</a:t>
            </a:fld>
            <a:endParaRPr lang="fr-FR" sz="1200" dirty="0">
              <a:solidFill>
                <a:srgbClr val="213B76"/>
              </a:solidFill>
              <a:latin typeface="Myriad Pro" panose="020B0503030403020204"/>
            </a:endParaRPr>
          </a:p>
        </p:txBody>
      </p:sp>
      <p:sp>
        <p:nvSpPr>
          <p:cNvPr id="9" name="Multiplier 8"/>
          <p:cNvSpPr/>
          <p:nvPr/>
        </p:nvSpPr>
        <p:spPr>
          <a:xfrm>
            <a:off x="395536" y="309823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668EB892-CD05-F69F-3066-C9F8AFA8CE3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1628800"/>
            <a:ext cx="9010874" cy="317182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84</a:t>
            </a:fld>
            <a:endParaRPr lang="fr-FR" sz="1200" dirty="0">
              <a:solidFill>
                <a:srgbClr val="213B76"/>
              </a:solidFill>
              <a:latin typeface="Myriad Pro" panose="020B0503030403020204"/>
            </a:endParaRPr>
          </a:p>
        </p:txBody>
      </p:sp>
      <p:sp>
        <p:nvSpPr>
          <p:cNvPr id="8" name="Multiplier 7"/>
          <p:cNvSpPr/>
          <p:nvPr/>
        </p:nvSpPr>
        <p:spPr>
          <a:xfrm>
            <a:off x="251520" y="375485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251520" y="314096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CF8D848A-109E-7E1B-F878-CF649500EC1A}"/>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081" y="1844824"/>
            <a:ext cx="9128919" cy="2664296"/>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85</a:t>
            </a:fld>
            <a:endParaRPr lang="fr-FR" sz="1200" dirty="0">
              <a:solidFill>
                <a:srgbClr val="213B76"/>
              </a:solidFill>
              <a:latin typeface="Myriad Pro" panose="020B0503030403020204"/>
            </a:endParaRPr>
          </a:p>
        </p:txBody>
      </p:sp>
      <p:sp>
        <p:nvSpPr>
          <p:cNvPr id="7" name="Multiplier 6"/>
          <p:cNvSpPr/>
          <p:nvPr/>
        </p:nvSpPr>
        <p:spPr>
          <a:xfrm>
            <a:off x="251520" y="350100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251520" y="299695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C1C22B2B-619D-674E-F7DB-06A55E1316B8}"/>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1340768"/>
            <a:ext cx="8820472" cy="387667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86</a:t>
            </a:fld>
            <a:endParaRPr lang="fr-FR" sz="1200" dirty="0">
              <a:solidFill>
                <a:srgbClr val="213B76"/>
              </a:solidFill>
              <a:latin typeface="Myriad Pro" panose="020B0503030403020204"/>
            </a:endParaRPr>
          </a:p>
        </p:txBody>
      </p:sp>
      <p:sp>
        <p:nvSpPr>
          <p:cNvPr id="7" name="Multiplier 6"/>
          <p:cNvSpPr/>
          <p:nvPr/>
        </p:nvSpPr>
        <p:spPr>
          <a:xfrm>
            <a:off x="179512" y="299695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179512" y="242088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179512" y="184482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3" name="Multiplier 12"/>
          <p:cNvSpPr/>
          <p:nvPr/>
        </p:nvSpPr>
        <p:spPr>
          <a:xfrm>
            <a:off x="179512" y="364502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14" name="Multiplier 13"/>
          <p:cNvSpPr/>
          <p:nvPr/>
        </p:nvSpPr>
        <p:spPr>
          <a:xfrm>
            <a:off x="179512" y="422108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E67F51A0-2155-1889-2F2F-0B6A265B3C07}"/>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87</a:t>
            </a:fld>
            <a:endParaRPr lang="fr-FR" sz="1200" dirty="0">
              <a:solidFill>
                <a:srgbClr val="213B76"/>
              </a:solidFill>
              <a:latin typeface="Myriad Pro" panose="020B0503030403020204"/>
            </a:endParaRPr>
          </a:p>
        </p:txBody>
      </p:sp>
      <p:pic>
        <p:nvPicPr>
          <p:cNvPr id="6146" name="Picture 2"/>
          <p:cNvPicPr>
            <a:picLocks noChangeAspect="1" noChangeArrowheads="1"/>
          </p:cNvPicPr>
          <p:nvPr/>
        </p:nvPicPr>
        <p:blipFill>
          <a:blip r:embed="rId3" cstate="print"/>
          <a:srcRect/>
          <a:stretch>
            <a:fillRect/>
          </a:stretch>
        </p:blipFill>
        <p:spPr bwMode="auto">
          <a:xfrm>
            <a:off x="0" y="1844824"/>
            <a:ext cx="8876680" cy="2736304"/>
          </a:xfrm>
          <a:prstGeom prst="rect">
            <a:avLst/>
          </a:prstGeom>
          <a:noFill/>
          <a:ln w="9525">
            <a:noFill/>
            <a:miter lim="800000"/>
            <a:headEnd/>
            <a:tailEnd/>
          </a:ln>
          <a:effectLst/>
        </p:spPr>
      </p:pic>
      <p:sp>
        <p:nvSpPr>
          <p:cNvPr id="7" name="Multiplier 6"/>
          <p:cNvSpPr/>
          <p:nvPr/>
        </p:nvSpPr>
        <p:spPr>
          <a:xfrm>
            <a:off x="179512" y="314096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EBF87585-91F6-13D0-3F33-D700B982CCF6}"/>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79512" y="1844824"/>
            <a:ext cx="8615338" cy="180022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88</a:t>
            </a:fld>
            <a:endParaRPr lang="fr-FR" sz="1200" dirty="0">
              <a:solidFill>
                <a:srgbClr val="213B76"/>
              </a:solidFill>
              <a:latin typeface="Myriad Pro" panose="020B0503030403020204"/>
            </a:endParaRPr>
          </a:p>
        </p:txBody>
      </p:sp>
      <p:sp>
        <p:nvSpPr>
          <p:cNvPr id="9" name="Multiplier 8"/>
          <p:cNvSpPr/>
          <p:nvPr/>
        </p:nvSpPr>
        <p:spPr>
          <a:xfrm>
            <a:off x="323528" y="278092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2F7D3107-34A5-6ACF-77D1-BE337595A3F1}"/>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07504" y="1988840"/>
            <a:ext cx="8640960" cy="208597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89</a:t>
            </a:fld>
            <a:endParaRPr lang="fr-FR" sz="1200" dirty="0">
              <a:solidFill>
                <a:srgbClr val="213B76"/>
              </a:solidFill>
              <a:latin typeface="Myriad Pro" panose="020B0503030403020204"/>
            </a:endParaRPr>
          </a:p>
        </p:txBody>
      </p:sp>
      <p:sp>
        <p:nvSpPr>
          <p:cNvPr id="9" name="Multiplier 8"/>
          <p:cNvSpPr/>
          <p:nvPr/>
        </p:nvSpPr>
        <p:spPr>
          <a:xfrm>
            <a:off x="323528" y="306896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DE754BED-E763-2574-4AD1-9D7FAE8B5EBF}"/>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ins 1"/>
          <p:cNvSpPr/>
          <p:nvPr/>
        </p:nvSpPr>
        <p:spPr>
          <a:xfrm>
            <a:off x="3779912" y="0"/>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pitchFamily="34" charset="0"/>
              <a:cs typeface="Arial" pitchFamily="34" charset="0"/>
              <a:sym typeface="Helvetica"/>
            </a:endParaRP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Arial" pitchFamily="34" charset="0"/>
                <a:cs typeface="Arial" pitchFamily="34" charset="0"/>
              </a:rPr>
              <a:pPr/>
              <a:t>9</a:t>
            </a:fld>
            <a:endParaRPr lang="fr-FR" dirty="0">
              <a:solidFill>
                <a:srgbClr val="213B76"/>
              </a:solidFill>
              <a:latin typeface="Arial" pitchFamily="34" charset="0"/>
              <a:cs typeface="Arial" pitchFamily="34" charset="0"/>
            </a:endParaRPr>
          </a:p>
        </p:txBody>
      </p:sp>
      <p:sp>
        <p:nvSpPr>
          <p:cNvPr id="3" name="Rectangle 2"/>
          <p:cNvSpPr/>
          <p:nvPr/>
        </p:nvSpPr>
        <p:spPr>
          <a:xfrm>
            <a:off x="5436096" y="1412776"/>
            <a:ext cx="3707904"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Arial" pitchFamily="34" charset="0"/>
                <a:cs typeface="Arial" pitchFamily="34" charset="0"/>
              </a:rPr>
              <a:t>Occasionnelles</a:t>
            </a:r>
          </a:p>
        </p:txBody>
      </p:sp>
      <p:grpSp>
        <p:nvGrpSpPr>
          <p:cNvPr id="49" name="Groupe 48"/>
          <p:cNvGrpSpPr/>
          <p:nvPr/>
        </p:nvGrpSpPr>
        <p:grpSpPr>
          <a:xfrm>
            <a:off x="107504" y="1340768"/>
            <a:ext cx="4104456" cy="893709"/>
            <a:chOff x="107504" y="1340768"/>
            <a:chExt cx="4104456" cy="893709"/>
          </a:xfrm>
        </p:grpSpPr>
        <p:sp>
          <p:nvSpPr>
            <p:cNvPr id="462" name="Des dépenses fixes"/>
            <p:cNvSpPr txBox="1"/>
            <p:nvPr/>
          </p:nvSpPr>
          <p:spPr>
            <a:xfrm>
              <a:off x="107504" y="1772816"/>
              <a:ext cx="144016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dirty="0">
                  <a:latin typeface="Arial" pitchFamily="34" charset="0"/>
                  <a:cs typeface="Arial" pitchFamily="34" charset="0"/>
                </a:rPr>
                <a:t>Fixes</a:t>
              </a:r>
              <a:endParaRPr dirty="0">
                <a:latin typeface="Arial" pitchFamily="34" charset="0"/>
                <a:cs typeface="Arial" pitchFamily="34" charset="0"/>
              </a:endParaRPr>
            </a:p>
          </p:txBody>
        </p:sp>
        <p:sp>
          <p:nvSpPr>
            <p:cNvPr id="18" name="Des dépenses variables  ou occasionnelles"/>
            <p:cNvSpPr txBox="1"/>
            <p:nvPr/>
          </p:nvSpPr>
          <p:spPr>
            <a:xfrm>
              <a:off x="2544406" y="1772816"/>
              <a:ext cx="1667553"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Variables</a:t>
              </a:r>
              <a:endParaRPr lang="en-US" noProof="1">
                <a:latin typeface="Arial" pitchFamily="34" charset="0"/>
                <a:cs typeface="Arial" pitchFamily="34" charset="0"/>
              </a:endParaRPr>
            </a:p>
          </p:txBody>
        </p:sp>
        <p:sp>
          <p:nvSpPr>
            <p:cNvPr id="20" name="Des dépenses fixes"/>
            <p:cNvSpPr txBox="1"/>
            <p:nvPr/>
          </p:nvSpPr>
          <p:spPr>
            <a:xfrm>
              <a:off x="107504" y="1340768"/>
              <a:ext cx="4104456"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pPr algn="ctr"/>
              <a:r>
                <a:rPr lang="fr-FR" u="sng" dirty="0">
                  <a:latin typeface="Arial" pitchFamily="34" charset="0"/>
                  <a:cs typeface="Arial" pitchFamily="34" charset="0"/>
                </a:rPr>
                <a:t>Régulières</a:t>
              </a:r>
              <a:endParaRPr u="sng" dirty="0">
                <a:latin typeface="Arial" pitchFamily="34" charset="0"/>
                <a:cs typeface="Arial" pitchFamily="34" charset="0"/>
              </a:endParaRPr>
            </a:p>
          </p:txBody>
        </p:sp>
      </p:grpSp>
      <p:sp>
        <p:nvSpPr>
          <p:cNvPr id="28" name="Des dépenses variables  ou occasionnelles"/>
          <p:cNvSpPr txBox="1"/>
          <p:nvPr/>
        </p:nvSpPr>
        <p:spPr>
          <a:xfrm>
            <a:off x="3779912" y="3501008"/>
            <a:ext cx="158417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Impôts</a:t>
            </a:r>
            <a:endParaRPr lang="en-US" noProof="1">
              <a:latin typeface="Arial" pitchFamily="34" charset="0"/>
              <a:cs typeface="Arial" pitchFamily="34" charset="0"/>
            </a:endParaRPr>
          </a:p>
        </p:txBody>
      </p:sp>
      <p:sp>
        <p:nvSpPr>
          <p:cNvPr id="29" name="Des dépenses variables  ou occasionnelles"/>
          <p:cNvSpPr txBox="1"/>
          <p:nvPr/>
        </p:nvSpPr>
        <p:spPr>
          <a:xfrm>
            <a:off x="2267744" y="4077072"/>
            <a:ext cx="158417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Loyer</a:t>
            </a:r>
            <a:endParaRPr lang="en-US" noProof="1">
              <a:latin typeface="Arial" pitchFamily="34" charset="0"/>
              <a:cs typeface="Arial" pitchFamily="34" charset="0"/>
            </a:endParaRPr>
          </a:p>
        </p:txBody>
      </p:sp>
      <p:sp>
        <p:nvSpPr>
          <p:cNvPr id="30" name="Des dépenses variables  ou occasionnelles"/>
          <p:cNvSpPr txBox="1"/>
          <p:nvPr/>
        </p:nvSpPr>
        <p:spPr>
          <a:xfrm>
            <a:off x="5724128" y="4005064"/>
            <a:ext cx="2016224" cy="707882"/>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lnSpc>
                <a:spcPct val="200000"/>
              </a:lnSpc>
              <a:buSzPct val="100000"/>
              <a:defRPr sz="2200" b="1">
                <a:solidFill>
                  <a:srgbClr val="FFFFFF"/>
                </a:solidFill>
                <a:latin typeface="Arial"/>
                <a:ea typeface="Arial"/>
                <a:cs typeface="Arial"/>
                <a:sym typeface="Arial"/>
              </a:defRPr>
            </a:pPr>
            <a:r>
              <a:rPr lang="fr-FR" sz="2000" dirty="0">
                <a:latin typeface="Arial" pitchFamily="34" charset="0"/>
                <a:cs typeface="Arial" pitchFamily="34" charset="0"/>
              </a:rPr>
              <a:t>Internet (forfait)</a:t>
            </a:r>
          </a:p>
        </p:txBody>
      </p:sp>
      <p:sp>
        <p:nvSpPr>
          <p:cNvPr id="31" name="Des dépenses variables  ou occasionnelles"/>
          <p:cNvSpPr txBox="1"/>
          <p:nvPr/>
        </p:nvSpPr>
        <p:spPr>
          <a:xfrm>
            <a:off x="3275856" y="5085184"/>
            <a:ext cx="1944216"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Assurances</a:t>
            </a:r>
            <a:endParaRPr lang="en-US" noProof="1">
              <a:latin typeface="Arial" pitchFamily="34" charset="0"/>
              <a:cs typeface="Arial" pitchFamily="34" charset="0"/>
            </a:endParaRPr>
          </a:p>
        </p:txBody>
      </p:sp>
      <p:sp>
        <p:nvSpPr>
          <p:cNvPr id="32" name="Des dépenses variables  ou occasionnelles"/>
          <p:cNvSpPr txBox="1"/>
          <p:nvPr/>
        </p:nvSpPr>
        <p:spPr>
          <a:xfrm>
            <a:off x="6660232" y="4869160"/>
            <a:ext cx="3168352"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Transports </a:t>
            </a:r>
            <a:r>
              <a:rPr lang="fr-FR" sz="2000" noProof="1">
                <a:latin typeface="Arial" pitchFamily="34" charset="0"/>
                <a:cs typeface="Arial" pitchFamily="34" charset="0"/>
              </a:rPr>
              <a:t>(abonnement)</a:t>
            </a:r>
            <a:endParaRPr lang="en-US" sz="2000" noProof="1">
              <a:latin typeface="Arial" pitchFamily="34" charset="0"/>
              <a:cs typeface="Arial" pitchFamily="34" charset="0"/>
            </a:endParaRPr>
          </a:p>
        </p:txBody>
      </p:sp>
      <p:sp>
        <p:nvSpPr>
          <p:cNvPr id="33" name="Des dépenses variables  ou occasionnelles"/>
          <p:cNvSpPr txBox="1"/>
          <p:nvPr/>
        </p:nvSpPr>
        <p:spPr>
          <a:xfrm>
            <a:off x="3995936" y="5661248"/>
            <a:ext cx="2520280" cy="430883"/>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buSzPct val="100000"/>
              <a:defRPr sz="2200" b="1">
                <a:solidFill>
                  <a:srgbClr val="FFFFFF"/>
                </a:solidFill>
                <a:latin typeface="Arial"/>
                <a:ea typeface="Arial"/>
                <a:cs typeface="Arial"/>
                <a:sym typeface="Arial"/>
              </a:defRPr>
            </a:pPr>
            <a:r>
              <a:rPr lang="fr-FR" dirty="0">
                <a:latin typeface="Arial" pitchFamily="34" charset="0"/>
                <a:cs typeface="Arial" pitchFamily="34" charset="0"/>
              </a:rPr>
              <a:t>Téléphone </a:t>
            </a:r>
            <a:r>
              <a:rPr lang="fr-FR" sz="2000" dirty="0">
                <a:latin typeface="Arial" pitchFamily="34" charset="0"/>
                <a:cs typeface="Arial" pitchFamily="34" charset="0"/>
              </a:rPr>
              <a:t>(forfait)</a:t>
            </a:r>
          </a:p>
        </p:txBody>
      </p:sp>
      <p:sp>
        <p:nvSpPr>
          <p:cNvPr id="34" name="Des dépenses variables  ou occasionnelles"/>
          <p:cNvSpPr txBox="1"/>
          <p:nvPr/>
        </p:nvSpPr>
        <p:spPr>
          <a:xfrm>
            <a:off x="6516216" y="5877272"/>
            <a:ext cx="1993296"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mn-lt"/>
                <a:cs typeface="Arial" pitchFamily="34" charset="0"/>
              </a:rPr>
              <a:t>Facture Eau (Abt)</a:t>
            </a:r>
            <a:endParaRPr lang="en-US" sz="2000" noProof="1">
              <a:latin typeface="+mn-lt"/>
              <a:cs typeface="Arial" pitchFamily="34" charset="0"/>
            </a:endParaRPr>
          </a:p>
        </p:txBody>
      </p:sp>
      <p:sp>
        <p:nvSpPr>
          <p:cNvPr id="35" name="Des dépenses variables  ou occasionnelles"/>
          <p:cNvSpPr txBox="1"/>
          <p:nvPr/>
        </p:nvSpPr>
        <p:spPr>
          <a:xfrm>
            <a:off x="467544" y="5301208"/>
            <a:ext cx="2627784"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mn-lt"/>
                <a:cs typeface="Arial" pitchFamily="34" charset="0"/>
              </a:rPr>
              <a:t>Facture Electricité (Abt)</a:t>
            </a:r>
            <a:endParaRPr lang="en-US" sz="2000" noProof="1">
              <a:latin typeface="+mn-lt"/>
              <a:cs typeface="Arial" pitchFamily="34" charset="0"/>
            </a:endParaRPr>
          </a:p>
        </p:txBody>
      </p:sp>
      <p:sp>
        <p:nvSpPr>
          <p:cNvPr id="36" name="Des dépenses variables  ou occasionnelles"/>
          <p:cNvSpPr txBox="1"/>
          <p:nvPr/>
        </p:nvSpPr>
        <p:spPr>
          <a:xfrm>
            <a:off x="3707904" y="6396339"/>
            <a:ext cx="2232248"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Facture Gaz (Abt)</a:t>
            </a:r>
            <a:endParaRPr lang="en-US" sz="2000" noProof="1">
              <a:latin typeface="Arial" pitchFamily="34" charset="0"/>
              <a:cs typeface="Arial" pitchFamily="34" charset="0"/>
            </a:endParaRPr>
          </a:p>
        </p:txBody>
      </p:sp>
      <p:sp>
        <p:nvSpPr>
          <p:cNvPr id="37" name="Des dépenses variables  ou occasionnelles"/>
          <p:cNvSpPr txBox="1"/>
          <p:nvPr/>
        </p:nvSpPr>
        <p:spPr>
          <a:xfrm>
            <a:off x="5652120" y="3140968"/>
            <a:ext cx="216024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Alimentation</a:t>
            </a:r>
            <a:endParaRPr lang="en-US" noProof="1">
              <a:latin typeface="Arial" pitchFamily="34" charset="0"/>
              <a:cs typeface="Arial" pitchFamily="34" charset="0"/>
            </a:endParaRPr>
          </a:p>
        </p:txBody>
      </p:sp>
      <p:sp>
        <p:nvSpPr>
          <p:cNvPr id="38" name="Des dépenses variables  ou occasionnelles"/>
          <p:cNvSpPr txBox="1"/>
          <p:nvPr/>
        </p:nvSpPr>
        <p:spPr>
          <a:xfrm>
            <a:off x="4754222" y="2591990"/>
            <a:ext cx="3168352" cy="40010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sz="2000" dirty="0">
                <a:latin typeface="Arial" pitchFamily="34" charset="0"/>
                <a:cs typeface="Arial" pitchFamily="34" charset="0"/>
              </a:rPr>
              <a:t>Transport (essence, bus)</a:t>
            </a:r>
            <a:endParaRPr lang="en-US" sz="2000" noProof="1">
              <a:latin typeface="Arial" pitchFamily="34" charset="0"/>
              <a:cs typeface="Arial" pitchFamily="34" charset="0"/>
            </a:endParaRPr>
          </a:p>
        </p:txBody>
      </p:sp>
      <p:sp>
        <p:nvSpPr>
          <p:cNvPr id="40" name="Des dépenses variables  ou occasionnelles"/>
          <p:cNvSpPr txBox="1"/>
          <p:nvPr/>
        </p:nvSpPr>
        <p:spPr>
          <a:xfrm>
            <a:off x="3851920" y="4149080"/>
            <a:ext cx="1872208" cy="707882"/>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buSzPct val="100000"/>
              <a:defRPr sz="2200" b="1">
                <a:solidFill>
                  <a:srgbClr val="FFFFFF"/>
                </a:solidFill>
                <a:latin typeface="Arial"/>
                <a:ea typeface="Arial"/>
                <a:cs typeface="Arial"/>
                <a:sym typeface="Arial"/>
              </a:defRPr>
            </a:pPr>
            <a:r>
              <a:rPr lang="fr-FR" sz="2000" dirty="0">
                <a:latin typeface="Arial" pitchFamily="34" charset="0"/>
                <a:cs typeface="Arial" pitchFamily="34" charset="0"/>
              </a:rPr>
              <a:t>Internet </a:t>
            </a:r>
          </a:p>
          <a:p>
            <a:pPr marL="342900" indent="-342900" defTabSz="457200">
              <a:buSzPct val="100000"/>
              <a:defRPr sz="2200" b="1">
                <a:solidFill>
                  <a:srgbClr val="FFFFFF"/>
                </a:solidFill>
                <a:latin typeface="Arial"/>
                <a:ea typeface="Arial"/>
                <a:cs typeface="Arial"/>
                <a:sym typeface="Arial"/>
              </a:defRPr>
            </a:pPr>
            <a:r>
              <a:rPr lang="fr-FR" sz="2000" dirty="0">
                <a:latin typeface="Arial" pitchFamily="34" charset="0"/>
                <a:cs typeface="Arial" pitchFamily="34" charset="0"/>
              </a:rPr>
              <a:t>(hors forfait)</a:t>
            </a:r>
          </a:p>
        </p:txBody>
      </p:sp>
      <p:sp>
        <p:nvSpPr>
          <p:cNvPr id="41" name="Des dépenses variables  ou occasionnelles"/>
          <p:cNvSpPr txBox="1"/>
          <p:nvPr/>
        </p:nvSpPr>
        <p:spPr>
          <a:xfrm>
            <a:off x="683568" y="3068960"/>
            <a:ext cx="2016224" cy="830993"/>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457200">
              <a:buSzPct val="100000"/>
              <a:defRPr sz="2200" b="1">
                <a:solidFill>
                  <a:srgbClr val="FFFFFF"/>
                </a:solidFill>
                <a:latin typeface="Arial"/>
                <a:ea typeface="Arial"/>
                <a:cs typeface="Arial"/>
                <a:sym typeface="Arial"/>
              </a:defRPr>
            </a:pPr>
            <a:r>
              <a:rPr lang="fr-FR" sz="2400" dirty="0">
                <a:latin typeface="Arial" pitchFamily="34" charset="0"/>
                <a:cs typeface="Arial" pitchFamily="34" charset="0"/>
              </a:rPr>
              <a:t>Téléphone </a:t>
            </a:r>
          </a:p>
          <a:p>
            <a:pPr marL="342900" indent="-342900" defTabSz="457200">
              <a:buSzPct val="100000"/>
              <a:defRPr sz="2200" b="1">
                <a:solidFill>
                  <a:srgbClr val="FFFFFF"/>
                </a:solidFill>
                <a:latin typeface="Arial"/>
                <a:ea typeface="Arial"/>
                <a:cs typeface="Arial"/>
                <a:sym typeface="Arial"/>
              </a:defRPr>
            </a:pPr>
            <a:r>
              <a:rPr lang="fr-FR" sz="2400" dirty="0">
                <a:latin typeface="Arial" pitchFamily="34" charset="0"/>
                <a:cs typeface="Arial" pitchFamily="34" charset="0"/>
              </a:rPr>
              <a:t>(hors forfait)</a:t>
            </a:r>
          </a:p>
        </p:txBody>
      </p:sp>
      <p:sp>
        <p:nvSpPr>
          <p:cNvPr id="42" name="Des dépenses variables  ou occasionnelles"/>
          <p:cNvSpPr txBox="1"/>
          <p:nvPr/>
        </p:nvSpPr>
        <p:spPr>
          <a:xfrm>
            <a:off x="179512" y="4077072"/>
            <a:ext cx="1872208"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Habillement</a:t>
            </a:r>
            <a:endParaRPr lang="en-US" noProof="1">
              <a:latin typeface="Arial" pitchFamily="34" charset="0"/>
              <a:cs typeface="Arial" pitchFamily="34" charset="0"/>
            </a:endParaRPr>
          </a:p>
        </p:txBody>
      </p:sp>
      <p:sp>
        <p:nvSpPr>
          <p:cNvPr id="44" name="Des dépenses variables  ou occasionnelles"/>
          <p:cNvSpPr txBox="1"/>
          <p:nvPr/>
        </p:nvSpPr>
        <p:spPr>
          <a:xfrm>
            <a:off x="5364088" y="5085184"/>
            <a:ext cx="1152128"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loisirs</a:t>
            </a:r>
            <a:endParaRPr lang="en-US" noProof="1">
              <a:latin typeface="Arial" pitchFamily="34" charset="0"/>
              <a:cs typeface="Arial" pitchFamily="34" charset="0"/>
            </a:endParaRPr>
          </a:p>
        </p:txBody>
      </p:sp>
      <p:sp>
        <p:nvSpPr>
          <p:cNvPr id="45" name="Des dépenses variables  ou occasionnelles"/>
          <p:cNvSpPr txBox="1"/>
          <p:nvPr/>
        </p:nvSpPr>
        <p:spPr>
          <a:xfrm>
            <a:off x="4572000" y="6093296"/>
            <a:ext cx="164780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Vacances</a:t>
            </a:r>
            <a:endParaRPr lang="en-US" noProof="1">
              <a:latin typeface="Arial" pitchFamily="34" charset="0"/>
              <a:cs typeface="Arial" pitchFamily="34" charset="0"/>
            </a:endParaRPr>
          </a:p>
        </p:txBody>
      </p:sp>
      <p:grpSp>
        <p:nvGrpSpPr>
          <p:cNvPr id="46" name="Groupe 45"/>
          <p:cNvGrpSpPr/>
          <p:nvPr/>
        </p:nvGrpSpPr>
        <p:grpSpPr>
          <a:xfrm>
            <a:off x="3347864" y="140490"/>
            <a:ext cx="4717320" cy="1229891"/>
            <a:chOff x="3347864" y="140490"/>
            <a:chExt cx="4717320" cy="1229891"/>
          </a:xfrm>
        </p:grpSpPr>
        <p:pic>
          <p:nvPicPr>
            <p:cNvPr id="47" name="Image 46" descr="question-g6bdde99c2_640.png"/>
            <p:cNvPicPr>
              <a:picLocks noChangeAspect="1"/>
            </p:cNvPicPr>
            <p:nvPr/>
          </p:nvPicPr>
          <p:blipFill>
            <a:blip r:embed="rId4" cstate="print"/>
            <a:stretch>
              <a:fillRect/>
            </a:stretch>
          </p:blipFill>
          <p:spPr>
            <a:xfrm>
              <a:off x="7070401" y="140490"/>
              <a:ext cx="994783" cy="994783"/>
            </a:xfrm>
            <a:prstGeom prst="rect">
              <a:avLst/>
            </a:prstGeom>
          </p:spPr>
        </p:pic>
        <p:sp>
          <p:nvSpPr>
            <p:cNvPr id="48" name="Rectangle 2"/>
            <p:cNvSpPr/>
            <p:nvPr/>
          </p:nvSpPr>
          <p:spPr>
            <a:xfrm>
              <a:off x="3347864" y="908720"/>
              <a:ext cx="3476625" cy="46166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r>
                <a:rPr lang="fr-FR" i="1" dirty="0">
                  <a:solidFill>
                    <a:srgbClr val="213B76"/>
                  </a:solidFill>
                  <a:latin typeface="Arial" pitchFamily="34" charset="0"/>
                  <a:cs typeface="Arial" pitchFamily="34" charset="0"/>
                </a:rPr>
                <a:t>Vos exemples…</a:t>
              </a:r>
            </a:p>
          </p:txBody>
        </p:sp>
      </p:grpSp>
      <p:pic>
        <p:nvPicPr>
          <p:cNvPr id="5" name="Image 4" descr="Une image contenant dessin, clipart, Visage humain, illustration&#10;&#10;Description générée automatiquement">
            <a:extLst>
              <a:ext uri="{FF2B5EF4-FFF2-40B4-BE49-F238E27FC236}">
                <a16:creationId xmlns:a16="http://schemas.microsoft.com/office/drawing/2014/main" id="{F3D55DBD-524C-C460-3DD7-6760E02042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7119" y="242520"/>
            <a:ext cx="923113" cy="994783"/>
          </a:xfrm>
          <a:prstGeom prst="rect">
            <a:avLst/>
          </a:prstGeom>
        </p:spPr>
      </p:pic>
      <p:pic>
        <p:nvPicPr>
          <p:cNvPr id="4" name="Image 3">
            <a:extLst>
              <a:ext uri="{FF2B5EF4-FFF2-40B4-BE49-F238E27FC236}">
                <a16:creationId xmlns:a16="http://schemas.microsoft.com/office/drawing/2014/main" id="{B2444028-2C7E-4B32-E373-A932874DB9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2885" y="118876"/>
            <a:ext cx="555372" cy="728088"/>
          </a:xfrm>
          <a:prstGeom prst="rect">
            <a:avLst/>
          </a:prstGeom>
        </p:spPr>
      </p:pic>
      <p:grpSp>
        <p:nvGrpSpPr>
          <p:cNvPr id="10" name="Groupe 9">
            <a:extLst>
              <a:ext uri="{FF2B5EF4-FFF2-40B4-BE49-F238E27FC236}">
                <a16:creationId xmlns:a16="http://schemas.microsoft.com/office/drawing/2014/main" id="{BBBC6233-57A6-F6A4-1D31-C615C27F251D}"/>
              </a:ext>
            </a:extLst>
          </p:cNvPr>
          <p:cNvGrpSpPr/>
          <p:nvPr/>
        </p:nvGrpSpPr>
        <p:grpSpPr>
          <a:xfrm>
            <a:off x="467544" y="548680"/>
            <a:ext cx="2716063" cy="618624"/>
            <a:chOff x="467544" y="474731"/>
            <a:chExt cx="2716063" cy="618624"/>
          </a:xfrm>
        </p:grpSpPr>
        <p:sp>
          <p:nvSpPr>
            <p:cNvPr id="6" name="Rectangle à coins arrondis 14">
              <a:extLst>
                <a:ext uri="{FF2B5EF4-FFF2-40B4-BE49-F238E27FC236}">
                  <a16:creationId xmlns:a16="http://schemas.microsoft.com/office/drawing/2014/main" id="{CDD61FCC-9687-7F81-85A0-8EC41DC01DBA}"/>
                </a:ext>
              </a:extLst>
            </p:cNvPr>
            <p:cNvSpPr/>
            <p:nvPr/>
          </p:nvSpPr>
          <p:spPr>
            <a:xfrm>
              <a:off x="467544" y="474731"/>
              <a:ext cx="2716063" cy="618624"/>
            </a:xfrm>
            <a:prstGeom prst="roundRect">
              <a:avLst>
                <a:gd name="adj" fmla="val 0"/>
              </a:avLst>
            </a:prstGeom>
            <a:solidFill>
              <a:srgbClr val="F2F2F2"/>
            </a:solidFill>
            <a:ln w="38100">
              <a:solidFill>
                <a:srgbClr val="C92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 name="Espace réservé du contenu 7">
              <a:extLst>
                <a:ext uri="{FF2B5EF4-FFF2-40B4-BE49-F238E27FC236}">
                  <a16:creationId xmlns:a16="http://schemas.microsoft.com/office/drawing/2014/main" id="{DDC496B6-F86A-FBAC-6C96-A6AA0343F9D1}"/>
                </a:ext>
              </a:extLst>
            </p:cNvPr>
            <p:cNvSpPr txBox="1">
              <a:spLocks/>
            </p:cNvSpPr>
            <p:nvPr/>
          </p:nvSpPr>
          <p:spPr>
            <a:xfrm>
              <a:off x="526040" y="593324"/>
              <a:ext cx="2598160"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0"/>
                </a:spcBef>
                <a:buFont typeface="Arial"/>
                <a:buNone/>
              </a:pPr>
              <a:r>
                <a:rPr lang="fr-FR" sz="2400" b="1" dirty="0">
                  <a:solidFill>
                    <a:srgbClr val="C92360"/>
                  </a:solidFill>
                </a:rPr>
                <a:t>Dépenses </a:t>
              </a:r>
              <a:r>
                <a:rPr lang="fr-FR" sz="2400" dirty="0">
                  <a:solidFill>
                    <a:srgbClr val="C92360"/>
                  </a:solidFill>
                </a:rPr>
                <a:t>(charges)</a:t>
              </a:r>
            </a:p>
          </p:txBody>
        </p:sp>
      </p:grpSp>
      <p:sp>
        <p:nvSpPr>
          <p:cNvPr id="9" name="Titre 1">
            <a:extLst>
              <a:ext uri="{FF2B5EF4-FFF2-40B4-BE49-F238E27FC236}">
                <a16:creationId xmlns:a16="http://schemas.microsoft.com/office/drawing/2014/main" id="{1B9B5634-7663-DD9B-940E-DCDFAE0C24FB}"/>
              </a:ext>
            </a:extLst>
          </p:cNvPr>
          <p:cNvSpPr>
            <a:spLocks noGrp="1"/>
          </p:cNvSpPr>
          <p:nvPr>
            <p:ph type="title"/>
          </p:nvPr>
        </p:nvSpPr>
        <p:spPr>
          <a:xfrm>
            <a:off x="251520" y="-99392"/>
            <a:ext cx="7567965" cy="707882"/>
          </a:xfrm>
        </p:spPr>
        <p:txBody>
          <a:bodyPr/>
          <a:lstStyle/>
          <a:p>
            <a:pPr marL="0" indent="0" algn="l">
              <a:buNone/>
            </a:pPr>
            <a:r>
              <a:rPr lang="fr-FR" sz="4000" dirty="0">
                <a:solidFill>
                  <a:srgbClr val="0070C0"/>
                </a:solidFill>
                <a:latin typeface="Arial" panose="020B0604020202020204" pitchFamily="34" charset="0"/>
                <a:cs typeface="Arial" panose="020B0604020202020204" pitchFamily="34" charset="0"/>
              </a:rPr>
              <a:t>1. LE BUDGET</a:t>
            </a:r>
          </a:p>
        </p:txBody>
      </p:sp>
      <p:sp>
        <p:nvSpPr>
          <p:cNvPr id="7" name="Espace réservé du pied de page 4">
            <a:extLst>
              <a:ext uri="{FF2B5EF4-FFF2-40B4-BE49-F238E27FC236}">
                <a16:creationId xmlns:a16="http://schemas.microsoft.com/office/drawing/2014/main" id="{FD3634F7-A1C6-6842-8BB7-AB38E8B13F22}"/>
              </a:ext>
            </a:extLst>
          </p:cNvPr>
          <p:cNvSpPr txBox="1">
            <a:spLocks/>
          </p:cNvSpPr>
          <p:nvPr/>
        </p:nvSpPr>
        <p:spPr>
          <a:xfrm>
            <a:off x="6300192" y="6454981"/>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
        <p:nvSpPr>
          <p:cNvPr id="43" name="Des dépenses variables  ou occasionnelles"/>
          <p:cNvSpPr txBox="1"/>
          <p:nvPr/>
        </p:nvSpPr>
        <p:spPr>
          <a:xfrm>
            <a:off x="6948264" y="6396339"/>
            <a:ext cx="1440160"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dirty="0">
                <a:latin typeface="Arial" pitchFamily="34" charset="0"/>
                <a:cs typeface="Arial" pitchFamily="34" charset="0"/>
              </a:rPr>
              <a:t>Cadeaux</a:t>
            </a:r>
            <a:endParaRPr lang="en-US" noProof="1">
              <a:latin typeface="Arial" pitchFamily="34" charset="0"/>
              <a:cs typeface="Arial" pitchFamily="34" charset="0"/>
            </a:endParaRPr>
          </a:p>
        </p:txBody>
      </p:sp>
    </p:spTree>
    <p:custDataLst>
      <p:tags r:id="rId1"/>
    </p:custDataLst>
  </p:cSld>
  <p:clrMapOvr>
    <a:masterClrMapping/>
  </p:clrMapOvr>
  <p:transition spd="med" advTm="77862"/>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1" nodeType="clickEffect">
                                  <p:stCondLst>
                                    <p:cond delay="0"/>
                                  </p:stCondLst>
                                  <p:childTnLst>
                                    <p:animMotion origin="layout" path="M 1.38889E-6 -0.04213 L -0.23611 -0.26458 " pathEditMode="relative" rAng="0" ptsTypes="AA">
                                      <p:cBhvr>
                                        <p:cTn id="20" dur="500" fill="hold"/>
                                        <p:tgtEl>
                                          <p:spTgt spid="29"/>
                                        </p:tgtEl>
                                        <p:attrNameLst>
                                          <p:attrName>ppt_x</p:attrName>
                                          <p:attrName>ppt_y</p:attrName>
                                        </p:attrNameLst>
                                      </p:cBhvr>
                                      <p:rCtr x="-11800" y="-11100"/>
                                    </p:animMotion>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heckerboard(across)">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path" presetSubtype="0" accel="50000" decel="50000" fill="hold" grpId="1" nodeType="clickEffect">
                                  <p:stCondLst>
                                    <p:cond delay="0"/>
                                  </p:stCondLst>
                                  <p:childTnLst>
                                    <p:animMotion origin="layout" path="M 0.004 -0.0419 L -0.35434 -0.33796 " pathEditMode="relative" rAng="0" ptsTypes="AA">
                                      <p:cBhvr>
                                        <p:cTn id="29" dur="500" fill="hold"/>
                                        <p:tgtEl>
                                          <p:spTgt spid="31"/>
                                        </p:tgtEl>
                                        <p:attrNameLst>
                                          <p:attrName>ppt_x</p:attrName>
                                          <p:attrName>ppt_y</p:attrName>
                                        </p:attrNameLst>
                                      </p:cBhvr>
                                      <p:rCtr x="-17900" y="-14800"/>
                                    </p:animMotion>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checkerboard(across)">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grpId="1" nodeType="clickEffect">
                                  <p:stCondLst>
                                    <p:cond delay="0"/>
                                  </p:stCondLst>
                                  <p:childTnLst>
                                    <p:animMotion origin="layout" path="M 0.07882 7.40741E-7 L 0.73264 -0.30648 " pathEditMode="relative" rAng="0" ptsTypes="AA">
                                      <p:cBhvr>
                                        <p:cTn id="38" dur="500" fill="hold"/>
                                        <p:tgtEl>
                                          <p:spTgt spid="42"/>
                                        </p:tgtEl>
                                        <p:attrNameLst>
                                          <p:attrName>ppt_x</p:attrName>
                                          <p:attrName>ppt_y</p:attrName>
                                        </p:attrNameLst>
                                      </p:cBhvr>
                                      <p:rCtr x="32700" y="-15300"/>
                                    </p:animMotion>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heckerboard(across)">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56" presetClass="path" presetSubtype="0" accel="50000" decel="50000" fill="hold" grpId="1" nodeType="clickEffect">
                                  <p:stCondLst>
                                    <p:cond delay="0"/>
                                  </p:stCondLst>
                                  <p:childTnLst>
                                    <p:animMotion origin="layout" path="M 3.33333E-6 -0.0632 L -0.70886 -0.38009 " pathEditMode="relative" rAng="0" ptsTypes="AA">
                                      <p:cBhvr>
                                        <p:cTn id="47" dur="500" fill="hold"/>
                                        <p:tgtEl>
                                          <p:spTgt spid="34"/>
                                        </p:tgtEl>
                                        <p:attrNameLst>
                                          <p:attrName>ppt_x</p:attrName>
                                          <p:attrName>ppt_y</p:attrName>
                                        </p:attrNameLst>
                                      </p:cBhvr>
                                      <p:rCtr x="-35500" y="-15900"/>
                                    </p:animMotion>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heckerboard(across)">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56" presetClass="path" presetSubtype="0" accel="50000" decel="50000" fill="hold" grpId="1" nodeType="clickEffect">
                                  <p:stCondLst>
                                    <p:cond delay="0"/>
                                  </p:stCondLst>
                                  <p:childTnLst>
                                    <p:animMotion origin="layout" path="M 0.02379 3.33333E-6 L -0.33837 -0.10718 " pathEditMode="relative" rAng="0" ptsTypes="AA">
                                      <p:cBhvr>
                                        <p:cTn id="56" dur="500" fill="hold"/>
                                        <p:tgtEl>
                                          <p:spTgt spid="37"/>
                                        </p:tgtEl>
                                        <p:attrNameLst>
                                          <p:attrName>ppt_x</p:attrName>
                                          <p:attrName>ppt_y</p:attrName>
                                        </p:attrNameLst>
                                      </p:cBhvr>
                                      <p:rCtr x="-18100" y="-5400"/>
                                    </p:animMotion>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heckerboard(across)">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6" presetClass="path" presetSubtype="0" accel="50000" decel="50000" fill="hold" grpId="1" nodeType="clickEffect">
                                  <p:stCondLst>
                                    <p:cond delay="0"/>
                                  </p:stCondLst>
                                  <p:childTnLst>
                                    <p:animMotion origin="layout" path="M -0.00798 -0.02106 L -0.04722 -0.13009 " pathEditMode="relative" rAng="0" ptsTypes="AA">
                                      <p:cBhvr>
                                        <p:cTn id="65" dur="500" fill="hold"/>
                                        <p:tgtEl>
                                          <p:spTgt spid="35"/>
                                        </p:tgtEl>
                                        <p:attrNameLst>
                                          <p:attrName>ppt_x</p:attrName>
                                          <p:attrName>ppt_y</p:attrName>
                                        </p:attrNameLst>
                                      </p:cBhvr>
                                      <p:rCtr x="-2000" y="-5500"/>
                                    </p:animMotion>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6" presetClass="path" presetSubtype="0" accel="50000" decel="50000" fill="hold" grpId="1" nodeType="clickEffect">
                                  <p:stCondLst>
                                    <p:cond delay="0"/>
                                  </p:stCondLst>
                                  <p:childTnLst>
                                    <p:animMotion origin="layout" path="M -0.03576 -0.09375 L -0.62222 -0.04074 " pathEditMode="relative" rAng="0" ptsTypes="AA">
                                      <p:cBhvr>
                                        <p:cTn id="74" dur="500" fill="hold"/>
                                        <p:tgtEl>
                                          <p:spTgt spid="30"/>
                                        </p:tgtEl>
                                        <p:attrNameLst>
                                          <p:attrName>ppt_x</p:attrName>
                                          <p:attrName>ppt_y</p:attrName>
                                        </p:attrNameLst>
                                      </p:cBhvr>
                                      <p:rCtr x="-29300" y="2600"/>
                                    </p:animMotion>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checkerboard(across)">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56" presetClass="path" presetSubtype="0" accel="50000" decel="50000" fill="hold" grpId="1" nodeType="clickEffect">
                                  <p:stCondLst>
                                    <p:cond delay="0"/>
                                  </p:stCondLst>
                                  <p:childTnLst>
                                    <p:animMotion origin="layout" path="M 8.33333E-7 0.04189 L -0.26389 0.04583 " pathEditMode="relative" rAng="0" ptsTypes="AA">
                                      <p:cBhvr>
                                        <p:cTn id="83" dur="500" fill="hold"/>
                                        <p:tgtEl>
                                          <p:spTgt spid="38"/>
                                        </p:tgtEl>
                                        <p:attrNameLst>
                                          <p:attrName>ppt_x</p:attrName>
                                          <p:attrName>ppt_y</p:attrName>
                                        </p:attrNameLst>
                                      </p:cBhvr>
                                      <p:rCtr x="-13194" y="185"/>
                                    </p:animMotion>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checkerboard(across)">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56" presetClass="path" presetSubtype="0" accel="50000" decel="50000" fill="hold" grpId="1" nodeType="clickEffect">
                                  <p:stCondLst>
                                    <p:cond delay="0"/>
                                  </p:stCondLst>
                                  <p:childTnLst>
                                    <p:animMotion origin="layout" path="M 0.07882 -0.00208 L 0.00799 -0.56064 " pathEditMode="relative" rAng="0" ptsTypes="AA">
                                      <p:cBhvr>
                                        <p:cTn id="92" dur="500" fill="hold"/>
                                        <p:tgtEl>
                                          <p:spTgt spid="43"/>
                                        </p:tgtEl>
                                        <p:attrNameLst>
                                          <p:attrName>ppt_x</p:attrName>
                                          <p:attrName>ppt_y</p:attrName>
                                        </p:attrNameLst>
                                      </p:cBhvr>
                                      <p:rCtr x="-3500" y="-27900"/>
                                    </p:animMotion>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checkerboard(across)">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56" presetClass="path" presetSubtype="0" accel="50000" decel="50000" fill="hold" grpId="1" nodeType="clickEffect">
                                  <p:stCondLst>
                                    <p:cond delay="0"/>
                                  </p:stCondLst>
                                  <p:childTnLst>
                                    <p:animMotion origin="layout" path="M 0.0158 0.00232 L -0.72847 0.10833 " pathEditMode="relative" rAng="0" ptsTypes="AA">
                                      <p:cBhvr>
                                        <p:cTn id="101" dur="500" fill="hold"/>
                                        <p:tgtEl>
                                          <p:spTgt spid="32"/>
                                        </p:tgtEl>
                                        <p:attrNameLst>
                                          <p:attrName>ppt_x</p:attrName>
                                          <p:attrName>ppt_y</p:attrName>
                                        </p:attrNameLst>
                                      </p:cBhvr>
                                      <p:rCtr x="-37200" y="5300"/>
                                    </p:animMotion>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checkerboard(across)">
                                      <p:cBhvr>
                                        <p:cTn id="106" dur="500"/>
                                        <p:tgtEl>
                                          <p:spTgt spid="44"/>
                                        </p:tgtEl>
                                      </p:cBhvr>
                                    </p:animEffect>
                                  </p:childTnLst>
                                </p:cTn>
                              </p:par>
                            </p:childTnLst>
                          </p:cTn>
                        </p:par>
                      </p:childTnLst>
                    </p:cTn>
                  </p:par>
                  <p:par>
                    <p:cTn id="107" fill="hold">
                      <p:stCondLst>
                        <p:cond delay="indefinite"/>
                      </p:stCondLst>
                      <p:childTnLst>
                        <p:par>
                          <p:cTn id="108" fill="hold">
                            <p:stCondLst>
                              <p:cond delay="0"/>
                            </p:stCondLst>
                            <p:childTnLst>
                              <p:par>
                                <p:cTn id="109" presetID="56" presetClass="path" presetSubtype="0" accel="50000" decel="50000" fill="hold" grpId="1" nodeType="clickEffect">
                                  <p:stCondLst>
                                    <p:cond delay="0"/>
                                  </p:stCondLst>
                                  <p:childTnLst>
                                    <p:animMotion origin="layout" path="M -2.77778E-6 0.01898 L 0.18924 -0.28958 " pathEditMode="relative" rAng="0" ptsTypes="AA">
                                      <p:cBhvr>
                                        <p:cTn id="110" dur="500" fill="hold"/>
                                        <p:tgtEl>
                                          <p:spTgt spid="44"/>
                                        </p:tgtEl>
                                        <p:attrNameLst>
                                          <p:attrName>ppt_x</p:attrName>
                                          <p:attrName>ppt_y</p:attrName>
                                        </p:attrNameLst>
                                      </p:cBhvr>
                                      <p:rCtr x="9500" y="-15400"/>
                                    </p:animMotion>
                                  </p:childTnLst>
                                </p:cTn>
                              </p:par>
                            </p:childTnLst>
                          </p:cTn>
                        </p:par>
                      </p:childTnLst>
                    </p:cTn>
                  </p:par>
                  <p:par>
                    <p:cTn id="111" fill="hold">
                      <p:stCondLst>
                        <p:cond delay="indefinite"/>
                      </p:stCondLst>
                      <p:childTnLst>
                        <p:par>
                          <p:cTn id="112" fill="hold">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checkerboard(across)">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56" presetClass="path" presetSubtype="0" accel="50000" decel="50000" fill="hold" grpId="1" nodeType="clickEffect">
                                  <p:stCondLst>
                                    <p:cond delay="0"/>
                                  </p:stCondLst>
                                  <p:childTnLst>
                                    <p:animMotion origin="layout" path="M -0.0316 -0.01042 L -0.40955 0.18704 " pathEditMode="relative" rAng="0" ptsTypes="AA">
                                      <p:cBhvr>
                                        <p:cTn id="119" dur="500" fill="hold"/>
                                        <p:tgtEl>
                                          <p:spTgt spid="28"/>
                                        </p:tgtEl>
                                        <p:attrNameLst>
                                          <p:attrName>ppt_x</p:attrName>
                                          <p:attrName>ppt_y</p:attrName>
                                        </p:attrNameLst>
                                      </p:cBhvr>
                                      <p:rCtr x="-18900" y="9900"/>
                                    </p:animMotion>
                                  </p:childTnLst>
                                </p:cTn>
                              </p:par>
                            </p:childTnLst>
                          </p:cTn>
                        </p:par>
                      </p:childTnLst>
                    </p:cTn>
                  </p:par>
                  <p:par>
                    <p:cTn id="120" fill="hold">
                      <p:stCondLst>
                        <p:cond delay="indefinite"/>
                      </p:stCondLst>
                      <p:childTnLst>
                        <p:par>
                          <p:cTn id="121" fill="hold">
                            <p:stCondLst>
                              <p:cond delay="0"/>
                            </p:stCondLst>
                            <p:childTnLst>
                              <p:par>
                                <p:cTn id="122" presetID="5" presetClass="entr" presetSubtype="1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checkerboard(across)">
                                      <p:cBhvr>
                                        <p:cTn id="124" dur="500"/>
                                        <p:tgtEl>
                                          <p:spTgt spid="33"/>
                                        </p:tgtEl>
                                      </p:cBhvr>
                                    </p:animEffect>
                                  </p:childTnLst>
                                </p:cTn>
                              </p:par>
                            </p:childTnLst>
                          </p:cTn>
                        </p:par>
                      </p:childTnLst>
                    </p:cTn>
                  </p:par>
                  <p:par>
                    <p:cTn id="125" fill="hold">
                      <p:stCondLst>
                        <p:cond delay="indefinite"/>
                      </p:stCondLst>
                      <p:childTnLst>
                        <p:par>
                          <p:cTn id="126" fill="hold">
                            <p:stCondLst>
                              <p:cond delay="0"/>
                            </p:stCondLst>
                            <p:childTnLst>
                              <p:par>
                                <p:cTn id="127" presetID="56" presetClass="path" presetSubtype="0" accel="50000" decel="50000" fill="hold" grpId="1" nodeType="clickEffect">
                                  <p:stCondLst>
                                    <p:cond delay="0"/>
                                  </p:stCondLst>
                                  <p:childTnLst>
                                    <p:animMotion origin="layout" path="M -0.03542 0.00811 L -0.43316 -0.06296 " pathEditMode="relative" rAng="0" ptsTypes="AA">
                                      <p:cBhvr>
                                        <p:cTn id="128" dur="500" fill="hold"/>
                                        <p:tgtEl>
                                          <p:spTgt spid="33"/>
                                        </p:tgtEl>
                                        <p:attrNameLst>
                                          <p:attrName>ppt_x</p:attrName>
                                          <p:attrName>ppt_y</p:attrName>
                                        </p:attrNameLst>
                                      </p:cBhvr>
                                      <p:rCtr x="-19900" y="-3600"/>
                                    </p:animMotion>
                                  </p:childTnLst>
                                </p:cTn>
                              </p:par>
                            </p:childTnLst>
                          </p:cTn>
                        </p:par>
                      </p:childTnLst>
                    </p:cTn>
                  </p:par>
                  <p:par>
                    <p:cTn id="129" fill="hold">
                      <p:stCondLst>
                        <p:cond delay="indefinite"/>
                      </p:stCondLst>
                      <p:childTnLst>
                        <p:par>
                          <p:cTn id="130" fill="hold">
                            <p:stCondLst>
                              <p:cond delay="0"/>
                            </p:stCondLst>
                            <p:childTnLst>
                              <p:par>
                                <p:cTn id="131" presetID="5" presetClass="entr" presetSubtype="10" fill="hold" grpId="0" nodeType="click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checkerboard(across)">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56" presetClass="path" presetSubtype="0" accel="50000" decel="50000" fill="hold" grpId="1" nodeType="clickEffect">
                                  <p:stCondLst>
                                    <p:cond delay="0"/>
                                  </p:stCondLst>
                                  <p:childTnLst>
                                    <p:animMotion origin="layout" path="M 0.03142 0.04213 L 0.2125 0.04445 " pathEditMode="relative" rAng="0" ptsTypes="AA">
                                      <p:cBhvr>
                                        <p:cTn id="137" dur="500" fill="hold"/>
                                        <p:tgtEl>
                                          <p:spTgt spid="41"/>
                                        </p:tgtEl>
                                        <p:attrNameLst>
                                          <p:attrName>ppt_x</p:attrName>
                                          <p:attrName>ppt_y</p:attrName>
                                        </p:attrNameLst>
                                      </p:cBhvr>
                                      <p:rCtr x="9000" y="100"/>
                                    </p:animMotion>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checkerboard(across)">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56" presetClass="path" presetSubtype="0" accel="50000" decel="50000" fill="hold" grpId="1" nodeType="clickEffect">
                                  <p:stCondLst>
                                    <p:cond delay="0"/>
                                  </p:stCondLst>
                                  <p:childTnLst>
                                    <p:animMotion origin="layout" path="M 0.08664 0.05255 L 0.24844 -0.22245 " pathEditMode="relative" rAng="0" ptsTypes="AA">
                                      <p:cBhvr>
                                        <p:cTn id="146" dur="500" fill="hold"/>
                                        <p:tgtEl>
                                          <p:spTgt spid="45"/>
                                        </p:tgtEl>
                                        <p:attrNameLst>
                                          <p:attrName>ppt_x</p:attrName>
                                          <p:attrName>ppt_y</p:attrName>
                                        </p:attrNameLst>
                                      </p:cBhvr>
                                      <p:rCtr x="8100" y="-13800"/>
                                    </p:animMotion>
                                  </p:childTnLst>
                                </p:cTn>
                              </p:par>
                            </p:childTnLst>
                          </p:cTn>
                        </p:par>
                      </p:childTnLst>
                    </p:cTn>
                  </p:par>
                  <p:par>
                    <p:cTn id="147" fill="hold">
                      <p:stCondLst>
                        <p:cond delay="indefinite"/>
                      </p:stCondLst>
                      <p:childTnLst>
                        <p:par>
                          <p:cTn id="148" fill="hold">
                            <p:stCondLst>
                              <p:cond delay="0"/>
                            </p:stCondLst>
                            <p:childTnLst>
                              <p:par>
                                <p:cTn id="149" presetID="5" presetClass="entr" presetSubtype="1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checkerboard(across)">
                                      <p:cBhvr>
                                        <p:cTn id="151" dur="500"/>
                                        <p:tgtEl>
                                          <p:spTgt spid="36"/>
                                        </p:tgtEl>
                                      </p:cBhvr>
                                    </p:animEffect>
                                  </p:childTnLst>
                                </p:cTn>
                              </p:par>
                            </p:childTnLst>
                          </p:cTn>
                        </p:par>
                      </p:childTnLst>
                    </p:cTn>
                  </p:par>
                  <p:par>
                    <p:cTn id="152" fill="hold">
                      <p:stCondLst>
                        <p:cond delay="indefinite"/>
                      </p:stCondLst>
                      <p:childTnLst>
                        <p:par>
                          <p:cTn id="153" fill="hold">
                            <p:stCondLst>
                              <p:cond delay="0"/>
                            </p:stCondLst>
                            <p:childTnLst>
                              <p:par>
                                <p:cTn id="154" presetID="56" presetClass="path" presetSubtype="0" accel="50000" decel="50000" fill="hold" grpId="1" nodeType="clickEffect">
                                  <p:stCondLst>
                                    <p:cond delay="0"/>
                                  </p:stCondLst>
                                  <p:childTnLst>
                                    <p:animMotion origin="layout" path="M 0.07101 -0.06274 L -0.38576 -0.06065 " pathEditMode="relative" rAng="0" ptsTypes="AA">
                                      <p:cBhvr>
                                        <p:cTn id="155" dur="500" fill="hold"/>
                                        <p:tgtEl>
                                          <p:spTgt spid="36"/>
                                        </p:tgtEl>
                                        <p:attrNameLst>
                                          <p:attrName>ppt_x</p:attrName>
                                          <p:attrName>ppt_y</p:attrName>
                                        </p:attrNameLst>
                                      </p:cBhvr>
                                      <p:rCtr x="-22847" y="93"/>
                                    </p:animMotion>
                                  </p:childTnLst>
                                </p:cTn>
                              </p:par>
                            </p:childTnLst>
                          </p:cTn>
                        </p:par>
                      </p:childTnLst>
                    </p:cTn>
                  </p:par>
                  <p:par>
                    <p:cTn id="156" fill="hold">
                      <p:stCondLst>
                        <p:cond delay="indefinite"/>
                      </p:stCondLst>
                      <p:childTnLst>
                        <p:par>
                          <p:cTn id="157" fill="hold">
                            <p:stCondLst>
                              <p:cond delay="0"/>
                            </p:stCondLst>
                            <p:childTnLst>
                              <p:par>
                                <p:cTn id="158" presetID="5" presetClass="entr" presetSubtype="10" fill="hold" grpId="0" nodeType="clickEffect">
                                  <p:stCondLst>
                                    <p:cond delay="0"/>
                                  </p:stCondLst>
                                  <p:childTnLst>
                                    <p:set>
                                      <p:cBhvr>
                                        <p:cTn id="159" dur="1" fill="hold">
                                          <p:stCondLst>
                                            <p:cond delay="0"/>
                                          </p:stCondLst>
                                        </p:cTn>
                                        <p:tgtEl>
                                          <p:spTgt spid="40"/>
                                        </p:tgtEl>
                                        <p:attrNameLst>
                                          <p:attrName>style.visibility</p:attrName>
                                        </p:attrNameLst>
                                      </p:cBhvr>
                                      <p:to>
                                        <p:strVal val="visible"/>
                                      </p:to>
                                    </p:set>
                                    <p:animEffect transition="in" filter="checkerboard(across)">
                                      <p:cBhvr>
                                        <p:cTn id="160" dur="500"/>
                                        <p:tgtEl>
                                          <p:spTgt spid="40"/>
                                        </p:tgtEl>
                                      </p:cBhvr>
                                    </p:animEffect>
                                  </p:childTnLst>
                                </p:cTn>
                              </p:par>
                            </p:childTnLst>
                          </p:cTn>
                        </p:par>
                      </p:childTnLst>
                    </p:cTn>
                  </p:par>
                  <p:par>
                    <p:cTn id="161" fill="hold">
                      <p:stCondLst>
                        <p:cond delay="indefinite"/>
                      </p:stCondLst>
                      <p:childTnLst>
                        <p:par>
                          <p:cTn id="162" fill="hold">
                            <p:stCondLst>
                              <p:cond delay="0"/>
                            </p:stCondLst>
                            <p:childTnLst>
                              <p:par>
                                <p:cTn id="163" presetID="56" presetClass="path" presetSubtype="0" accel="50000" decel="50000" fill="hold" grpId="1" nodeType="clickEffect">
                                  <p:stCondLst>
                                    <p:cond delay="0"/>
                                  </p:stCondLst>
                                  <p:childTnLst>
                                    <p:animMotion origin="layout" path="M 0.0158 0.0088 L -0.12587 0.02176 " pathEditMode="relative" rAng="0" ptsTypes="AA">
                                      <p:cBhvr>
                                        <p:cTn id="164" dur="500" fill="hold"/>
                                        <p:tgtEl>
                                          <p:spTgt spid="40"/>
                                        </p:tgtEl>
                                        <p:attrNameLst>
                                          <p:attrName>ppt_x</p:attrName>
                                          <p:attrName>ppt_y</p:attrName>
                                        </p:attrNameLst>
                                      </p:cBhvr>
                                      <p:rCtr x="-71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P spid="44" grpId="0" animBg="1"/>
      <p:bldP spid="44" grpId="1" animBg="1"/>
      <p:bldP spid="45" grpId="0" animBg="1"/>
      <p:bldP spid="45" grpId="1" animBg="1"/>
      <p:bldP spid="43" grpId="0" animBg="1"/>
      <p:bldP spid="4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 y="1988840"/>
            <a:ext cx="8820472" cy="2016224"/>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90</a:t>
            </a:fld>
            <a:endParaRPr lang="fr-FR" sz="1200" dirty="0">
              <a:solidFill>
                <a:srgbClr val="213B76"/>
              </a:solidFill>
              <a:latin typeface="Myriad Pro" panose="020B0503030403020204"/>
            </a:endParaRPr>
          </a:p>
        </p:txBody>
      </p:sp>
      <p:sp>
        <p:nvSpPr>
          <p:cNvPr id="9" name="Multiplier 8"/>
          <p:cNvSpPr/>
          <p:nvPr/>
        </p:nvSpPr>
        <p:spPr>
          <a:xfrm>
            <a:off x="107504" y="306896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0AA2FD4F-605A-EFB3-FA60-82119328890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91</a:t>
            </a:fld>
            <a:endParaRPr lang="fr-FR" sz="1200" dirty="0">
              <a:solidFill>
                <a:srgbClr val="213B76"/>
              </a:solidFill>
              <a:latin typeface="Myriad Pro" panose="020B0503030403020204"/>
            </a:endParaRPr>
          </a:p>
        </p:txBody>
      </p:sp>
      <p:pic>
        <p:nvPicPr>
          <p:cNvPr id="7170" name="Picture 2"/>
          <p:cNvPicPr>
            <a:picLocks noChangeAspect="1" noChangeArrowheads="1"/>
          </p:cNvPicPr>
          <p:nvPr/>
        </p:nvPicPr>
        <p:blipFill>
          <a:blip r:embed="rId3" cstate="print"/>
          <a:srcRect/>
          <a:stretch>
            <a:fillRect/>
          </a:stretch>
        </p:blipFill>
        <p:spPr bwMode="auto">
          <a:xfrm>
            <a:off x="251520" y="1916832"/>
            <a:ext cx="8377386" cy="2304256"/>
          </a:xfrm>
          <a:prstGeom prst="rect">
            <a:avLst/>
          </a:prstGeom>
          <a:noFill/>
          <a:ln w="9525">
            <a:noFill/>
            <a:miter lim="800000"/>
            <a:headEnd/>
            <a:tailEnd/>
          </a:ln>
          <a:effectLst/>
        </p:spPr>
      </p:pic>
      <p:sp>
        <p:nvSpPr>
          <p:cNvPr id="9" name="Multiplier 8"/>
          <p:cNvSpPr/>
          <p:nvPr/>
        </p:nvSpPr>
        <p:spPr>
          <a:xfrm>
            <a:off x="251520" y="371703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E0213E66-460D-16A6-00ED-7AA615D11B7A}"/>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 y="2204864"/>
            <a:ext cx="8892480" cy="185737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92</a:t>
            </a:fld>
            <a:endParaRPr lang="fr-FR" sz="1200" dirty="0">
              <a:solidFill>
                <a:srgbClr val="213B76"/>
              </a:solidFill>
              <a:latin typeface="Myriad Pro" panose="020B0503030403020204"/>
            </a:endParaRPr>
          </a:p>
        </p:txBody>
      </p:sp>
      <p:sp>
        <p:nvSpPr>
          <p:cNvPr id="7" name="Multiplier 6"/>
          <p:cNvSpPr/>
          <p:nvPr/>
        </p:nvSpPr>
        <p:spPr>
          <a:xfrm>
            <a:off x="251520" y="357301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251520" y="314096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251520" y="270892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E08EF950-6799-CCFA-32E4-F61238DE0F5F}"/>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79512" y="1700808"/>
            <a:ext cx="8789814" cy="2736304"/>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93</a:t>
            </a:fld>
            <a:endParaRPr lang="fr-FR" sz="1200" dirty="0">
              <a:solidFill>
                <a:srgbClr val="213B76"/>
              </a:solidFill>
              <a:latin typeface="Myriad Pro" panose="020B0503030403020204"/>
            </a:endParaRPr>
          </a:p>
        </p:txBody>
      </p:sp>
      <p:sp>
        <p:nvSpPr>
          <p:cNvPr id="9" name="Multiplier 8"/>
          <p:cNvSpPr/>
          <p:nvPr/>
        </p:nvSpPr>
        <p:spPr>
          <a:xfrm>
            <a:off x="323528" y="400506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7E38B4F0-C873-2ED9-D706-B5C6753977BA}"/>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1700808"/>
            <a:ext cx="9119394" cy="3105150"/>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94</a:t>
            </a:fld>
            <a:endParaRPr lang="fr-FR" sz="1200" dirty="0">
              <a:solidFill>
                <a:srgbClr val="213B76"/>
              </a:solidFill>
              <a:latin typeface="Myriad Pro" panose="020B0503030403020204"/>
            </a:endParaRPr>
          </a:p>
        </p:txBody>
      </p:sp>
      <p:sp>
        <p:nvSpPr>
          <p:cNvPr id="7" name="Multiplier 6"/>
          <p:cNvSpPr/>
          <p:nvPr/>
        </p:nvSpPr>
        <p:spPr>
          <a:xfrm>
            <a:off x="179512" y="393305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179512" y="350100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179512" y="256490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43042F00-3374-A1CF-C2FC-73236EF26969}"/>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07504" y="1988840"/>
            <a:ext cx="8806979" cy="2266950"/>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95</a:t>
            </a:fld>
            <a:endParaRPr lang="fr-FR" sz="1200" dirty="0">
              <a:solidFill>
                <a:srgbClr val="213B76"/>
              </a:solidFill>
              <a:latin typeface="Myriad Pro" panose="020B0503030403020204"/>
            </a:endParaRPr>
          </a:p>
        </p:txBody>
      </p:sp>
      <p:sp>
        <p:nvSpPr>
          <p:cNvPr id="7" name="Multiplier 6"/>
          <p:cNvSpPr/>
          <p:nvPr/>
        </p:nvSpPr>
        <p:spPr>
          <a:xfrm>
            <a:off x="323528" y="3789040"/>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8" name="Multiplier 7"/>
          <p:cNvSpPr/>
          <p:nvPr/>
        </p:nvSpPr>
        <p:spPr>
          <a:xfrm>
            <a:off x="323528" y="335699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323528" y="2924944"/>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0105AA6D-5FAA-D897-4E4D-A062C95629D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79513" y="1772816"/>
            <a:ext cx="8784976" cy="2808312"/>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96</a:t>
            </a:fld>
            <a:endParaRPr lang="fr-FR" sz="1200" dirty="0">
              <a:solidFill>
                <a:srgbClr val="213B76"/>
              </a:solidFill>
              <a:latin typeface="Myriad Pro" panose="020B0503030403020204"/>
            </a:endParaRPr>
          </a:p>
        </p:txBody>
      </p:sp>
      <p:sp>
        <p:nvSpPr>
          <p:cNvPr id="8" name="Multiplier 7"/>
          <p:cNvSpPr/>
          <p:nvPr/>
        </p:nvSpPr>
        <p:spPr>
          <a:xfrm>
            <a:off x="407722" y="322152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395536" y="278092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43231F56-C357-DE8C-EA27-409DAB8F0285}"/>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1772816"/>
            <a:ext cx="8892480" cy="1944216"/>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97</a:t>
            </a:fld>
            <a:endParaRPr lang="fr-FR" sz="1200" dirty="0">
              <a:solidFill>
                <a:srgbClr val="213B76"/>
              </a:solidFill>
              <a:latin typeface="Myriad Pro" panose="020B0503030403020204"/>
            </a:endParaRPr>
          </a:p>
        </p:txBody>
      </p:sp>
      <p:sp>
        <p:nvSpPr>
          <p:cNvPr id="7" name="Multiplier 6"/>
          <p:cNvSpPr/>
          <p:nvPr/>
        </p:nvSpPr>
        <p:spPr>
          <a:xfrm>
            <a:off x="323528" y="3212976"/>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9" name="Multiplier 8"/>
          <p:cNvSpPr/>
          <p:nvPr/>
        </p:nvSpPr>
        <p:spPr>
          <a:xfrm>
            <a:off x="323528" y="278092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8734196D-8BEC-A420-AC2A-3073F0BEFD8B}"/>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dirty="0"/>
              <a:t>Passeport EDUCFI -collège</a:t>
            </a:r>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493713" y="2520950"/>
            <a:ext cx="8154987" cy="1819275"/>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98</a:t>
            </a:fld>
            <a:endParaRPr lang="fr-FR" sz="1200" dirty="0">
              <a:solidFill>
                <a:srgbClr val="213B76"/>
              </a:solidFill>
              <a:latin typeface="Myriad Pro" panose="020B0503030403020204"/>
            </a:endParaRPr>
          </a:p>
        </p:txBody>
      </p:sp>
      <p:sp>
        <p:nvSpPr>
          <p:cNvPr id="9" name="Multiplier 8"/>
          <p:cNvSpPr/>
          <p:nvPr/>
        </p:nvSpPr>
        <p:spPr>
          <a:xfrm>
            <a:off x="1026516" y="3458278"/>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600BD53F-178E-84CD-61EB-8FAF668D2C06}"/>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51520" y="1772816"/>
            <a:ext cx="8621985" cy="2016224"/>
          </a:xfrm>
          <a:prstGeom prst="rect">
            <a:avLst/>
          </a:prstGeom>
          <a:noFill/>
          <a:ln w="9525">
            <a:noFill/>
            <a:miter lim="800000"/>
            <a:headEnd/>
            <a:tailEnd/>
          </a:ln>
          <a:effectLst/>
        </p:spPr>
      </p:pic>
      <p:sp>
        <p:nvSpPr>
          <p:cNvPr id="3" name="ZoneTexte 2"/>
          <p:cNvSpPr txBox="1"/>
          <p:nvPr/>
        </p:nvSpPr>
        <p:spPr>
          <a:xfrm>
            <a:off x="179512" y="11663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 : 20 questions</a:t>
            </a: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99</a:t>
            </a:fld>
            <a:endParaRPr lang="fr-FR" sz="1200" dirty="0">
              <a:solidFill>
                <a:srgbClr val="213B76"/>
              </a:solidFill>
              <a:latin typeface="Myriad Pro" panose="020B0503030403020204"/>
            </a:endParaRPr>
          </a:p>
        </p:txBody>
      </p:sp>
      <p:sp>
        <p:nvSpPr>
          <p:cNvPr id="9" name="Multiplier 8"/>
          <p:cNvSpPr/>
          <p:nvPr/>
        </p:nvSpPr>
        <p:spPr>
          <a:xfrm>
            <a:off x="395536" y="2996952"/>
            <a:ext cx="504056" cy="504056"/>
          </a:xfrm>
          <a:prstGeom prst="mathMultiply">
            <a:avLst/>
          </a:prstGeom>
          <a:solidFill>
            <a:srgbClr val="C923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Helvetica"/>
            </a:endParaRPr>
          </a:p>
        </p:txBody>
      </p:sp>
      <p:sp>
        <p:nvSpPr>
          <p:cNvPr id="2" name="Espace réservé du pied de page 4">
            <a:extLst>
              <a:ext uri="{FF2B5EF4-FFF2-40B4-BE49-F238E27FC236}">
                <a16:creationId xmlns:a16="http://schemas.microsoft.com/office/drawing/2014/main" id="{A751A46C-5FC3-C6C4-5FEC-A567F86D0E5E}"/>
              </a:ext>
            </a:extLst>
          </p:cNvPr>
          <p:cNvSpPr txBox="1">
            <a:spLocks/>
          </p:cNvSpPr>
          <p:nvPr/>
        </p:nvSpPr>
        <p:spPr>
          <a:xfrm>
            <a:off x="6390648" y="6410356"/>
            <a:ext cx="2062424" cy="214379"/>
          </a:xfrm>
          <a:prstGeom prst="rect">
            <a:avLst/>
          </a:prstGeom>
          <a:ln>
            <a:solidFill>
              <a:srgbClr val="726F6D"/>
            </a:solidFill>
            <a:prstDash val="sysDot"/>
          </a:ln>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13B76"/>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fr-FR"/>
              <a:t>Passeport EDUCFI -collège</a:t>
            </a:r>
            <a:endParaRPr lang="fr-FR" dirty="0"/>
          </a:p>
        </p:txBody>
      </p:sp>
    </p:spTree>
    <p:extLst>
      <p:ext uri="{BB962C8B-B14F-4D97-AF65-F5344CB8AC3E}">
        <p14:creationId xmlns:p14="http://schemas.microsoft.com/office/powerpoint/2010/main" val="3719075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2.2|2.2|1.9"/>
</p:tagLst>
</file>

<file path=ppt/tags/tag10.xml><?xml version="1.0" encoding="utf-8"?>
<p:tagLst xmlns:a="http://schemas.openxmlformats.org/drawingml/2006/main" xmlns:r="http://schemas.openxmlformats.org/officeDocument/2006/relationships" xmlns:p="http://schemas.openxmlformats.org/presentationml/2006/main">
  <p:tag name="TIMING" val="|0.9|2.5|2.3"/>
</p:tagLst>
</file>

<file path=ppt/tags/tag11.xml><?xml version="1.0" encoding="utf-8"?>
<p:tagLst xmlns:a="http://schemas.openxmlformats.org/drawingml/2006/main" xmlns:r="http://schemas.openxmlformats.org/officeDocument/2006/relationships" xmlns:p="http://schemas.openxmlformats.org/presentationml/2006/main">
  <p:tag name="TIMING" val="|0.6|2.1"/>
</p:tagLst>
</file>

<file path=ppt/tags/tag12.xml><?xml version="1.0" encoding="utf-8"?>
<p:tagLst xmlns:a="http://schemas.openxmlformats.org/drawingml/2006/main" xmlns:r="http://schemas.openxmlformats.org/officeDocument/2006/relationships" xmlns:p="http://schemas.openxmlformats.org/presentationml/2006/main">
  <p:tag name="TIMING" val="|1.7|0.8"/>
</p:tagLst>
</file>

<file path=ppt/tags/tag13.xml><?xml version="1.0" encoding="utf-8"?>
<p:tagLst xmlns:a="http://schemas.openxmlformats.org/drawingml/2006/main" xmlns:r="http://schemas.openxmlformats.org/officeDocument/2006/relationships" xmlns:p="http://schemas.openxmlformats.org/presentationml/2006/main">
  <p:tag name="TIMING" val="|0.7|1.4|3.7"/>
</p:tagLst>
</file>

<file path=ppt/tags/tag14.xml><?xml version="1.0" encoding="utf-8"?>
<p:tagLst xmlns:a="http://schemas.openxmlformats.org/drawingml/2006/main" xmlns:r="http://schemas.openxmlformats.org/officeDocument/2006/relationships" xmlns:p="http://schemas.openxmlformats.org/presentationml/2006/main">
  <p:tag name="TIMING" val="|1|1.6|2.8"/>
</p:tagLst>
</file>

<file path=ppt/tags/tag15.xml><?xml version="1.0" encoding="utf-8"?>
<p:tagLst xmlns:a="http://schemas.openxmlformats.org/drawingml/2006/main" xmlns:r="http://schemas.openxmlformats.org/officeDocument/2006/relationships" xmlns:p="http://schemas.openxmlformats.org/presentationml/2006/main">
  <p:tag name="TIMING" val="|1.7"/>
</p:tagLst>
</file>

<file path=ppt/tags/tag16.xml><?xml version="1.0" encoding="utf-8"?>
<p:tagLst xmlns:a="http://schemas.openxmlformats.org/drawingml/2006/main" xmlns:r="http://schemas.openxmlformats.org/officeDocument/2006/relationships" xmlns:p="http://schemas.openxmlformats.org/presentationml/2006/main">
  <p:tag name="TIMING" val="|4.1|2.4"/>
</p:tagLst>
</file>

<file path=ppt/tags/tag17.xml><?xml version="1.0" encoding="utf-8"?>
<p:tagLst xmlns:a="http://schemas.openxmlformats.org/drawingml/2006/main" xmlns:r="http://schemas.openxmlformats.org/officeDocument/2006/relationships" xmlns:p="http://schemas.openxmlformats.org/presentationml/2006/main">
  <p:tag name="TIMING" val="|3|2.8"/>
</p:tagLst>
</file>

<file path=ppt/tags/tag18.xml><?xml version="1.0" encoding="utf-8"?>
<p:tagLst xmlns:a="http://schemas.openxmlformats.org/drawingml/2006/main" xmlns:r="http://schemas.openxmlformats.org/officeDocument/2006/relationships" xmlns:p="http://schemas.openxmlformats.org/presentationml/2006/main">
  <p:tag name="TIMING" val="|0.9|2.1"/>
</p:tagLst>
</file>

<file path=ppt/tags/tag19.xml><?xml version="1.0" encoding="utf-8"?>
<p:tagLst xmlns:a="http://schemas.openxmlformats.org/drawingml/2006/main" xmlns:r="http://schemas.openxmlformats.org/officeDocument/2006/relationships" xmlns:p="http://schemas.openxmlformats.org/presentationml/2006/main">
  <p:tag name="TIMING" val="|4.3|2.2|1.4|1.6|1.3|3.2"/>
</p:tagLst>
</file>

<file path=ppt/tags/tag2.xml><?xml version="1.0" encoding="utf-8"?>
<p:tagLst xmlns:a="http://schemas.openxmlformats.org/drawingml/2006/main" xmlns:r="http://schemas.openxmlformats.org/officeDocument/2006/relationships" xmlns:p="http://schemas.openxmlformats.org/presentationml/2006/main">
  <p:tag name="TIMING" val="|1.3|2.6|3.2|1.6|2|2.2"/>
</p:tagLst>
</file>

<file path=ppt/tags/tag20.xml><?xml version="1.0" encoding="utf-8"?>
<p:tagLst xmlns:a="http://schemas.openxmlformats.org/drawingml/2006/main" xmlns:r="http://schemas.openxmlformats.org/officeDocument/2006/relationships" xmlns:p="http://schemas.openxmlformats.org/presentationml/2006/main">
  <p:tag name="TIMING" val="|1.2|1.7|1.7|1.2|1|3.3|1.4|2.2"/>
</p:tagLst>
</file>

<file path=ppt/tags/tag21.xml><?xml version="1.0" encoding="utf-8"?>
<p:tagLst xmlns:a="http://schemas.openxmlformats.org/drawingml/2006/main" xmlns:r="http://schemas.openxmlformats.org/officeDocument/2006/relationships" xmlns:p="http://schemas.openxmlformats.org/presentationml/2006/main">
  <p:tag name="TIMING" val="|1.4|3.2"/>
</p:tagLst>
</file>

<file path=ppt/tags/tag22.xml><?xml version="1.0" encoding="utf-8"?>
<p:tagLst xmlns:a="http://schemas.openxmlformats.org/drawingml/2006/main" xmlns:r="http://schemas.openxmlformats.org/officeDocument/2006/relationships" xmlns:p="http://schemas.openxmlformats.org/presentationml/2006/main">
  <p:tag name="TIMING" val="|4.4|2.3|2.6|4.2"/>
</p:tagLst>
</file>

<file path=ppt/tags/tag23.xml><?xml version="1.0" encoding="utf-8"?>
<p:tagLst xmlns:a="http://schemas.openxmlformats.org/drawingml/2006/main" xmlns:r="http://schemas.openxmlformats.org/officeDocument/2006/relationships" xmlns:p="http://schemas.openxmlformats.org/presentationml/2006/main">
  <p:tag name="TIMING" val="|3.1|1|1.2|3|2.6|4.8"/>
</p:tagLst>
</file>

<file path=ppt/tags/tag24.xml><?xml version="1.0" encoding="utf-8"?>
<p:tagLst xmlns:a="http://schemas.openxmlformats.org/drawingml/2006/main" xmlns:r="http://schemas.openxmlformats.org/officeDocument/2006/relationships" xmlns:p="http://schemas.openxmlformats.org/presentationml/2006/main">
  <p:tag name="TIMING" val="|1.2|2.2|2.6|1.2"/>
</p:tagLst>
</file>

<file path=ppt/tags/tag25.xml><?xml version="1.0" encoding="utf-8"?>
<p:tagLst xmlns:a="http://schemas.openxmlformats.org/drawingml/2006/main" xmlns:r="http://schemas.openxmlformats.org/officeDocument/2006/relationships" xmlns:p="http://schemas.openxmlformats.org/presentationml/2006/main">
  <p:tag name="TIMING" val="|1|2.3|1.9|1.4"/>
</p:tagLst>
</file>

<file path=ppt/tags/tag26.xml><?xml version="1.0" encoding="utf-8"?>
<p:tagLst xmlns:a="http://schemas.openxmlformats.org/drawingml/2006/main" xmlns:r="http://schemas.openxmlformats.org/officeDocument/2006/relationships" xmlns:p="http://schemas.openxmlformats.org/presentationml/2006/main">
  <p:tag name="TIMING" val="|1.3|2.4|3.8|2|1.6|1.9|4.6|1.6|1.4|1"/>
</p:tagLst>
</file>

<file path=ppt/tags/tag27.xml><?xml version="1.0" encoding="utf-8"?>
<p:tagLst xmlns:a="http://schemas.openxmlformats.org/drawingml/2006/main" xmlns:r="http://schemas.openxmlformats.org/officeDocument/2006/relationships" xmlns:p="http://schemas.openxmlformats.org/presentationml/2006/main">
  <p:tag name="TIMING" val="|1.2|3|7.1"/>
</p:tagLst>
</file>

<file path=ppt/tags/tag28.xml><?xml version="1.0" encoding="utf-8"?>
<p:tagLst xmlns:a="http://schemas.openxmlformats.org/drawingml/2006/main" xmlns:r="http://schemas.openxmlformats.org/officeDocument/2006/relationships" xmlns:p="http://schemas.openxmlformats.org/presentationml/2006/main">
  <p:tag name="TIMING" val="|4.4"/>
</p:tagLst>
</file>

<file path=ppt/tags/tag29.xml><?xml version="1.0" encoding="utf-8"?>
<p:tagLst xmlns:a="http://schemas.openxmlformats.org/drawingml/2006/main" xmlns:r="http://schemas.openxmlformats.org/officeDocument/2006/relationships" xmlns:p="http://schemas.openxmlformats.org/presentationml/2006/main">
  <p:tag name="TIMING" val="|1.5|2|2.6|1.2|2.1|4.6|4.1|1.8|2.1"/>
</p:tagLst>
</file>

<file path=ppt/tags/tag3.xml><?xml version="1.0" encoding="utf-8"?>
<p:tagLst xmlns:a="http://schemas.openxmlformats.org/drawingml/2006/main" xmlns:r="http://schemas.openxmlformats.org/officeDocument/2006/relationships" xmlns:p="http://schemas.openxmlformats.org/presentationml/2006/main">
  <p:tag name="TIMING" val="|2.4|2.3|2|1.8|1.7|2.7|1.7|2.5|1.4|2.4|1.5|2.2|1.5|2.2|1.6|2.2|2.3|2.4|2.1|2|1.8|2.1|2.2|2.1|2.1|1.8|1.5|1.9|1.8|2.1|1.6|1.3|1.9|2.1|1.6|1.9|1.7|1.4"/>
</p:tagLst>
</file>

<file path=ppt/tags/tag30.xml><?xml version="1.0" encoding="utf-8"?>
<p:tagLst xmlns:a="http://schemas.openxmlformats.org/drawingml/2006/main" xmlns:r="http://schemas.openxmlformats.org/officeDocument/2006/relationships" xmlns:p="http://schemas.openxmlformats.org/presentationml/2006/main">
  <p:tag name="TIMING" val="|3.1|5.7|2.1|4.2|3.5|6.9|4.2|2.5"/>
</p:tagLst>
</file>

<file path=ppt/tags/tag31.xml><?xml version="1.0" encoding="utf-8"?>
<p:tagLst xmlns:a="http://schemas.openxmlformats.org/drawingml/2006/main" xmlns:r="http://schemas.openxmlformats.org/officeDocument/2006/relationships" xmlns:p="http://schemas.openxmlformats.org/presentationml/2006/main">
  <p:tag name="TIMING" val="|1.6|1.9"/>
</p:tagLst>
</file>

<file path=ppt/tags/tag32.xml><?xml version="1.0" encoding="utf-8"?>
<p:tagLst xmlns:a="http://schemas.openxmlformats.org/drawingml/2006/main" xmlns:r="http://schemas.openxmlformats.org/officeDocument/2006/relationships" xmlns:p="http://schemas.openxmlformats.org/presentationml/2006/main">
  <p:tag name="TIMING" val="|0.8"/>
</p:tagLst>
</file>

<file path=ppt/tags/tag33.xml><?xml version="1.0" encoding="utf-8"?>
<p:tagLst xmlns:a="http://schemas.openxmlformats.org/drawingml/2006/main" xmlns:r="http://schemas.openxmlformats.org/officeDocument/2006/relationships" xmlns:p="http://schemas.openxmlformats.org/presentationml/2006/main">
  <p:tag name="TIMING" val="|2.3|2.1|4.1|2.4|2.5|2.6"/>
</p:tagLst>
</file>

<file path=ppt/tags/tag34.xml><?xml version="1.0" encoding="utf-8"?>
<p:tagLst xmlns:a="http://schemas.openxmlformats.org/drawingml/2006/main" xmlns:r="http://schemas.openxmlformats.org/officeDocument/2006/relationships" xmlns:p="http://schemas.openxmlformats.org/presentationml/2006/main">
  <p:tag name="TIMING" val="|1.4|2.2|1.9|1.8"/>
</p:tagLst>
</file>

<file path=ppt/tags/tag35.xml><?xml version="1.0" encoding="utf-8"?>
<p:tagLst xmlns:a="http://schemas.openxmlformats.org/drawingml/2006/main" xmlns:r="http://schemas.openxmlformats.org/officeDocument/2006/relationships" xmlns:p="http://schemas.openxmlformats.org/presentationml/2006/main">
  <p:tag name="TIMING" val="|1.9|2.1|2|3.2|2.3|3.9"/>
</p:tagLst>
</file>

<file path=ppt/tags/tag4.xml><?xml version="1.0" encoding="utf-8"?>
<p:tagLst xmlns:a="http://schemas.openxmlformats.org/drawingml/2006/main" xmlns:r="http://schemas.openxmlformats.org/officeDocument/2006/relationships" xmlns:p="http://schemas.openxmlformats.org/presentationml/2006/main">
  <p:tag name="TIMING" val="|4.2|3.6|2.3"/>
</p:tagLst>
</file>

<file path=ppt/tags/tag5.xml><?xml version="1.0" encoding="utf-8"?>
<p:tagLst xmlns:a="http://schemas.openxmlformats.org/drawingml/2006/main" xmlns:r="http://schemas.openxmlformats.org/officeDocument/2006/relationships" xmlns:p="http://schemas.openxmlformats.org/presentationml/2006/main">
  <p:tag name="TIMING" val="|5"/>
</p:tagLst>
</file>

<file path=ppt/tags/tag6.xml><?xml version="1.0" encoding="utf-8"?>
<p:tagLst xmlns:a="http://schemas.openxmlformats.org/drawingml/2006/main" xmlns:r="http://schemas.openxmlformats.org/officeDocument/2006/relationships" xmlns:p="http://schemas.openxmlformats.org/presentationml/2006/main">
  <p:tag name="TIMING" val="|1.1|2.5"/>
</p:tagLst>
</file>

<file path=ppt/tags/tag7.xml><?xml version="1.0" encoding="utf-8"?>
<p:tagLst xmlns:a="http://schemas.openxmlformats.org/drawingml/2006/main" xmlns:r="http://schemas.openxmlformats.org/officeDocument/2006/relationships" xmlns:p="http://schemas.openxmlformats.org/presentationml/2006/main">
  <p:tag name="TIMING" val="|2.4|0.4|5.9"/>
</p:tagLst>
</file>

<file path=ppt/tags/tag8.xml><?xml version="1.0" encoding="utf-8"?>
<p:tagLst xmlns:a="http://schemas.openxmlformats.org/drawingml/2006/main" xmlns:r="http://schemas.openxmlformats.org/officeDocument/2006/relationships" xmlns:p="http://schemas.openxmlformats.org/presentationml/2006/main">
  <p:tag name="TIMING" val="|1.1|2.3|7"/>
</p:tagLst>
</file>

<file path=ppt/tags/tag9.xml><?xml version="1.0" encoding="utf-8"?>
<p:tagLst xmlns:a="http://schemas.openxmlformats.org/drawingml/2006/main" xmlns:r="http://schemas.openxmlformats.org/officeDocument/2006/relationships" xmlns:p="http://schemas.openxmlformats.org/presentationml/2006/main">
  <p:tag name="TIMING" val="|0.6|3.4|2.9"/>
</p:tagLst>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10528</TotalTime>
  <Words>21206</Words>
  <Application>Microsoft Office PowerPoint</Application>
  <PresentationFormat>Affichage à l'écran (4:3)</PresentationFormat>
  <Paragraphs>2039</Paragraphs>
  <Slides>101</Slides>
  <Notes>101</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101</vt:i4>
      </vt:variant>
    </vt:vector>
  </HeadingPairs>
  <TitlesOfParts>
    <vt:vector size="111" baseType="lpstr">
      <vt:lpstr>Arial</vt:lpstr>
      <vt:lpstr>Calibri</vt:lpstr>
      <vt:lpstr>Courier New</vt:lpstr>
      <vt:lpstr>Helvetica</vt:lpstr>
      <vt:lpstr>Myriad Pro</vt:lpstr>
      <vt:lpstr>Symbol</vt:lpstr>
      <vt:lpstr>Times</vt:lpstr>
      <vt:lpstr>Times New Roman</vt:lpstr>
      <vt:lpstr>Wingdings</vt:lpstr>
      <vt:lpstr>Thème Office</vt:lpstr>
      <vt:lpstr>LE PASSEPORT D’ÉDUCATION  BUDGÉTAIRE ET FINANCIÈRE</vt:lpstr>
      <vt:lpstr>SOMMAIRE</vt:lpstr>
      <vt:lpstr>Présentation PowerPoint</vt:lpstr>
      <vt:lpstr>Présentation PowerPoint</vt:lpstr>
      <vt:lpstr>Présentation PowerPoint</vt:lpstr>
      <vt:lpstr>1. LE BUDGET</vt:lpstr>
      <vt:lpstr>Présentation PowerPoint</vt:lpstr>
      <vt:lpstr>Présentation PowerPoint</vt:lpstr>
      <vt:lpstr>1. LE BUDGET</vt:lpstr>
      <vt:lpstr>1. LE BUDGET</vt:lpstr>
      <vt:lpstr>1. LE BUDGET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LE BUDGET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LEXIQUE FINANCIER</vt:lpstr>
      <vt:lpstr>Présentation PowerPoint</vt:lpstr>
      <vt:lpstr>PANORAMA DES PAIEMENTS SCRIPTURAUX</vt:lpstr>
      <vt:lpstr>Présentation PowerPoint</vt:lpstr>
      <vt:lpstr>Présentation PowerPoint</vt:lpstr>
      <vt:lpstr>LE PASSEPORT D’ÉDUCATION  BUDGÉTAIRE ET FINANCIÈRE      est réalisé en partenariat par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MARIE-LAURE HILLION;Karine Bethenod</dc:creator>
  <cp:lastModifiedBy>Karine Bethenod</cp:lastModifiedBy>
  <cp:revision>840</cp:revision>
  <cp:lastPrinted>2020-03-05T18:30:04Z</cp:lastPrinted>
  <dcterms:modified xsi:type="dcterms:W3CDTF">2025-02-01T12:02:19Z</dcterms:modified>
</cp:coreProperties>
</file>