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23"/>
  </p:notesMasterIdLst>
  <p:sldIdLst>
    <p:sldId id="259" r:id="rId2"/>
    <p:sldId id="412" r:id="rId3"/>
    <p:sldId id="306" r:id="rId4"/>
    <p:sldId id="409" r:id="rId5"/>
    <p:sldId id="334" r:id="rId6"/>
    <p:sldId id="390" r:id="rId7"/>
    <p:sldId id="380" r:id="rId8"/>
    <p:sldId id="335" r:id="rId9"/>
    <p:sldId id="362" r:id="rId10"/>
    <p:sldId id="363" r:id="rId11"/>
    <p:sldId id="364" r:id="rId12"/>
    <p:sldId id="365" r:id="rId13"/>
    <p:sldId id="366" r:id="rId14"/>
    <p:sldId id="367" r:id="rId15"/>
    <p:sldId id="368" r:id="rId16"/>
    <p:sldId id="391" r:id="rId17"/>
    <p:sldId id="410" r:id="rId18"/>
    <p:sldId id="383" r:id="rId19"/>
    <p:sldId id="384" r:id="rId20"/>
    <p:sldId id="385" r:id="rId21"/>
    <p:sldId id="40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utard Marina" initials="LM" lastIdx="1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CCFFFF"/>
    <a:srgbClr val="33CCCC"/>
    <a:srgbClr val="FA7D08"/>
    <a:srgbClr val="FCD77C"/>
    <a:srgbClr val="FF9900"/>
    <a:srgbClr val="DEA3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88" autoAdjust="0"/>
    <p:restoredTop sz="79745" autoAdjust="0"/>
  </p:normalViewPr>
  <p:slideViewPr>
    <p:cSldViewPr>
      <p:cViewPr varScale="1">
        <p:scale>
          <a:sx n="58" d="100"/>
          <a:sy n="58" d="100"/>
        </p:scale>
        <p:origin x="15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82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1-05T12:11:51.008" idx="9">
    <p:pos x="5184" y="73"/>
    <p:text>PPTX transmis aux collègues en amont de la formation: rappel des objetifs de formation et du contenu de la formation de niveau 1</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1-05T09:31:12.238" idx="2">
    <p:pos x="5069" y="250"/>
    <p:text>Rappeler que la formation à laquelle les collègues se sont inscrits est la suite d'une première formation de 9h s'était déroulée en 2019 sur la même thématique.</p:text>
    <p:extLst>
      <p:ext uri="{C676402C-5697-4E1C-873F-D02D1690AC5C}">
        <p15:threadingInfo xmlns:p15="http://schemas.microsoft.com/office/powerpoint/2012/main" timeZoneBias="-60"/>
      </p:ext>
    </p:extLst>
  </p:cm>
  <p:cm authorId="1" dt="2020-11-05T09:34:23.516" idx="4">
    <p:pos x="5069" y="386"/>
    <p:text>Présenter les objectifs  du premier temps de formation en 2019.</p:text>
    <p:extLst>
      <p:ext uri="{C676402C-5697-4E1C-873F-D02D1690AC5C}">
        <p15:threadingInfo xmlns:p15="http://schemas.microsoft.com/office/powerpoint/2012/main" timeZoneBias="-60">
          <p15:parentCm authorId="1"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1-05T09:37:34.369" idx="5">
    <p:pos x="5165" y="615"/>
    <p:text>Revenir un temps sur les contenus essentiels de cette première formation pour se remémorer ensemble les repères importants</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740DB-42A4-4962-A4D1-8247F2F267F9}" type="doc">
      <dgm:prSet loTypeId="urn:microsoft.com/office/officeart/2005/8/layout/process1" loCatId="process" qsTypeId="urn:microsoft.com/office/officeart/2005/8/quickstyle/simple3" qsCatId="simple" csTypeId="urn:microsoft.com/office/officeart/2005/8/colors/colorful1" csCatId="colorful" phldr="1"/>
      <dgm:spPr/>
      <dgm:t>
        <a:bodyPr/>
        <a:lstStyle/>
        <a:p>
          <a:endParaRPr lang="fr-FR"/>
        </a:p>
      </dgm:t>
    </dgm:pt>
    <dgm:pt modelId="{5BBA2C80-62DC-4E86-AFDC-954D57A473EE}">
      <dgm:prSet custT="1"/>
      <dgm:spPr>
        <a:xfrm>
          <a:off x="3929706" y="0"/>
          <a:ext cx="1006601" cy="1797685"/>
        </a:xfrm>
        <a:prstGeom prst="roundRect">
          <a:avLst>
            <a:gd name="adj" fmla="val 10000"/>
          </a:avLst>
        </a:prstGeom>
      </dgm:spPr>
      <dgm:t>
        <a:bodyPr/>
        <a:lstStyle/>
        <a:p>
          <a:pPr algn="l"/>
          <a:r>
            <a:rPr lang="fr-FR" sz="1200" b="1" dirty="0" smtClean="0">
              <a:latin typeface="Calibri"/>
              <a:ea typeface="+mn-ea"/>
              <a:cs typeface="+mn-cs"/>
            </a:rPr>
            <a:t>Présentiel (3 h)</a:t>
          </a:r>
        </a:p>
        <a:p>
          <a:pPr algn="l"/>
          <a:r>
            <a:rPr lang="fr-FR" sz="1200" b="1" dirty="0" smtClean="0">
              <a:latin typeface="Calibri"/>
              <a:ea typeface="+mn-ea"/>
              <a:cs typeface="+mn-cs"/>
            </a:rPr>
            <a:t>Objectifs  pour les PE :</a:t>
          </a:r>
          <a:endParaRPr lang="fr-FR" sz="1200" b="1" dirty="0">
            <a:latin typeface="Calibri"/>
            <a:ea typeface="+mn-ea"/>
            <a:cs typeface="+mn-cs"/>
          </a:endParaRPr>
        </a:p>
      </dgm:t>
    </dgm:pt>
    <dgm:pt modelId="{FA3C267F-793F-4B6D-9D4C-AC737DD9D8C6}" type="parTrans" cxnId="{0BCA4522-BD69-4196-923B-F35A684C263C}">
      <dgm:prSet/>
      <dgm:spPr/>
      <dgm:t>
        <a:bodyPr/>
        <a:lstStyle/>
        <a:p>
          <a:endParaRPr lang="fr-FR"/>
        </a:p>
      </dgm:t>
    </dgm:pt>
    <dgm:pt modelId="{FE4B4B95-B122-4329-9E62-685ED7F5CC40}" type="sibTrans" cxnId="{0BCA4522-BD69-4196-923B-F35A684C263C}">
      <dgm:prSet/>
      <dgm:spPr>
        <a:xfrm>
          <a:off x="4983406" y="774023"/>
          <a:ext cx="99849" cy="249637"/>
        </a:xfrm>
        <a:prstGeom prst="rightArrow">
          <a:avLst>
            <a:gd name="adj1" fmla="val 60000"/>
            <a:gd name="adj2" fmla="val 50000"/>
          </a:avLst>
        </a:prstGeom>
      </dgm:spPr>
      <dgm:t>
        <a:bodyPr/>
        <a:lstStyle/>
        <a:p>
          <a:endParaRPr lang="fr-FR">
            <a:solidFill>
              <a:sysClr val="window" lastClr="FFFFFF"/>
            </a:solidFill>
            <a:latin typeface="Calibri" panose="020F0502020204030204"/>
            <a:ea typeface="+mn-ea"/>
            <a:cs typeface="+mn-cs"/>
          </a:endParaRPr>
        </a:p>
      </dgm:t>
    </dgm:pt>
    <dgm:pt modelId="{7476527B-C3A1-4387-AA60-1051F35855B1}">
      <dgm:prSet custT="1"/>
      <dgm:spPr>
        <a:xfrm>
          <a:off x="5124703" y="0"/>
          <a:ext cx="900907" cy="1797685"/>
        </a:xfrm>
        <a:prstGeom prst="roundRect">
          <a:avLst>
            <a:gd name="adj" fmla="val 10000"/>
          </a:avLst>
        </a:prstGeom>
      </dgm:spPr>
      <dgm:t>
        <a:bodyPr/>
        <a:lstStyle/>
        <a:p>
          <a:r>
            <a:rPr lang="fr-FR" sz="1200" b="1" dirty="0" smtClean="0">
              <a:latin typeface="Calibri" panose="020F0502020204030204"/>
              <a:ea typeface="+mn-ea"/>
              <a:cs typeface="+mn-cs"/>
            </a:rPr>
            <a:t>Marché aux connaissances (2h) </a:t>
          </a:r>
        </a:p>
        <a:p>
          <a:r>
            <a:rPr lang="fr-FR" sz="1200" dirty="0" smtClean="0">
              <a:latin typeface="Calibri" panose="020F0502020204030204"/>
              <a:ea typeface="+mn-ea"/>
              <a:cs typeface="+mn-cs"/>
            </a:rPr>
            <a:t>Objectifs pour les PE:  Mutualiser, entre pairs, des outils conçus en équipe,  les expériences conduites en classe, leur analyse. </a:t>
          </a:r>
        </a:p>
        <a:p>
          <a:endParaRPr lang="fr-FR" sz="1500" dirty="0">
            <a:latin typeface="Calibri" panose="020F0502020204030204"/>
            <a:ea typeface="+mn-ea"/>
            <a:cs typeface="+mn-cs"/>
          </a:endParaRPr>
        </a:p>
      </dgm:t>
    </dgm:pt>
    <dgm:pt modelId="{0BC80202-0474-4DA8-8886-039069B2FCD1}" type="sibTrans" cxnId="{521142D8-3E29-49F5-90D0-0BC99A9D8871}">
      <dgm:prSet/>
      <dgm:spPr>
        <a:xfrm rot="21537253">
          <a:off x="5007653" y="698077"/>
          <a:ext cx="183696" cy="268004"/>
        </a:xfrm>
        <a:prstGeom prst="rightArrow">
          <a:avLst>
            <a:gd name="adj1" fmla="val 60000"/>
            <a:gd name="adj2" fmla="val 50000"/>
          </a:avLst>
        </a:prstGeom>
      </dgm:spPr>
      <dgm:t>
        <a:bodyPr/>
        <a:lstStyle/>
        <a:p>
          <a:endParaRPr lang="fr-FR">
            <a:solidFill>
              <a:sysClr val="window" lastClr="FFFFFF"/>
            </a:solidFill>
            <a:latin typeface="Calibri"/>
            <a:ea typeface="+mn-ea"/>
            <a:cs typeface="+mn-cs"/>
          </a:endParaRPr>
        </a:p>
      </dgm:t>
    </dgm:pt>
    <dgm:pt modelId="{5FA9965C-196C-40CA-8DDF-8E8707ECF041}" type="parTrans" cxnId="{521142D8-3E29-49F5-90D0-0BC99A9D8871}">
      <dgm:prSet/>
      <dgm:spPr/>
      <dgm:t>
        <a:bodyPr/>
        <a:lstStyle/>
        <a:p>
          <a:endParaRPr lang="fr-FR"/>
        </a:p>
      </dgm:t>
    </dgm:pt>
    <dgm:pt modelId="{C5FA34E9-ED41-46C7-88F0-6099E845A3C1}">
      <dgm:prSet phldrT="[Texte]" custT="1"/>
      <dgm:spPr>
        <a:xfrm>
          <a:off x="1464276" y="0"/>
          <a:ext cx="1126577" cy="1797685"/>
        </a:xfrm>
        <a:prstGeom prst="roundRect">
          <a:avLst>
            <a:gd name="adj" fmla="val 10000"/>
          </a:avLst>
        </a:prstGeom>
      </dgm:spPr>
      <dgm:t>
        <a:bodyPr/>
        <a:lstStyle/>
        <a:p>
          <a:r>
            <a:rPr lang="fr-FR" sz="1200" b="1" dirty="0" smtClean="0">
              <a:latin typeface="Calibri"/>
              <a:ea typeface="+mn-ea"/>
              <a:cs typeface="+mn-cs"/>
            </a:rPr>
            <a:t>Conférence  (3h)</a:t>
          </a:r>
        </a:p>
        <a:p>
          <a:r>
            <a:rPr lang="fr-FR" sz="1200" b="1" dirty="0" smtClean="0">
              <a:latin typeface="Calibri"/>
              <a:ea typeface="+mn-ea"/>
              <a:cs typeface="+mn-cs"/>
            </a:rPr>
            <a:t>Intervention de </a:t>
          </a:r>
        </a:p>
        <a:p>
          <a:r>
            <a:rPr lang="fr-FR" sz="1200" b="1" dirty="0" smtClean="0">
              <a:latin typeface="Calibri"/>
              <a:ea typeface="+mn-ea"/>
              <a:cs typeface="+mn-cs"/>
            </a:rPr>
            <a:t>M. Pierre Sève</a:t>
          </a:r>
        </a:p>
        <a:p>
          <a:r>
            <a:rPr lang="fr-FR" sz="1200" b="1" dirty="0" smtClean="0">
              <a:latin typeface="Calibri"/>
              <a:ea typeface="+mn-ea"/>
              <a:cs typeface="+mn-cs"/>
            </a:rPr>
            <a:t>Qu’est-ce que faire de la grammaire avec les élèves ?</a:t>
          </a:r>
        </a:p>
        <a:p>
          <a:r>
            <a:rPr lang="fr-FR" sz="1200" b="1" dirty="0" smtClean="0">
              <a:latin typeface="Calibri"/>
              <a:ea typeface="+mn-ea"/>
              <a:cs typeface="+mn-cs"/>
            </a:rPr>
            <a:t>Un exemple le GN et ses expansions</a:t>
          </a:r>
        </a:p>
      </dgm:t>
    </dgm:pt>
    <dgm:pt modelId="{2934D2D9-1BBB-4B49-B55A-950A00C1381C}" type="sibTrans" cxnId="{A0DA1408-8F3B-4EED-9A46-47831F2FB921}">
      <dgm:prSet/>
      <dgm:spPr>
        <a:xfrm>
          <a:off x="2655230" y="774023"/>
          <a:ext cx="136477" cy="249637"/>
        </a:xfrm>
        <a:prstGeom prst="rightArrow">
          <a:avLst>
            <a:gd name="adj1" fmla="val 60000"/>
            <a:gd name="adj2" fmla="val 50000"/>
          </a:avLst>
        </a:prstGeom>
      </dgm:spPr>
      <dgm:t>
        <a:bodyPr/>
        <a:lstStyle/>
        <a:p>
          <a:endParaRPr lang="fr-FR">
            <a:solidFill>
              <a:sysClr val="window" lastClr="FFFFFF"/>
            </a:solidFill>
            <a:latin typeface="Calibri"/>
            <a:ea typeface="+mn-ea"/>
            <a:cs typeface="+mn-cs"/>
          </a:endParaRPr>
        </a:p>
      </dgm:t>
    </dgm:pt>
    <dgm:pt modelId="{74DA551B-68DA-4E21-9124-71462DA2F613}" type="parTrans" cxnId="{A0DA1408-8F3B-4EED-9A46-47831F2FB921}">
      <dgm:prSet/>
      <dgm:spPr/>
      <dgm:t>
        <a:bodyPr/>
        <a:lstStyle/>
        <a:p>
          <a:endParaRPr lang="fr-FR"/>
        </a:p>
      </dgm:t>
    </dgm:pt>
    <dgm:pt modelId="{FAEFAF1B-D98C-4F12-8F0D-BECA6A48D0B7}">
      <dgm:prSet phldrT="[Texte]" custT="1"/>
      <dgm:spPr>
        <a:xfrm>
          <a:off x="56466" y="0"/>
          <a:ext cx="1147937" cy="1797685"/>
        </a:xfrm>
        <a:prstGeom prst="roundRect">
          <a:avLst>
            <a:gd name="adj" fmla="val 10000"/>
          </a:avLst>
        </a:prstGeom>
      </dgm:spPr>
      <dgm:t>
        <a:bodyPr/>
        <a:lstStyle/>
        <a:p>
          <a:pPr algn="l"/>
          <a:r>
            <a:rPr lang="fr-FR" sz="1200" b="1" dirty="0" err="1" smtClean="0">
              <a:latin typeface="Calibri"/>
              <a:ea typeface="+mn-ea"/>
              <a:cs typeface="+mn-cs"/>
            </a:rPr>
            <a:t>Distanciel</a:t>
          </a:r>
          <a:r>
            <a:rPr lang="fr-FR" sz="1200" b="1" dirty="0" smtClean="0">
              <a:latin typeface="Calibri"/>
              <a:ea typeface="+mn-ea"/>
              <a:cs typeface="+mn-cs"/>
            </a:rPr>
            <a:t> (1 h )</a:t>
          </a:r>
        </a:p>
        <a:p>
          <a:pPr algn="l"/>
          <a:r>
            <a:rPr lang="fr-FR" sz="1200" b="1" i="1" dirty="0" smtClean="0">
              <a:latin typeface="Calibri"/>
              <a:ea typeface="+mn-ea"/>
              <a:cs typeface="+mn-cs"/>
            </a:rPr>
            <a:t>Réponses à un questionnaire en ligne</a:t>
          </a:r>
        </a:p>
        <a:p>
          <a:pPr algn="l"/>
          <a:endParaRPr lang="fr-FR" sz="1200" b="1" i="1" dirty="0" smtClean="0">
            <a:latin typeface="Calibri"/>
            <a:ea typeface="+mn-ea"/>
            <a:cs typeface="+mn-cs"/>
          </a:endParaRPr>
        </a:p>
        <a:p>
          <a:pPr algn="l"/>
          <a:r>
            <a:rPr lang="fr-FR" sz="1200" b="1" dirty="0" smtClean="0">
              <a:latin typeface="Calibri"/>
              <a:ea typeface="+mn-ea"/>
              <a:cs typeface="+mn-cs"/>
            </a:rPr>
            <a:t>Objectif  pour les PE : </a:t>
          </a:r>
          <a:r>
            <a:rPr lang="fr-FR" sz="1200" dirty="0" smtClean="0">
              <a:latin typeface="Calibri"/>
              <a:ea typeface="+mn-ea"/>
              <a:cs typeface="+mn-cs"/>
            </a:rPr>
            <a:t>Temps de mise en réflexion sur sa propre pratique</a:t>
          </a:r>
        </a:p>
        <a:p>
          <a:pPr algn="l"/>
          <a:endParaRPr lang="fr-FR" sz="1200" b="1" dirty="0" smtClean="0">
            <a:latin typeface="Calibri"/>
            <a:ea typeface="+mn-ea"/>
            <a:cs typeface="+mn-cs"/>
          </a:endParaRPr>
        </a:p>
        <a:p>
          <a:pPr algn="l"/>
          <a:r>
            <a:rPr lang="fr-FR" sz="1200" b="1" dirty="0" smtClean="0">
              <a:latin typeface="Calibri"/>
              <a:ea typeface="+mn-ea"/>
              <a:cs typeface="+mn-cs"/>
            </a:rPr>
            <a:t>Objectif  pour les formateurs : </a:t>
          </a:r>
          <a:r>
            <a:rPr lang="fr-FR" sz="1200" dirty="0" smtClean="0">
              <a:latin typeface="Calibri"/>
              <a:ea typeface="+mn-ea"/>
              <a:cs typeface="+mn-cs"/>
            </a:rPr>
            <a:t>Connaître l’état des pratiques pour mieux répondre aux besoins</a:t>
          </a:r>
          <a:endParaRPr lang="fr-FR" sz="1200" b="1" dirty="0">
            <a:latin typeface="Calibri"/>
            <a:ea typeface="+mn-ea"/>
            <a:cs typeface="+mn-cs"/>
          </a:endParaRPr>
        </a:p>
      </dgm:t>
    </dgm:pt>
    <dgm:pt modelId="{8EB98887-4834-4BAF-8B6C-A24B2CB993D4}" type="sibTrans" cxnId="{A40F85C0-F61F-494F-A849-026CFAABD881}">
      <dgm:prSet/>
      <dgm:spPr>
        <a:xfrm>
          <a:off x="1238209" y="774023"/>
          <a:ext cx="137732" cy="249637"/>
        </a:xfrm>
        <a:prstGeom prst="rightArrow">
          <a:avLst>
            <a:gd name="adj1" fmla="val 60000"/>
            <a:gd name="adj2" fmla="val 50000"/>
          </a:avLst>
        </a:prstGeom>
      </dgm:spPr>
      <dgm:t>
        <a:bodyPr/>
        <a:lstStyle/>
        <a:p>
          <a:endParaRPr lang="fr-FR">
            <a:solidFill>
              <a:sysClr val="window" lastClr="FFFFFF"/>
            </a:solidFill>
            <a:latin typeface="Calibri"/>
            <a:ea typeface="+mn-ea"/>
            <a:cs typeface="+mn-cs"/>
          </a:endParaRPr>
        </a:p>
      </dgm:t>
    </dgm:pt>
    <dgm:pt modelId="{F1FA4104-341D-4F56-8D0C-2DB86E3D1865}" type="parTrans" cxnId="{A40F85C0-F61F-494F-A849-026CFAABD881}">
      <dgm:prSet/>
      <dgm:spPr/>
      <dgm:t>
        <a:bodyPr/>
        <a:lstStyle/>
        <a:p>
          <a:endParaRPr lang="fr-FR"/>
        </a:p>
      </dgm:t>
    </dgm:pt>
    <dgm:pt modelId="{53DF8AA4-3465-41EC-9F48-F31E0EA672F7}">
      <dgm:prSet custT="1"/>
      <dgm:spPr>
        <a:xfrm>
          <a:off x="3929706" y="0"/>
          <a:ext cx="1006601" cy="1797685"/>
        </a:xfrm>
      </dgm:spPr>
      <dgm:t>
        <a:bodyPr/>
        <a:lstStyle/>
        <a:p>
          <a:r>
            <a:rPr lang="fr-FR" sz="1200" dirty="0" smtClean="0">
              <a:latin typeface="Calibri"/>
              <a:ea typeface="+mn-ea"/>
              <a:cs typeface="+mn-cs"/>
            </a:rPr>
            <a:t>Découvrir une démarche favorisant les apprentissages</a:t>
          </a:r>
          <a:endParaRPr lang="fr-FR" sz="1200" dirty="0">
            <a:latin typeface="Calibri"/>
            <a:ea typeface="+mn-ea"/>
            <a:cs typeface="+mn-cs"/>
          </a:endParaRPr>
        </a:p>
      </dgm:t>
    </dgm:pt>
    <dgm:pt modelId="{3AF726A6-56D1-4576-A9D7-FC81E32AB41E}" type="parTrans" cxnId="{19F32728-30F0-4FAC-85F8-1A4C5F3A725D}">
      <dgm:prSet/>
      <dgm:spPr/>
      <dgm:t>
        <a:bodyPr/>
        <a:lstStyle/>
        <a:p>
          <a:endParaRPr lang="fr-FR"/>
        </a:p>
      </dgm:t>
    </dgm:pt>
    <dgm:pt modelId="{75766168-B0B7-41D6-94F6-D59372E12AF5}" type="sibTrans" cxnId="{19F32728-30F0-4FAC-85F8-1A4C5F3A725D}">
      <dgm:prSet/>
      <dgm:spPr/>
      <dgm:t>
        <a:bodyPr/>
        <a:lstStyle/>
        <a:p>
          <a:endParaRPr lang="fr-FR"/>
        </a:p>
      </dgm:t>
    </dgm:pt>
    <dgm:pt modelId="{96C37AA8-7685-49EF-B94C-824012DC7AF2}">
      <dgm:prSet custT="1"/>
      <dgm:spPr>
        <a:xfrm>
          <a:off x="3929706" y="0"/>
          <a:ext cx="1006601" cy="1797685"/>
        </a:xfrm>
      </dgm:spPr>
      <dgm:t>
        <a:bodyPr/>
        <a:lstStyle/>
        <a:p>
          <a:r>
            <a:rPr lang="fr-FR" sz="1200" dirty="0" smtClean="0">
              <a:latin typeface="Calibri"/>
              <a:ea typeface="+mn-ea"/>
              <a:cs typeface="+mn-cs"/>
            </a:rPr>
            <a:t> Expérimenter:  s’approprier et mettre en œuvre une séquence d’apprentissage </a:t>
          </a:r>
          <a:endParaRPr lang="fr-FR" sz="1200" dirty="0">
            <a:latin typeface="Calibri"/>
            <a:ea typeface="+mn-ea"/>
            <a:cs typeface="+mn-cs"/>
          </a:endParaRPr>
        </a:p>
      </dgm:t>
    </dgm:pt>
    <dgm:pt modelId="{93A4FE08-F089-4672-BDBB-A5703DC47746}" type="parTrans" cxnId="{A4B74995-E922-4542-A37C-0F9013C98195}">
      <dgm:prSet/>
      <dgm:spPr/>
      <dgm:t>
        <a:bodyPr/>
        <a:lstStyle/>
        <a:p>
          <a:endParaRPr lang="fr-FR"/>
        </a:p>
      </dgm:t>
    </dgm:pt>
    <dgm:pt modelId="{AA581F4F-F5D3-4888-B8D3-0F30066525FD}" type="sibTrans" cxnId="{A4B74995-E922-4542-A37C-0F9013C98195}">
      <dgm:prSet/>
      <dgm:spPr/>
      <dgm:t>
        <a:bodyPr/>
        <a:lstStyle/>
        <a:p>
          <a:endParaRPr lang="fr-FR"/>
        </a:p>
      </dgm:t>
    </dgm:pt>
    <dgm:pt modelId="{22FF519C-6C3D-4E50-B6D3-28179F82C3A6}">
      <dgm:prSet custT="1"/>
      <dgm:spPr>
        <a:xfrm>
          <a:off x="3929706" y="0"/>
          <a:ext cx="1006601" cy="1797685"/>
        </a:xfrm>
      </dgm:spPr>
      <dgm:t>
        <a:bodyPr/>
        <a:lstStyle/>
        <a:p>
          <a:r>
            <a:rPr lang="fr-FR" sz="1200" dirty="0" smtClean="0">
              <a:latin typeface="Calibri"/>
              <a:ea typeface="+mn-ea"/>
              <a:cs typeface="+mn-cs"/>
            </a:rPr>
            <a:t>Se questionner sur ce qu’est la grammaire scolaire</a:t>
          </a:r>
          <a:endParaRPr lang="fr-FR" sz="1200" dirty="0">
            <a:latin typeface="Calibri"/>
            <a:ea typeface="+mn-ea"/>
            <a:cs typeface="+mn-cs"/>
          </a:endParaRPr>
        </a:p>
      </dgm:t>
    </dgm:pt>
    <dgm:pt modelId="{946C61D8-F6FF-4E53-9CA8-42A7C9484364}" type="parTrans" cxnId="{07DA5E3A-ED45-4B30-BD30-96538B226643}">
      <dgm:prSet/>
      <dgm:spPr/>
      <dgm:t>
        <a:bodyPr/>
        <a:lstStyle/>
        <a:p>
          <a:endParaRPr lang="fr-FR"/>
        </a:p>
      </dgm:t>
    </dgm:pt>
    <dgm:pt modelId="{120DDFAE-840D-4AC8-A18C-437BFDDCC79B}" type="sibTrans" cxnId="{07DA5E3A-ED45-4B30-BD30-96538B226643}">
      <dgm:prSet/>
      <dgm:spPr/>
      <dgm:t>
        <a:bodyPr/>
        <a:lstStyle/>
        <a:p>
          <a:endParaRPr lang="fr-FR"/>
        </a:p>
      </dgm:t>
    </dgm:pt>
    <dgm:pt modelId="{4176AAC9-55BE-409D-AD76-136E64B3FB7D}">
      <dgm:prSet custT="1"/>
      <dgm:spPr>
        <a:xfrm>
          <a:off x="3929706" y="0"/>
          <a:ext cx="1006601" cy="1797685"/>
        </a:xfrm>
      </dgm:spPr>
      <dgm:t>
        <a:bodyPr/>
        <a:lstStyle/>
        <a:p>
          <a:r>
            <a:rPr lang="fr-FR" sz="1200" dirty="0" smtClean="0">
              <a:latin typeface="Calibri"/>
              <a:ea typeface="+mn-ea"/>
              <a:cs typeface="+mn-cs"/>
            </a:rPr>
            <a:t>Mettre à jour ses connaissances sur le GN, connaître  les objectifs d’apprentissage, identifier les obstacles à l’apprentissage</a:t>
          </a:r>
          <a:endParaRPr lang="fr-FR" sz="1200" dirty="0">
            <a:latin typeface="Calibri"/>
            <a:ea typeface="+mn-ea"/>
            <a:cs typeface="+mn-cs"/>
          </a:endParaRPr>
        </a:p>
      </dgm:t>
    </dgm:pt>
    <dgm:pt modelId="{E742141B-BC14-48C6-AEA0-7CABF8C1F985}" type="parTrans" cxnId="{AA2694A3-31EF-4A2D-BDFD-8D85F54317ED}">
      <dgm:prSet/>
      <dgm:spPr/>
      <dgm:t>
        <a:bodyPr/>
        <a:lstStyle/>
        <a:p>
          <a:endParaRPr lang="fr-FR"/>
        </a:p>
      </dgm:t>
    </dgm:pt>
    <dgm:pt modelId="{295F04B9-138F-437D-A1E1-3256EB74FA5F}" type="sibTrans" cxnId="{AA2694A3-31EF-4A2D-BDFD-8D85F54317ED}">
      <dgm:prSet/>
      <dgm:spPr/>
      <dgm:t>
        <a:bodyPr/>
        <a:lstStyle/>
        <a:p>
          <a:endParaRPr lang="fr-FR"/>
        </a:p>
      </dgm:t>
    </dgm:pt>
    <dgm:pt modelId="{5B740E3E-E662-473D-9D55-872896A7BB01}">
      <dgm:prSet custT="1"/>
      <dgm:spPr>
        <a:xfrm>
          <a:off x="3929706" y="0"/>
          <a:ext cx="1006601" cy="1797685"/>
        </a:xfrm>
      </dgm:spPr>
      <dgm:t>
        <a:bodyPr/>
        <a:lstStyle/>
        <a:p>
          <a:r>
            <a:rPr lang="fr-FR" sz="1200" dirty="0" smtClean="0">
              <a:latin typeface="Calibri"/>
              <a:ea typeface="+mn-ea"/>
              <a:cs typeface="+mn-cs"/>
            </a:rPr>
            <a:t>Connaître le prescrit</a:t>
          </a:r>
          <a:endParaRPr lang="fr-FR" sz="1200" dirty="0">
            <a:latin typeface="Calibri"/>
            <a:ea typeface="+mn-ea"/>
            <a:cs typeface="+mn-cs"/>
          </a:endParaRPr>
        </a:p>
      </dgm:t>
    </dgm:pt>
    <dgm:pt modelId="{02D432EA-1429-4C9F-A15A-A20CC2394B35}" type="parTrans" cxnId="{DF979953-549A-4B00-9777-EB0B1CA32840}">
      <dgm:prSet/>
      <dgm:spPr/>
      <dgm:t>
        <a:bodyPr/>
        <a:lstStyle/>
        <a:p>
          <a:endParaRPr lang="fr-FR"/>
        </a:p>
      </dgm:t>
    </dgm:pt>
    <dgm:pt modelId="{B3E026B0-BB88-4DC9-831F-78BAD8F4DC4D}" type="sibTrans" cxnId="{DF979953-549A-4B00-9777-EB0B1CA32840}">
      <dgm:prSet/>
      <dgm:spPr/>
      <dgm:t>
        <a:bodyPr/>
        <a:lstStyle/>
        <a:p>
          <a:endParaRPr lang="fr-FR"/>
        </a:p>
      </dgm:t>
    </dgm:pt>
    <dgm:pt modelId="{5C487AA4-2693-4DDE-B3B6-B4437A64C715}" type="pres">
      <dgm:prSet presAssocID="{212740DB-42A4-4962-A4D1-8247F2F267F9}" presName="Name0" presStyleCnt="0">
        <dgm:presLayoutVars>
          <dgm:dir/>
          <dgm:resizeHandles val="exact"/>
        </dgm:presLayoutVars>
      </dgm:prSet>
      <dgm:spPr/>
      <dgm:t>
        <a:bodyPr/>
        <a:lstStyle/>
        <a:p>
          <a:endParaRPr lang="fr-FR"/>
        </a:p>
      </dgm:t>
    </dgm:pt>
    <dgm:pt modelId="{F9C3A8CA-8675-46F0-BA59-650CFA619A03}" type="pres">
      <dgm:prSet presAssocID="{FAEFAF1B-D98C-4F12-8F0D-BECA6A48D0B7}" presName="node" presStyleLbl="node1" presStyleIdx="0" presStyleCnt="4" custScaleX="153690" custScaleY="106650" custLinFactNeighborX="13549" custLinFactNeighborY="-2207">
        <dgm:presLayoutVars>
          <dgm:bulletEnabled val="1"/>
        </dgm:presLayoutVars>
      </dgm:prSet>
      <dgm:spPr>
        <a:prstGeom prst="roundRect">
          <a:avLst>
            <a:gd name="adj" fmla="val 10000"/>
          </a:avLst>
        </a:prstGeom>
      </dgm:spPr>
      <dgm:t>
        <a:bodyPr/>
        <a:lstStyle/>
        <a:p>
          <a:endParaRPr lang="fr-FR"/>
        </a:p>
      </dgm:t>
    </dgm:pt>
    <dgm:pt modelId="{07E7B9D7-3B6F-46FA-88F1-0AD8A69127B8}" type="pres">
      <dgm:prSet presAssocID="{8EB98887-4834-4BAF-8B6C-A24B2CB993D4}" presName="sibTrans" presStyleLbl="sibTrans2D1" presStyleIdx="0" presStyleCnt="3" custLinFactNeighborX="-22626"/>
      <dgm:spPr>
        <a:prstGeom prst="rightArrow">
          <a:avLst>
            <a:gd name="adj1" fmla="val 60000"/>
            <a:gd name="adj2" fmla="val 50000"/>
          </a:avLst>
        </a:prstGeom>
      </dgm:spPr>
      <dgm:t>
        <a:bodyPr/>
        <a:lstStyle/>
        <a:p>
          <a:endParaRPr lang="fr-FR"/>
        </a:p>
      </dgm:t>
    </dgm:pt>
    <dgm:pt modelId="{EAC1E6E1-A9C8-4BB3-BDAF-4971C6987C3D}" type="pres">
      <dgm:prSet presAssocID="{8EB98887-4834-4BAF-8B6C-A24B2CB993D4}" presName="connectorText" presStyleLbl="sibTrans2D1" presStyleIdx="0" presStyleCnt="3"/>
      <dgm:spPr/>
      <dgm:t>
        <a:bodyPr/>
        <a:lstStyle/>
        <a:p>
          <a:endParaRPr lang="fr-FR"/>
        </a:p>
      </dgm:t>
    </dgm:pt>
    <dgm:pt modelId="{2C9562D9-96EF-4B43-94BC-F7FC27717763}" type="pres">
      <dgm:prSet presAssocID="{C5FA34E9-ED41-46C7-88F0-6099E845A3C1}" presName="node" presStyleLbl="node1" presStyleIdx="1" presStyleCnt="4" custScaleX="166145" custScaleY="105648" custLinFactNeighborX="-20205" custLinFactNeighborY="-1706">
        <dgm:presLayoutVars>
          <dgm:bulletEnabled val="1"/>
        </dgm:presLayoutVars>
      </dgm:prSet>
      <dgm:spPr>
        <a:prstGeom prst="roundRect">
          <a:avLst>
            <a:gd name="adj" fmla="val 10000"/>
          </a:avLst>
        </a:prstGeom>
      </dgm:spPr>
      <dgm:t>
        <a:bodyPr/>
        <a:lstStyle/>
        <a:p>
          <a:endParaRPr lang="fr-FR"/>
        </a:p>
      </dgm:t>
    </dgm:pt>
    <dgm:pt modelId="{98E5A4C5-01F3-4741-A3C6-3B2D155D546C}" type="pres">
      <dgm:prSet presAssocID="{2934D2D9-1BBB-4B49-B55A-950A00C1381C}" presName="sibTrans" presStyleLbl="sibTrans2D1" presStyleIdx="1" presStyleCnt="3"/>
      <dgm:spPr>
        <a:prstGeom prst="rightArrow">
          <a:avLst>
            <a:gd name="adj1" fmla="val 60000"/>
            <a:gd name="adj2" fmla="val 50000"/>
          </a:avLst>
        </a:prstGeom>
      </dgm:spPr>
      <dgm:t>
        <a:bodyPr/>
        <a:lstStyle/>
        <a:p>
          <a:endParaRPr lang="fr-FR"/>
        </a:p>
      </dgm:t>
    </dgm:pt>
    <dgm:pt modelId="{CD5E8ECF-BBFD-4733-A0FA-3F3C9E2B6F68}" type="pres">
      <dgm:prSet presAssocID="{2934D2D9-1BBB-4B49-B55A-950A00C1381C}" presName="connectorText" presStyleLbl="sibTrans2D1" presStyleIdx="1" presStyleCnt="3"/>
      <dgm:spPr/>
      <dgm:t>
        <a:bodyPr/>
        <a:lstStyle/>
        <a:p>
          <a:endParaRPr lang="fr-FR"/>
        </a:p>
      </dgm:t>
    </dgm:pt>
    <dgm:pt modelId="{4021A70C-6A8E-489C-A185-1EA6D223F020}" type="pres">
      <dgm:prSet presAssocID="{5BBA2C80-62DC-4E86-AFDC-954D57A473EE}" presName="node" presStyleLbl="node1" presStyleIdx="2" presStyleCnt="4" custScaleX="167452" custScaleY="105667" custLinFactNeighborX="-55627" custLinFactNeighborY="-1099">
        <dgm:presLayoutVars>
          <dgm:bulletEnabled val="1"/>
        </dgm:presLayoutVars>
      </dgm:prSet>
      <dgm:spPr>
        <a:prstGeom prst="roundRect">
          <a:avLst>
            <a:gd name="adj" fmla="val 10000"/>
          </a:avLst>
        </a:prstGeom>
      </dgm:spPr>
      <dgm:t>
        <a:bodyPr/>
        <a:lstStyle/>
        <a:p>
          <a:endParaRPr lang="fr-FR"/>
        </a:p>
      </dgm:t>
    </dgm:pt>
    <dgm:pt modelId="{55F5E3CF-1CB2-4484-85BA-41A5867C7BB9}" type="pres">
      <dgm:prSet presAssocID="{FE4B4B95-B122-4329-9E62-685ED7F5CC40}" presName="sibTrans" presStyleLbl="sibTrans2D1" presStyleIdx="2" presStyleCnt="3"/>
      <dgm:spPr/>
      <dgm:t>
        <a:bodyPr/>
        <a:lstStyle/>
        <a:p>
          <a:endParaRPr lang="fr-FR"/>
        </a:p>
      </dgm:t>
    </dgm:pt>
    <dgm:pt modelId="{E475F9DF-726F-4B2C-A666-AD5364AECC1A}" type="pres">
      <dgm:prSet presAssocID="{FE4B4B95-B122-4329-9E62-685ED7F5CC40}" presName="connectorText" presStyleLbl="sibTrans2D1" presStyleIdx="2" presStyleCnt="3"/>
      <dgm:spPr/>
      <dgm:t>
        <a:bodyPr/>
        <a:lstStyle/>
        <a:p>
          <a:endParaRPr lang="fr-FR"/>
        </a:p>
      </dgm:t>
    </dgm:pt>
    <dgm:pt modelId="{203BDFDE-BBEC-463C-92E2-6DCFF643038A}" type="pres">
      <dgm:prSet presAssocID="{7476527B-C3A1-4387-AA60-1051F35855B1}" presName="node" presStyleLbl="node1" presStyleIdx="3" presStyleCnt="4" custScaleX="144778" custScaleY="108380" custLinFactNeighborX="-68611" custLinFactNeighborY="-2083">
        <dgm:presLayoutVars>
          <dgm:bulletEnabled val="1"/>
        </dgm:presLayoutVars>
      </dgm:prSet>
      <dgm:spPr>
        <a:prstGeom prst="roundRect">
          <a:avLst>
            <a:gd name="adj" fmla="val 10000"/>
          </a:avLst>
        </a:prstGeom>
      </dgm:spPr>
      <dgm:t>
        <a:bodyPr/>
        <a:lstStyle/>
        <a:p>
          <a:endParaRPr lang="fr-FR"/>
        </a:p>
      </dgm:t>
    </dgm:pt>
  </dgm:ptLst>
  <dgm:cxnLst>
    <dgm:cxn modelId="{8933C7D8-E0EE-41BE-A818-B5D64909A559}" type="presOf" srcId="{FE4B4B95-B122-4329-9E62-685ED7F5CC40}" destId="{55F5E3CF-1CB2-4484-85BA-41A5867C7BB9}" srcOrd="0" destOrd="0" presId="urn:microsoft.com/office/officeart/2005/8/layout/process1"/>
    <dgm:cxn modelId="{1D13B300-70D1-4B29-8102-E49160320260}" type="presOf" srcId="{7476527B-C3A1-4387-AA60-1051F35855B1}" destId="{203BDFDE-BBEC-463C-92E2-6DCFF643038A}" srcOrd="0" destOrd="0" presId="urn:microsoft.com/office/officeart/2005/8/layout/process1"/>
    <dgm:cxn modelId="{19F32728-30F0-4FAC-85F8-1A4C5F3A725D}" srcId="{5BBA2C80-62DC-4E86-AFDC-954D57A473EE}" destId="{53DF8AA4-3465-41EC-9F48-F31E0EA672F7}" srcOrd="3" destOrd="0" parTransId="{3AF726A6-56D1-4576-A9D7-FC81E32AB41E}" sibTransId="{75766168-B0B7-41D6-94F6-D59372E12AF5}"/>
    <dgm:cxn modelId="{36485466-AA53-477C-BE5B-3C304B5E54E2}" type="presOf" srcId="{FE4B4B95-B122-4329-9E62-685ED7F5CC40}" destId="{E475F9DF-726F-4B2C-A666-AD5364AECC1A}" srcOrd="1" destOrd="0" presId="urn:microsoft.com/office/officeart/2005/8/layout/process1"/>
    <dgm:cxn modelId="{3F67F39B-4410-4642-8757-5649D784A5DE}" type="presOf" srcId="{5BBA2C80-62DC-4E86-AFDC-954D57A473EE}" destId="{4021A70C-6A8E-489C-A185-1EA6D223F020}" srcOrd="0" destOrd="0" presId="urn:microsoft.com/office/officeart/2005/8/layout/process1"/>
    <dgm:cxn modelId="{A40F85C0-F61F-494F-A849-026CFAABD881}" srcId="{212740DB-42A4-4962-A4D1-8247F2F267F9}" destId="{FAEFAF1B-D98C-4F12-8F0D-BECA6A48D0B7}" srcOrd="0" destOrd="0" parTransId="{F1FA4104-341D-4F56-8D0C-2DB86E3D1865}" sibTransId="{8EB98887-4834-4BAF-8B6C-A24B2CB993D4}"/>
    <dgm:cxn modelId="{86525F29-82DF-464E-BB47-D38D692BF24E}" type="presOf" srcId="{53DF8AA4-3465-41EC-9F48-F31E0EA672F7}" destId="{4021A70C-6A8E-489C-A185-1EA6D223F020}" srcOrd="0" destOrd="4" presId="urn:microsoft.com/office/officeart/2005/8/layout/process1"/>
    <dgm:cxn modelId="{521142D8-3E29-49F5-90D0-0BC99A9D8871}" srcId="{212740DB-42A4-4962-A4D1-8247F2F267F9}" destId="{7476527B-C3A1-4387-AA60-1051F35855B1}" srcOrd="3" destOrd="0" parTransId="{5FA9965C-196C-40CA-8DDF-8E8707ECF041}" sibTransId="{0BC80202-0474-4DA8-8886-039069B2FCD1}"/>
    <dgm:cxn modelId="{0BCA4522-BD69-4196-923B-F35A684C263C}" srcId="{212740DB-42A4-4962-A4D1-8247F2F267F9}" destId="{5BBA2C80-62DC-4E86-AFDC-954D57A473EE}" srcOrd="2" destOrd="0" parTransId="{FA3C267F-793F-4B6D-9D4C-AC737DD9D8C6}" sibTransId="{FE4B4B95-B122-4329-9E62-685ED7F5CC40}"/>
    <dgm:cxn modelId="{DF979953-549A-4B00-9777-EB0B1CA32840}" srcId="{5BBA2C80-62DC-4E86-AFDC-954D57A473EE}" destId="{5B740E3E-E662-473D-9D55-872896A7BB01}" srcOrd="2" destOrd="0" parTransId="{02D432EA-1429-4C9F-A15A-A20CC2394B35}" sibTransId="{B3E026B0-BB88-4DC9-831F-78BAD8F4DC4D}"/>
    <dgm:cxn modelId="{2032BDEE-01C8-4149-AC88-F7E3863E33F4}" type="presOf" srcId="{5B740E3E-E662-473D-9D55-872896A7BB01}" destId="{4021A70C-6A8E-489C-A185-1EA6D223F020}" srcOrd="0" destOrd="3" presId="urn:microsoft.com/office/officeart/2005/8/layout/process1"/>
    <dgm:cxn modelId="{08A9810B-70F3-47A4-A952-F82A5B4E764F}" type="presOf" srcId="{8EB98887-4834-4BAF-8B6C-A24B2CB993D4}" destId="{EAC1E6E1-A9C8-4BB3-BDAF-4971C6987C3D}" srcOrd="1" destOrd="0" presId="urn:microsoft.com/office/officeart/2005/8/layout/process1"/>
    <dgm:cxn modelId="{63945835-8A4E-4657-A14B-0CA36F238642}" type="presOf" srcId="{FAEFAF1B-D98C-4F12-8F0D-BECA6A48D0B7}" destId="{F9C3A8CA-8675-46F0-BA59-650CFA619A03}" srcOrd="0" destOrd="0" presId="urn:microsoft.com/office/officeart/2005/8/layout/process1"/>
    <dgm:cxn modelId="{EEBF6575-6D8E-4D34-9A58-4638E160F897}" type="presOf" srcId="{212740DB-42A4-4962-A4D1-8247F2F267F9}" destId="{5C487AA4-2693-4DDE-B3B6-B4437A64C715}" srcOrd="0" destOrd="0" presId="urn:microsoft.com/office/officeart/2005/8/layout/process1"/>
    <dgm:cxn modelId="{955241F2-7AF8-4FDA-9516-E7C7E153471A}" type="presOf" srcId="{22FF519C-6C3D-4E50-B6D3-28179F82C3A6}" destId="{4021A70C-6A8E-489C-A185-1EA6D223F020}" srcOrd="0" destOrd="1" presId="urn:microsoft.com/office/officeart/2005/8/layout/process1"/>
    <dgm:cxn modelId="{7E5FEF63-C01D-4AD8-96B9-AD893E2A0314}" type="presOf" srcId="{8EB98887-4834-4BAF-8B6C-A24B2CB993D4}" destId="{07E7B9D7-3B6F-46FA-88F1-0AD8A69127B8}" srcOrd="0" destOrd="0" presId="urn:microsoft.com/office/officeart/2005/8/layout/process1"/>
    <dgm:cxn modelId="{A4B74995-E922-4542-A37C-0F9013C98195}" srcId="{5BBA2C80-62DC-4E86-AFDC-954D57A473EE}" destId="{96C37AA8-7685-49EF-B94C-824012DC7AF2}" srcOrd="4" destOrd="0" parTransId="{93A4FE08-F089-4672-BDBB-A5703DC47746}" sibTransId="{AA581F4F-F5D3-4888-B8D3-0F30066525FD}"/>
    <dgm:cxn modelId="{640C0A1C-CB71-4A60-A56D-469ED528F1DF}" type="presOf" srcId="{4176AAC9-55BE-409D-AD76-136E64B3FB7D}" destId="{4021A70C-6A8E-489C-A185-1EA6D223F020}" srcOrd="0" destOrd="2" presId="urn:microsoft.com/office/officeart/2005/8/layout/process1"/>
    <dgm:cxn modelId="{FD9333C2-0F82-4024-A622-E2F0C4EBBA5A}" type="presOf" srcId="{2934D2D9-1BBB-4B49-B55A-950A00C1381C}" destId="{98E5A4C5-01F3-4741-A3C6-3B2D155D546C}" srcOrd="0" destOrd="0" presId="urn:microsoft.com/office/officeart/2005/8/layout/process1"/>
    <dgm:cxn modelId="{A0DA1408-8F3B-4EED-9A46-47831F2FB921}" srcId="{212740DB-42A4-4962-A4D1-8247F2F267F9}" destId="{C5FA34E9-ED41-46C7-88F0-6099E845A3C1}" srcOrd="1" destOrd="0" parTransId="{74DA551B-68DA-4E21-9124-71462DA2F613}" sibTransId="{2934D2D9-1BBB-4B49-B55A-950A00C1381C}"/>
    <dgm:cxn modelId="{AA2694A3-31EF-4A2D-BDFD-8D85F54317ED}" srcId="{5BBA2C80-62DC-4E86-AFDC-954D57A473EE}" destId="{4176AAC9-55BE-409D-AD76-136E64B3FB7D}" srcOrd="1" destOrd="0" parTransId="{E742141B-BC14-48C6-AEA0-7CABF8C1F985}" sibTransId="{295F04B9-138F-437D-A1E1-3256EB74FA5F}"/>
    <dgm:cxn modelId="{12B06E56-E07A-44F4-8310-313843DC7E38}" type="presOf" srcId="{C5FA34E9-ED41-46C7-88F0-6099E845A3C1}" destId="{2C9562D9-96EF-4B43-94BC-F7FC27717763}" srcOrd="0" destOrd="0" presId="urn:microsoft.com/office/officeart/2005/8/layout/process1"/>
    <dgm:cxn modelId="{749352C9-5EDA-4017-8997-B8F179AC816D}" type="presOf" srcId="{2934D2D9-1BBB-4B49-B55A-950A00C1381C}" destId="{CD5E8ECF-BBFD-4733-A0FA-3F3C9E2B6F68}" srcOrd="1" destOrd="0" presId="urn:microsoft.com/office/officeart/2005/8/layout/process1"/>
    <dgm:cxn modelId="{07DA5E3A-ED45-4B30-BD30-96538B226643}" srcId="{5BBA2C80-62DC-4E86-AFDC-954D57A473EE}" destId="{22FF519C-6C3D-4E50-B6D3-28179F82C3A6}" srcOrd="0" destOrd="0" parTransId="{946C61D8-F6FF-4E53-9CA8-42A7C9484364}" sibTransId="{120DDFAE-840D-4AC8-A18C-437BFDDCC79B}"/>
    <dgm:cxn modelId="{02E6C688-32B5-41C5-8DA1-89A7BDC9E72A}" type="presOf" srcId="{96C37AA8-7685-49EF-B94C-824012DC7AF2}" destId="{4021A70C-6A8E-489C-A185-1EA6D223F020}" srcOrd="0" destOrd="5" presId="urn:microsoft.com/office/officeart/2005/8/layout/process1"/>
    <dgm:cxn modelId="{6F0541DB-D6FE-40A3-87A9-0E489EE99CB6}" type="presParOf" srcId="{5C487AA4-2693-4DDE-B3B6-B4437A64C715}" destId="{F9C3A8CA-8675-46F0-BA59-650CFA619A03}" srcOrd="0" destOrd="0" presId="urn:microsoft.com/office/officeart/2005/8/layout/process1"/>
    <dgm:cxn modelId="{4555506D-B584-4BBB-9154-57852C8A5A75}" type="presParOf" srcId="{5C487AA4-2693-4DDE-B3B6-B4437A64C715}" destId="{07E7B9D7-3B6F-46FA-88F1-0AD8A69127B8}" srcOrd="1" destOrd="0" presId="urn:microsoft.com/office/officeart/2005/8/layout/process1"/>
    <dgm:cxn modelId="{418DB33E-C5CD-42F2-A35B-28D66BB60284}" type="presParOf" srcId="{07E7B9D7-3B6F-46FA-88F1-0AD8A69127B8}" destId="{EAC1E6E1-A9C8-4BB3-BDAF-4971C6987C3D}" srcOrd="0" destOrd="0" presId="urn:microsoft.com/office/officeart/2005/8/layout/process1"/>
    <dgm:cxn modelId="{681F3A94-491F-40F5-93A6-EC05BA6FFE74}" type="presParOf" srcId="{5C487AA4-2693-4DDE-B3B6-B4437A64C715}" destId="{2C9562D9-96EF-4B43-94BC-F7FC27717763}" srcOrd="2" destOrd="0" presId="urn:microsoft.com/office/officeart/2005/8/layout/process1"/>
    <dgm:cxn modelId="{BB535F72-0D78-4EF3-8139-3A09853417D8}" type="presParOf" srcId="{5C487AA4-2693-4DDE-B3B6-B4437A64C715}" destId="{98E5A4C5-01F3-4741-A3C6-3B2D155D546C}" srcOrd="3" destOrd="0" presId="urn:microsoft.com/office/officeart/2005/8/layout/process1"/>
    <dgm:cxn modelId="{0843C523-A079-4040-B4E7-F854507B1D5B}" type="presParOf" srcId="{98E5A4C5-01F3-4741-A3C6-3B2D155D546C}" destId="{CD5E8ECF-BBFD-4733-A0FA-3F3C9E2B6F68}" srcOrd="0" destOrd="0" presId="urn:microsoft.com/office/officeart/2005/8/layout/process1"/>
    <dgm:cxn modelId="{51185801-598B-41E0-B5B3-1D85D4AD4327}" type="presParOf" srcId="{5C487AA4-2693-4DDE-B3B6-B4437A64C715}" destId="{4021A70C-6A8E-489C-A185-1EA6D223F020}" srcOrd="4" destOrd="0" presId="urn:microsoft.com/office/officeart/2005/8/layout/process1"/>
    <dgm:cxn modelId="{0CDAA7D6-3BB5-4992-9357-01D5B10282D0}" type="presParOf" srcId="{5C487AA4-2693-4DDE-B3B6-B4437A64C715}" destId="{55F5E3CF-1CB2-4484-85BA-41A5867C7BB9}" srcOrd="5" destOrd="0" presId="urn:microsoft.com/office/officeart/2005/8/layout/process1"/>
    <dgm:cxn modelId="{502DE47B-0C85-4273-96EB-0BFFF73DB60C}" type="presParOf" srcId="{55F5E3CF-1CB2-4484-85BA-41A5867C7BB9}" destId="{E475F9DF-726F-4B2C-A666-AD5364AECC1A}" srcOrd="0" destOrd="0" presId="urn:microsoft.com/office/officeart/2005/8/layout/process1"/>
    <dgm:cxn modelId="{4FCCB4D0-0621-402E-95DB-20C744268788}" type="presParOf" srcId="{5C487AA4-2693-4DDE-B3B6-B4437A64C715}" destId="{203BDFDE-BBEC-463C-92E2-6DCFF643038A}"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3A8CA-8675-46F0-BA59-650CFA619A03}">
      <dsp:nvSpPr>
        <dsp:cNvPr id="0" name=""/>
        <dsp:cNvSpPr/>
      </dsp:nvSpPr>
      <dsp:spPr>
        <a:xfrm>
          <a:off x="65429" y="-18781"/>
          <a:ext cx="1615227" cy="3998002"/>
        </a:xfrm>
        <a:prstGeom prst="roundRect">
          <a:avLst>
            <a:gd name="adj" fmla="val 10000"/>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fr-FR" sz="1200" b="1" kern="1200" dirty="0" err="1" smtClean="0">
              <a:latin typeface="Calibri"/>
              <a:ea typeface="+mn-ea"/>
              <a:cs typeface="+mn-cs"/>
            </a:rPr>
            <a:t>Distanciel</a:t>
          </a:r>
          <a:r>
            <a:rPr lang="fr-FR" sz="1200" b="1" kern="1200" dirty="0" smtClean="0">
              <a:latin typeface="Calibri"/>
              <a:ea typeface="+mn-ea"/>
              <a:cs typeface="+mn-cs"/>
            </a:rPr>
            <a:t> (1 h )</a:t>
          </a:r>
        </a:p>
        <a:p>
          <a:pPr lvl="0" algn="l" defTabSz="533400">
            <a:lnSpc>
              <a:spcPct val="90000"/>
            </a:lnSpc>
            <a:spcBef>
              <a:spcPct val="0"/>
            </a:spcBef>
            <a:spcAft>
              <a:spcPct val="35000"/>
            </a:spcAft>
          </a:pPr>
          <a:r>
            <a:rPr lang="fr-FR" sz="1200" b="1" i="1" kern="1200" dirty="0" smtClean="0">
              <a:latin typeface="Calibri"/>
              <a:ea typeface="+mn-ea"/>
              <a:cs typeface="+mn-cs"/>
            </a:rPr>
            <a:t>Réponses à un questionnaire en ligne</a:t>
          </a:r>
        </a:p>
        <a:p>
          <a:pPr lvl="0" algn="l" defTabSz="533400">
            <a:lnSpc>
              <a:spcPct val="90000"/>
            </a:lnSpc>
            <a:spcBef>
              <a:spcPct val="0"/>
            </a:spcBef>
            <a:spcAft>
              <a:spcPct val="35000"/>
            </a:spcAft>
          </a:pPr>
          <a:endParaRPr lang="fr-FR" sz="1200" b="1" i="1" kern="1200" dirty="0" smtClean="0">
            <a:latin typeface="Calibri"/>
            <a:ea typeface="+mn-ea"/>
            <a:cs typeface="+mn-cs"/>
          </a:endParaRPr>
        </a:p>
        <a:p>
          <a:pPr lvl="0" algn="l" defTabSz="533400">
            <a:lnSpc>
              <a:spcPct val="90000"/>
            </a:lnSpc>
            <a:spcBef>
              <a:spcPct val="0"/>
            </a:spcBef>
            <a:spcAft>
              <a:spcPct val="35000"/>
            </a:spcAft>
          </a:pPr>
          <a:r>
            <a:rPr lang="fr-FR" sz="1200" b="1" kern="1200" dirty="0" smtClean="0">
              <a:latin typeface="Calibri"/>
              <a:ea typeface="+mn-ea"/>
              <a:cs typeface="+mn-cs"/>
            </a:rPr>
            <a:t>Objectif  pour les PE : </a:t>
          </a:r>
          <a:r>
            <a:rPr lang="fr-FR" sz="1200" kern="1200" dirty="0" smtClean="0">
              <a:latin typeface="Calibri"/>
              <a:ea typeface="+mn-ea"/>
              <a:cs typeface="+mn-cs"/>
            </a:rPr>
            <a:t>Temps de mise en réflexion sur sa propre pratique</a:t>
          </a:r>
        </a:p>
        <a:p>
          <a:pPr lvl="0" algn="l" defTabSz="533400">
            <a:lnSpc>
              <a:spcPct val="90000"/>
            </a:lnSpc>
            <a:spcBef>
              <a:spcPct val="0"/>
            </a:spcBef>
            <a:spcAft>
              <a:spcPct val="35000"/>
            </a:spcAft>
          </a:pPr>
          <a:endParaRPr lang="fr-FR" sz="1200" b="1" kern="1200" dirty="0" smtClean="0">
            <a:latin typeface="Calibri"/>
            <a:ea typeface="+mn-ea"/>
            <a:cs typeface="+mn-cs"/>
          </a:endParaRPr>
        </a:p>
        <a:p>
          <a:pPr lvl="0" algn="l" defTabSz="533400">
            <a:lnSpc>
              <a:spcPct val="90000"/>
            </a:lnSpc>
            <a:spcBef>
              <a:spcPct val="0"/>
            </a:spcBef>
            <a:spcAft>
              <a:spcPct val="35000"/>
            </a:spcAft>
          </a:pPr>
          <a:r>
            <a:rPr lang="fr-FR" sz="1200" b="1" kern="1200" dirty="0" smtClean="0">
              <a:latin typeface="Calibri"/>
              <a:ea typeface="+mn-ea"/>
              <a:cs typeface="+mn-cs"/>
            </a:rPr>
            <a:t>Objectif  pour les formateurs : </a:t>
          </a:r>
          <a:r>
            <a:rPr lang="fr-FR" sz="1200" kern="1200" dirty="0" smtClean="0">
              <a:latin typeface="Calibri"/>
              <a:ea typeface="+mn-ea"/>
              <a:cs typeface="+mn-cs"/>
            </a:rPr>
            <a:t>Connaître l’état des pratiques pour mieux répondre aux besoins</a:t>
          </a:r>
          <a:endParaRPr lang="fr-FR" sz="1200" b="1" kern="1200" dirty="0">
            <a:latin typeface="Calibri"/>
            <a:ea typeface="+mn-ea"/>
            <a:cs typeface="+mn-cs"/>
          </a:endParaRPr>
        </a:p>
      </dsp:txBody>
      <dsp:txXfrm>
        <a:off x="112737" y="28527"/>
        <a:ext cx="1520611" cy="3903386"/>
      </dsp:txXfrm>
    </dsp:sp>
    <dsp:sp modelId="{07E7B9D7-3B6F-46FA-88F1-0AD8A69127B8}">
      <dsp:nvSpPr>
        <dsp:cNvPr id="0" name=""/>
        <dsp:cNvSpPr/>
      </dsp:nvSpPr>
      <dsp:spPr>
        <a:xfrm>
          <a:off x="1716883" y="1849900"/>
          <a:ext cx="147599" cy="2606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solidFill>
              <a:sysClr val="window" lastClr="FFFFFF"/>
            </a:solidFill>
            <a:latin typeface="Calibri"/>
            <a:ea typeface="+mn-ea"/>
            <a:cs typeface="+mn-cs"/>
          </a:endParaRPr>
        </a:p>
      </dsp:txBody>
      <dsp:txXfrm>
        <a:off x="1716883" y="1902028"/>
        <a:ext cx="103319" cy="156383"/>
      </dsp:txXfrm>
    </dsp:sp>
    <dsp:sp modelId="{2C9562D9-96EF-4B43-94BC-F7FC27717763}">
      <dsp:nvSpPr>
        <dsp:cNvPr id="0" name=""/>
        <dsp:cNvSpPr/>
      </dsp:nvSpPr>
      <dsp:spPr>
        <a:xfrm>
          <a:off x="1959146" y="0"/>
          <a:ext cx="1746125" cy="3960440"/>
        </a:xfrm>
        <a:prstGeom prst="roundRect">
          <a:avLst>
            <a:gd name="adj" fmla="val 10000"/>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latin typeface="Calibri"/>
              <a:ea typeface="+mn-ea"/>
              <a:cs typeface="+mn-cs"/>
            </a:rPr>
            <a:t>Conférence  (3h)</a:t>
          </a:r>
        </a:p>
        <a:p>
          <a:pPr lvl="0" algn="ctr" defTabSz="533400">
            <a:lnSpc>
              <a:spcPct val="90000"/>
            </a:lnSpc>
            <a:spcBef>
              <a:spcPct val="0"/>
            </a:spcBef>
            <a:spcAft>
              <a:spcPct val="35000"/>
            </a:spcAft>
          </a:pPr>
          <a:r>
            <a:rPr lang="fr-FR" sz="1200" b="1" kern="1200" dirty="0" smtClean="0">
              <a:latin typeface="Calibri"/>
              <a:ea typeface="+mn-ea"/>
              <a:cs typeface="+mn-cs"/>
            </a:rPr>
            <a:t>Intervention de </a:t>
          </a:r>
        </a:p>
        <a:p>
          <a:pPr lvl="0" algn="ctr" defTabSz="533400">
            <a:lnSpc>
              <a:spcPct val="90000"/>
            </a:lnSpc>
            <a:spcBef>
              <a:spcPct val="0"/>
            </a:spcBef>
            <a:spcAft>
              <a:spcPct val="35000"/>
            </a:spcAft>
          </a:pPr>
          <a:r>
            <a:rPr lang="fr-FR" sz="1200" b="1" kern="1200" dirty="0" smtClean="0">
              <a:latin typeface="Calibri"/>
              <a:ea typeface="+mn-ea"/>
              <a:cs typeface="+mn-cs"/>
            </a:rPr>
            <a:t>M. Pierre Sève</a:t>
          </a:r>
        </a:p>
        <a:p>
          <a:pPr lvl="0" algn="ctr" defTabSz="533400">
            <a:lnSpc>
              <a:spcPct val="90000"/>
            </a:lnSpc>
            <a:spcBef>
              <a:spcPct val="0"/>
            </a:spcBef>
            <a:spcAft>
              <a:spcPct val="35000"/>
            </a:spcAft>
          </a:pPr>
          <a:r>
            <a:rPr lang="fr-FR" sz="1200" b="1" kern="1200" dirty="0" smtClean="0">
              <a:latin typeface="Calibri"/>
              <a:ea typeface="+mn-ea"/>
              <a:cs typeface="+mn-cs"/>
            </a:rPr>
            <a:t>Qu’est-ce que faire de la grammaire avec les élèves ?</a:t>
          </a:r>
        </a:p>
        <a:p>
          <a:pPr lvl="0" algn="ctr" defTabSz="533400">
            <a:lnSpc>
              <a:spcPct val="90000"/>
            </a:lnSpc>
            <a:spcBef>
              <a:spcPct val="0"/>
            </a:spcBef>
            <a:spcAft>
              <a:spcPct val="35000"/>
            </a:spcAft>
          </a:pPr>
          <a:r>
            <a:rPr lang="fr-FR" sz="1200" b="1" kern="1200" dirty="0" smtClean="0">
              <a:latin typeface="Calibri"/>
              <a:ea typeface="+mn-ea"/>
              <a:cs typeface="+mn-cs"/>
            </a:rPr>
            <a:t>Un exemple le GN et ses expansions</a:t>
          </a:r>
        </a:p>
      </dsp:txBody>
      <dsp:txXfrm>
        <a:off x="2010288" y="51142"/>
        <a:ext cx="1643841" cy="3858156"/>
      </dsp:txXfrm>
    </dsp:sp>
    <dsp:sp modelId="{98E5A4C5-01F3-4741-A3C6-3B2D155D546C}">
      <dsp:nvSpPr>
        <dsp:cNvPr id="0" name=""/>
        <dsp:cNvSpPr/>
      </dsp:nvSpPr>
      <dsp:spPr>
        <a:xfrm>
          <a:off x="3773140" y="1849900"/>
          <a:ext cx="143882" cy="26063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solidFill>
              <a:sysClr val="window" lastClr="FFFFFF"/>
            </a:solidFill>
            <a:latin typeface="Calibri"/>
            <a:ea typeface="+mn-ea"/>
            <a:cs typeface="+mn-cs"/>
          </a:endParaRPr>
        </a:p>
      </dsp:txBody>
      <dsp:txXfrm>
        <a:off x="3773140" y="1902028"/>
        <a:ext cx="100717" cy="156383"/>
      </dsp:txXfrm>
    </dsp:sp>
    <dsp:sp modelId="{4021A70C-6A8E-489C-A185-1EA6D223F020}">
      <dsp:nvSpPr>
        <dsp:cNvPr id="0" name=""/>
        <dsp:cNvSpPr/>
      </dsp:nvSpPr>
      <dsp:spPr>
        <a:xfrm>
          <a:off x="3976747" y="-356"/>
          <a:ext cx="1759861" cy="3961152"/>
        </a:xfrm>
        <a:prstGeom prst="roundRect">
          <a:avLst>
            <a:gd name="adj" fmla="val 10000"/>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fr-FR" sz="1200" b="1" kern="1200" dirty="0" smtClean="0">
              <a:latin typeface="Calibri"/>
              <a:ea typeface="+mn-ea"/>
              <a:cs typeface="+mn-cs"/>
            </a:rPr>
            <a:t>Présentiel (3 h)</a:t>
          </a:r>
        </a:p>
        <a:p>
          <a:pPr lvl="0" algn="l" defTabSz="533400">
            <a:lnSpc>
              <a:spcPct val="90000"/>
            </a:lnSpc>
            <a:spcBef>
              <a:spcPct val="0"/>
            </a:spcBef>
            <a:spcAft>
              <a:spcPct val="35000"/>
            </a:spcAft>
          </a:pPr>
          <a:r>
            <a:rPr lang="fr-FR" sz="1200" b="1" kern="1200" dirty="0" smtClean="0">
              <a:latin typeface="Calibri"/>
              <a:ea typeface="+mn-ea"/>
              <a:cs typeface="+mn-cs"/>
            </a:rPr>
            <a:t>Objectifs  pour les PE :</a:t>
          </a:r>
          <a:endParaRPr lang="fr-FR" sz="1200" b="1" kern="1200" dirty="0">
            <a:latin typeface="Calibri"/>
            <a:ea typeface="+mn-ea"/>
            <a:cs typeface="+mn-cs"/>
          </a:endParaRPr>
        </a:p>
        <a:p>
          <a:pPr marL="114300" lvl="1" indent="-114300" algn="l" defTabSz="533400">
            <a:lnSpc>
              <a:spcPct val="90000"/>
            </a:lnSpc>
            <a:spcBef>
              <a:spcPct val="0"/>
            </a:spcBef>
            <a:spcAft>
              <a:spcPct val="15000"/>
            </a:spcAft>
            <a:buChar char="••"/>
          </a:pPr>
          <a:r>
            <a:rPr lang="fr-FR" sz="1200" kern="1200" dirty="0" smtClean="0">
              <a:latin typeface="Calibri"/>
              <a:ea typeface="+mn-ea"/>
              <a:cs typeface="+mn-cs"/>
            </a:rPr>
            <a:t>Se questionner sur ce qu’est la grammaire scolaire</a:t>
          </a:r>
          <a:endParaRPr lang="fr-FR" sz="1200" kern="1200" dirty="0">
            <a:latin typeface="Calibri"/>
            <a:ea typeface="+mn-ea"/>
            <a:cs typeface="+mn-cs"/>
          </a:endParaRPr>
        </a:p>
        <a:p>
          <a:pPr marL="114300" lvl="1" indent="-114300" algn="l" defTabSz="533400">
            <a:lnSpc>
              <a:spcPct val="90000"/>
            </a:lnSpc>
            <a:spcBef>
              <a:spcPct val="0"/>
            </a:spcBef>
            <a:spcAft>
              <a:spcPct val="15000"/>
            </a:spcAft>
            <a:buChar char="••"/>
          </a:pPr>
          <a:r>
            <a:rPr lang="fr-FR" sz="1200" kern="1200" dirty="0" smtClean="0">
              <a:latin typeface="Calibri"/>
              <a:ea typeface="+mn-ea"/>
              <a:cs typeface="+mn-cs"/>
            </a:rPr>
            <a:t>Mettre à jour ses connaissances sur le GN, connaître  les objectifs d’apprentissage, identifier les obstacles à l’apprentissage</a:t>
          </a:r>
          <a:endParaRPr lang="fr-FR" sz="1200" kern="1200" dirty="0">
            <a:latin typeface="Calibri"/>
            <a:ea typeface="+mn-ea"/>
            <a:cs typeface="+mn-cs"/>
          </a:endParaRPr>
        </a:p>
        <a:p>
          <a:pPr marL="114300" lvl="1" indent="-114300" algn="l" defTabSz="533400">
            <a:lnSpc>
              <a:spcPct val="90000"/>
            </a:lnSpc>
            <a:spcBef>
              <a:spcPct val="0"/>
            </a:spcBef>
            <a:spcAft>
              <a:spcPct val="15000"/>
            </a:spcAft>
            <a:buChar char="••"/>
          </a:pPr>
          <a:r>
            <a:rPr lang="fr-FR" sz="1200" kern="1200" dirty="0" smtClean="0">
              <a:latin typeface="Calibri"/>
              <a:ea typeface="+mn-ea"/>
              <a:cs typeface="+mn-cs"/>
            </a:rPr>
            <a:t>Connaître le prescrit</a:t>
          </a:r>
          <a:endParaRPr lang="fr-FR" sz="1200" kern="1200" dirty="0">
            <a:latin typeface="Calibri"/>
            <a:ea typeface="+mn-ea"/>
            <a:cs typeface="+mn-cs"/>
          </a:endParaRPr>
        </a:p>
        <a:p>
          <a:pPr marL="114300" lvl="1" indent="-114300" algn="l" defTabSz="533400">
            <a:lnSpc>
              <a:spcPct val="90000"/>
            </a:lnSpc>
            <a:spcBef>
              <a:spcPct val="0"/>
            </a:spcBef>
            <a:spcAft>
              <a:spcPct val="15000"/>
            </a:spcAft>
            <a:buChar char="••"/>
          </a:pPr>
          <a:r>
            <a:rPr lang="fr-FR" sz="1200" kern="1200" dirty="0" smtClean="0">
              <a:latin typeface="Calibri"/>
              <a:ea typeface="+mn-ea"/>
              <a:cs typeface="+mn-cs"/>
            </a:rPr>
            <a:t>Découvrir une démarche favorisant les apprentissages</a:t>
          </a:r>
          <a:endParaRPr lang="fr-FR" sz="1200" kern="1200" dirty="0">
            <a:latin typeface="Calibri"/>
            <a:ea typeface="+mn-ea"/>
            <a:cs typeface="+mn-cs"/>
          </a:endParaRPr>
        </a:p>
        <a:p>
          <a:pPr marL="114300" lvl="1" indent="-114300" algn="l" defTabSz="533400">
            <a:lnSpc>
              <a:spcPct val="90000"/>
            </a:lnSpc>
            <a:spcBef>
              <a:spcPct val="0"/>
            </a:spcBef>
            <a:spcAft>
              <a:spcPct val="15000"/>
            </a:spcAft>
            <a:buChar char="••"/>
          </a:pPr>
          <a:r>
            <a:rPr lang="fr-FR" sz="1200" kern="1200" dirty="0" smtClean="0">
              <a:latin typeface="Calibri"/>
              <a:ea typeface="+mn-ea"/>
              <a:cs typeface="+mn-cs"/>
            </a:rPr>
            <a:t> Expérimenter:  s’approprier et mettre en œuvre une séquence d’apprentissage </a:t>
          </a:r>
          <a:endParaRPr lang="fr-FR" sz="1200" kern="1200" dirty="0">
            <a:latin typeface="Calibri"/>
            <a:ea typeface="+mn-ea"/>
            <a:cs typeface="+mn-cs"/>
          </a:endParaRPr>
        </a:p>
      </dsp:txBody>
      <dsp:txXfrm>
        <a:off x="4028292" y="51189"/>
        <a:ext cx="1656771" cy="3858062"/>
      </dsp:txXfrm>
    </dsp:sp>
    <dsp:sp modelId="{55F5E3CF-1CB2-4484-85BA-41A5867C7BB9}">
      <dsp:nvSpPr>
        <dsp:cNvPr id="0" name=""/>
        <dsp:cNvSpPr/>
      </dsp:nvSpPr>
      <dsp:spPr>
        <a:xfrm>
          <a:off x="5828059" y="1849900"/>
          <a:ext cx="193875" cy="26063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solidFill>
              <a:sysClr val="window" lastClr="FFFFFF"/>
            </a:solidFill>
            <a:latin typeface="Calibri" panose="020F0502020204030204"/>
            <a:ea typeface="+mn-ea"/>
            <a:cs typeface="+mn-cs"/>
          </a:endParaRPr>
        </a:p>
      </dsp:txBody>
      <dsp:txXfrm>
        <a:off x="5828059" y="1902028"/>
        <a:ext cx="135713" cy="156383"/>
      </dsp:txXfrm>
    </dsp:sp>
    <dsp:sp modelId="{203BDFDE-BBEC-463C-92E2-6DCFF643038A}">
      <dsp:nvSpPr>
        <dsp:cNvPr id="0" name=""/>
        <dsp:cNvSpPr/>
      </dsp:nvSpPr>
      <dsp:spPr>
        <a:xfrm>
          <a:off x="6102411" y="-51207"/>
          <a:ext cx="1521565" cy="4062854"/>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b="1" kern="1200" dirty="0" smtClean="0">
              <a:latin typeface="Calibri" panose="020F0502020204030204"/>
              <a:ea typeface="+mn-ea"/>
              <a:cs typeface="+mn-cs"/>
            </a:rPr>
            <a:t>Marché aux connaissances (2h) </a:t>
          </a:r>
        </a:p>
        <a:p>
          <a:pPr lvl="0" algn="ctr" defTabSz="533400">
            <a:lnSpc>
              <a:spcPct val="90000"/>
            </a:lnSpc>
            <a:spcBef>
              <a:spcPct val="0"/>
            </a:spcBef>
            <a:spcAft>
              <a:spcPct val="35000"/>
            </a:spcAft>
          </a:pPr>
          <a:r>
            <a:rPr lang="fr-FR" sz="1200" kern="1200" dirty="0" smtClean="0">
              <a:latin typeface="Calibri" panose="020F0502020204030204"/>
              <a:ea typeface="+mn-ea"/>
              <a:cs typeface="+mn-cs"/>
            </a:rPr>
            <a:t>Objectifs pour les PE:  Mutualiser, entre pairs, des outils conçus en équipe,  les expériences conduites en classe, leur analyse. </a:t>
          </a:r>
        </a:p>
        <a:p>
          <a:pPr lvl="0" algn="ctr" defTabSz="533400">
            <a:lnSpc>
              <a:spcPct val="90000"/>
            </a:lnSpc>
            <a:spcBef>
              <a:spcPct val="0"/>
            </a:spcBef>
            <a:spcAft>
              <a:spcPct val="35000"/>
            </a:spcAft>
          </a:pPr>
          <a:endParaRPr lang="fr-FR" sz="1500" kern="1200" dirty="0">
            <a:latin typeface="Calibri" panose="020F0502020204030204"/>
            <a:ea typeface="+mn-ea"/>
            <a:cs typeface="+mn-cs"/>
          </a:endParaRPr>
        </a:p>
      </dsp:txBody>
      <dsp:txXfrm>
        <a:off x="6146976" y="-6642"/>
        <a:ext cx="1432435" cy="39737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85578A-F7D9-4F38-8151-84B7CE4FACE4}" type="datetimeFigureOut">
              <a:rPr lang="fr-FR" smtClean="0"/>
              <a:t>05/11/2020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6EFDD-721A-4B84-B91C-51D6C9DB948F}" type="slidenum">
              <a:rPr lang="fr-FR" smtClean="0"/>
              <a:t>‹N°›</a:t>
            </a:fld>
            <a:endParaRPr lang="fr-FR"/>
          </a:p>
        </p:txBody>
      </p:sp>
    </p:spTree>
    <p:extLst>
      <p:ext uri="{BB962C8B-B14F-4D97-AF65-F5344CB8AC3E}">
        <p14:creationId xmlns:p14="http://schemas.microsoft.com/office/powerpoint/2010/main" val="329432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 formation à l’initiative et conçue par</a:t>
            </a:r>
            <a:r>
              <a:rPr lang="fr-FR" baseline="0" dirty="0" smtClean="0"/>
              <a:t> le GDML26. </a:t>
            </a:r>
            <a:endParaRPr lang="fr-FR" dirty="0"/>
          </a:p>
        </p:txBody>
      </p:sp>
      <p:sp>
        <p:nvSpPr>
          <p:cNvPr id="4" name="Espace réservé du numéro de diapositive 3"/>
          <p:cNvSpPr>
            <a:spLocks noGrp="1"/>
          </p:cNvSpPr>
          <p:nvPr>
            <p:ph type="sldNum" sz="quarter" idx="10"/>
          </p:nvPr>
        </p:nvSpPr>
        <p:spPr/>
        <p:txBody>
          <a:bodyPr/>
          <a:lstStyle/>
          <a:p>
            <a:fld id="{9436EFDD-721A-4B84-B91C-51D6C9DB948F}" type="slidenum">
              <a:rPr lang="fr-FR" smtClean="0"/>
              <a:t>1</a:t>
            </a:fld>
            <a:endParaRPr lang="fr-FR"/>
          </a:p>
        </p:txBody>
      </p:sp>
    </p:spTree>
    <p:extLst>
      <p:ext uri="{BB962C8B-B14F-4D97-AF65-F5344CB8AC3E}">
        <p14:creationId xmlns:p14="http://schemas.microsoft.com/office/powerpoint/2010/main" val="187605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07000"/>
              </a:lnSpc>
              <a:spcAft>
                <a:spcPts val="800"/>
              </a:spcAft>
            </a:pPr>
            <a:r>
              <a:rPr lang="fr-FR" dirty="0" smtClean="0">
                <a:latin typeface="Calibri" panose="020F0502020204030204" pitchFamily="34" charset="0"/>
                <a:ea typeface="Times New Roman" panose="02020603050405020304" pitchFamily="18" charset="0"/>
                <a:cs typeface="Calibri" panose="020F0502020204030204" pitchFamily="34" charset="0"/>
              </a:rPr>
              <a:t>Pour définir le GN, il existe différentes entrées : l’entrée linguistique, l’ entrée par la grammaire scolaire. </a:t>
            </a:r>
            <a:endParaRPr lang="fr-FR" dirty="0" smtClean="0"/>
          </a:p>
          <a:p>
            <a:pPr lvl="0">
              <a:lnSpc>
                <a:spcPct val="107000"/>
              </a:lnSpc>
              <a:spcAft>
                <a:spcPts val="800"/>
              </a:spcAft>
            </a:pPr>
            <a:r>
              <a:rPr lang="fr-FR" dirty="0" smtClean="0"/>
              <a:t>. </a:t>
            </a:r>
          </a:p>
          <a:p>
            <a:pPr algn="l"/>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158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07000"/>
              </a:lnSpc>
              <a:spcAft>
                <a:spcPts val="800"/>
              </a:spcAft>
            </a:pPr>
            <a:endParaRPr lang="fr-FR" dirty="0" smtClean="0"/>
          </a:p>
          <a:p>
            <a:pPr algn="l"/>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72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07000"/>
              </a:lnSpc>
              <a:spcAft>
                <a:spcPts val="800"/>
              </a:spcAft>
            </a:pPr>
            <a:endParaRPr lang="fr-FR" dirty="0" smtClean="0"/>
          </a:p>
          <a:p>
            <a:pPr algn="l"/>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075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07000"/>
              </a:lnSpc>
              <a:spcAft>
                <a:spcPts val="800"/>
              </a:spcAft>
            </a:pPr>
            <a:endParaRPr lang="fr-FR" dirty="0" smtClean="0"/>
          </a:p>
          <a:p>
            <a:pPr algn="l"/>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1126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07000"/>
              </a:lnSpc>
              <a:spcAft>
                <a:spcPts val="800"/>
              </a:spcAft>
            </a:pPr>
            <a:endParaRPr lang="fr-FR" dirty="0" smtClean="0"/>
          </a:p>
          <a:p>
            <a:pPr algn="l"/>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13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lnSpc>
                <a:spcPct val="107000"/>
              </a:lnSpc>
              <a:spcAft>
                <a:spcPts val="800"/>
              </a:spcAft>
            </a:pPr>
            <a:endParaRPr lang="fr-FR" dirty="0" smtClean="0"/>
          </a:p>
          <a:p>
            <a:pPr algn="l"/>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848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a:t>
            </a:r>
            <a:r>
              <a:rPr lang="fr-FR" sz="1400" dirty="0" smtClean="0">
                <a:solidFill>
                  <a:srgbClr val="FF0000"/>
                </a:solidFill>
              </a:rPr>
              <a:t>Lecture : construire le parcours d'un lecteur autonome</a:t>
            </a:r>
            <a:r>
              <a:rPr lang="fr-FR" sz="1400" dirty="0" smtClean="0"/>
              <a:t>, note de service n° 2018-049 du 25-4-2018 (NOR MENE1809040N)</a:t>
            </a:r>
          </a:p>
          <a:p>
            <a:r>
              <a:rPr lang="fr-FR" sz="1400" dirty="0" smtClean="0"/>
              <a:t>    Enseignement de la grammaire et du vocabulaire : un enjeu majeur pour la maîtrise de la langue française</a:t>
            </a:r>
          </a:p>
          <a:p>
            <a:r>
              <a:rPr lang="fr-FR" sz="1400" dirty="0" smtClean="0"/>
              <a:t>    note de service n° 2018-050 du 25-4-2018 (NOR MENE1809041N)</a:t>
            </a:r>
          </a:p>
          <a:p>
            <a:r>
              <a:rPr lang="fr-FR" sz="1400" dirty="0" smtClean="0"/>
              <a:t>    Enseignement du calcul : un enjeu majeur pour la maîtrise des principaux éléments de mathématiques à l'école primaire</a:t>
            </a:r>
          </a:p>
          <a:p>
            <a:r>
              <a:rPr lang="fr-FR" sz="1400" dirty="0" smtClean="0"/>
              <a:t>    note de service n° 2018-051 du 25-4-2018 (NOR MENE1809042N)</a:t>
            </a:r>
          </a:p>
          <a:p>
            <a:r>
              <a:rPr lang="fr-FR" sz="1400" dirty="0" smtClean="0"/>
              <a:t>    La résolution de problèmes à l'école élémentaire, note de service n° 2018-052 du 25-4-2018 (NOR MENE1809043N)</a:t>
            </a:r>
          </a:p>
          <a:p>
            <a:endParaRPr lang="fr-FR" sz="1400" dirty="0" smtClean="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CEAB3-FEED-4AB1-B98A-42323F2BD66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314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    </a:t>
            </a:r>
            <a:r>
              <a:rPr lang="fr-FR" sz="1400" dirty="0" smtClean="0">
                <a:solidFill>
                  <a:srgbClr val="FF0000"/>
                </a:solidFill>
              </a:rPr>
              <a:t>Lecture : construire le parcours d'un lecteur autonome</a:t>
            </a:r>
            <a:r>
              <a:rPr lang="fr-FR" sz="1400" dirty="0" smtClean="0"/>
              <a:t>, note de service n° 2018-049 du 25-4-2018 (NOR MENE1809040N)</a:t>
            </a:r>
          </a:p>
          <a:p>
            <a:r>
              <a:rPr lang="fr-FR" sz="1400" dirty="0" smtClean="0"/>
              <a:t>    Enseignement de la grammaire et du vocabulaire : un enjeu majeur pour la maîtrise de la langue française</a:t>
            </a:r>
          </a:p>
          <a:p>
            <a:r>
              <a:rPr lang="fr-FR" sz="1400" dirty="0" smtClean="0"/>
              <a:t>    note de service n° 2018-050 du 25-4-2018 (NOR MENE1809041N)</a:t>
            </a:r>
          </a:p>
          <a:p>
            <a:r>
              <a:rPr lang="fr-FR" sz="1400" dirty="0" smtClean="0"/>
              <a:t>    Enseignement du calcul : un enjeu majeur pour la maîtrise des principaux éléments de mathématiques à l'école primaire</a:t>
            </a:r>
          </a:p>
          <a:p>
            <a:r>
              <a:rPr lang="fr-FR" sz="1400" dirty="0" smtClean="0"/>
              <a:t>    note de service n° 2018-051 du 25-4-2018 (NOR MENE1809042N)</a:t>
            </a:r>
          </a:p>
          <a:p>
            <a:r>
              <a:rPr lang="fr-FR" sz="1400" dirty="0" smtClean="0"/>
              <a:t>    La résolution de problèmes à l'école élémentaire, note de service n° 2018-052 du 25-4-2018 (NOR MENE1809043N)</a:t>
            </a:r>
          </a:p>
          <a:p>
            <a:endParaRPr lang="fr-FR" sz="1400" dirty="0" smtClean="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CEAB3-FEED-4AB1-B98A-42323F2BD66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7327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Mise en activité </a:t>
            </a:r>
            <a:r>
              <a:rPr lang="fr-FR" dirty="0" smtClean="0"/>
              <a:t>: visionner des vidéos , litre</a:t>
            </a:r>
            <a:r>
              <a:rPr lang="fr-FR" baseline="0" dirty="0" smtClean="0"/>
              <a:t> les verbatim de chaque vidéo  et identifier les connaissances  et représentations des  élèves sur le GN </a:t>
            </a:r>
          </a:p>
          <a:p>
            <a:r>
              <a:rPr lang="fr-FR" baseline="0" dirty="0" smtClean="0"/>
              <a:t>Identifier : </a:t>
            </a:r>
          </a:p>
          <a:p>
            <a:r>
              <a:rPr lang="fr-FR" baseline="0" dirty="0" smtClean="0"/>
              <a:t>Ce qu’il y a …</a:t>
            </a:r>
          </a:p>
          <a:p>
            <a:r>
              <a:rPr lang="fr-FR" baseline="0" dirty="0" smtClean="0"/>
              <a:t>Ce qui manque…</a:t>
            </a:r>
          </a:p>
          <a:p>
            <a:r>
              <a:rPr lang="fr-FR" baseline="0" dirty="0" smtClean="0"/>
              <a:t>Ce qui fait défaut…</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3265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Mise en activité </a:t>
            </a:r>
            <a:r>
              <a:rPr lang="fr-FR" dirty="0" smtClean="0"/>
              <a:t>: visionner des vidéos , litre</a:t>
            </a:r>
            <a:r>
              <a:rPr lang="fr-FR" baseline="0" dirty="0" smtClean="0"/>
              <a:t> les verbatim de chaque vidéo  et identifier les connaissances  et représentations des  élèves sur le GN </a:t>
            </a:r>
          </a:p>
          <a:p>
            <a:r>
              <a:rPr lang="fr-FR" baseline="0" dirty="0" smtClean="0"/>
              <a:t>Identifier : </a:t>
            </a:r>
          </a:p>
          <a:p>
            <a:r>
              <a:rPr lang="fr-FR" baseline="0" dirty="0" smtClean="0"/>
              <a:t>Ce qu’il y a …</a:t>
            </a:r>
          </a:p>
          <a:p>
            <a:r>
              <a:rPr lang="fr-FR" baseline="0" dirty="0" smtClean="0"/>
              <a:t>Ce qui manque…</a:t>
            </a:r>
          </a:p>
          <a:p>
            <a:r>
              <a:rPr lang="fr-FR" baseline="0" dirty="0" smtClean="0"/>
              <a:t>Ce qui fait défaut…</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4115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Présentation du dispositif de formation</a:t>
            </a:r>
            <a:r>
              <a:rPr lang="fr-FR" baseline="0" dirty="0" smtClean="0"/>
              <a:t> , bien rappeler aux collègues que le </a:t>
            </a:r>
            <a:r>
              <a:rPr lang="fr-FR" baseline="0" dirty="0" err="1" smtClean="0"/>
              <a:t>distanciel</a:t>
            </a:r>
            <a:r>
              <a:rPr lang="fr-FR" baseline="0" dirty="0" smtClean="0"/>
              <a:t> d’une heure qui est donné doit être effectif, car il fait parti des 18h de formation.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7037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Mise en activité </a:t>
            </a:r>
            <a:r>
              <a:rPr lang="fr-FR" dirty="0" smtClean="0"/>
              <a:t>: visionner des vidéos , litre</a:t>
            </a:r>
            <a:r>
              <a:rPr lang="fr-FR" baseline="0" dirty="0" smtClean="0"/>
              <a:t> les verbatim de chaque vidéo  et identifier les connaissances  et représentations des  élèves sur le GN </a:t>
            </a:r>
          </a:p>
          <a:p>
            <a:r>
              <a:rPr lang="fr-FR" baseline="0" dirty="0" smtClean="0"/>
              <a:t>Identifier : </a:t>
            </a:r>
          </a:p>
          <a:p>
            <a:r>
              <a:rPr lang="fr-FR" baseline="0" dirty="0" smtClean="0"/>
              <a:t>Ce qu’il y a …</a:t>
            </a:r>
          </a:p>
          <a:p>
            <a:r>
              <a:rPr lang="fr-FR" baseline="0" dirty="0" smtClean="0"/>
              <a:t>Ce qui manque…</a:t>
            </a:r>
          </a:p>
          <a:p>
            <a:r>
              <a:rPr lang="fr-FR" baseline="0" dirty="0" smtClean="0"/>
              <a:t>Ce qui fait défaut…</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6136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smtClean="0"/>
              <a:t>Mise en activité </a:t>
            </a:r>
            <a:r>
              <a:rPr lang="fr-FR" dirty="0" smtClean="0"/>
              <a:t>: visionner des vidéos , litre</a:t>
            </a:r>
            <a:r>
              <a:rPr lang="fr-FR" baseline="0" dirty="0" smtClean="0"/>
              <a:t> les verbatim de chaque vidéo  et identifier les connaissances  et représentations des  élèves sur le GN </a:t>
            </a:r>
          </a:p>
          <a:p>
            <a:r>
              <a:rPr lang="fr-FR" baseline="0" dirty="0" smtClean="0"/>
              <a:t>Identifier : </a:t>
            </a:r>
          </a:p>
          <a:p>
            <a:r>
              <a:rPr lang="fr-FR" baseline="0" dirty="0" smtClean="0"/>
              <a:t>Ce qu’il y a …</a:t>
            </a:r>
          </a:p>
          <a:p>
            <a:r>
              <a:rPr lang="fr-FR" baseline="0" dirty="0" smtClean="0"/>
              <a:t>Ce qui manque…</a:t>
            </a:r>
          </a:p>
          <a:p>
            <a:r>
              <a:rPr lang="fr-FR" baseline="0" dirty="0" smtClean="0"/>
              <a:t>Ce qui fait défaut…</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071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Présentation par le formateur de la formation élaborée par le</a:t>
            </a:r>
            <a:r>
              <a:rPr lang="fr-FR" baseline="0" dirty="0" smtClean="0"/>
              <a:t> sous groupe départemental grammaire du GDML piloté par Mme </a:t>
            </a:r>
            <a:r>
              <a:rPr lang="fr-FR" baseline="0" dirty="0" err="1" smtClean="0"/>
              <a:t>Ansart</a:t>
            </a:r>
            <a:r>
              <a:rPr lang="fr-FR" baseline="0" dirty="0" smtClean="0"/>
              <a:t>, IEN de Valence Centre Nord, déclinée au niveau des circonscription par chaque CPC en fonction des besoins des collègues.  </a:t>
            </a:r>
          </a:p>
          <a:p>
            <a:r>
              <a:rPr lang="fr-FR" baseline="0" dirty="0" smtClean="0"/>
              <a:t>Présentation des objectifs de la formation.  </a:t>
            </a:r>
            <a:endParaRPr lang="fr-FR" dirty="0"/>
          </a:p>
        </p:txBody>
      </p:sp>
      <p:sp>
        <p:nvSpPr>
          <p:cNvPr id="4" name="Espace réservé du numéro de diapositive 3"/>
          <p:cNvSpPr>
            <a:spLocks noGrp="1"/>
          </p:cNvSpPr>
          <p:nvPr>
            <p:ph type="sldNum" sz="quarter" idx="10"/>
          </p:nvPr>
        </p:nvSpPr>
        <p:spPr/>
        <p:txBody>
          <a:bodyPr/>
          <a:lstStyle/>
          <a:p>
            <a:fld id="{9436EFDD-721A-4B84-B91C-51D6C9DB948F}" type="slidenum">
              <a:rPr lang="fr-FR" smtClean="0"/>
              <a:t>3</a:t>
            </a:fld>
            <a:endParaRPr lang="fr-FR"/>
          </a:p>
        </p:txBody>
      </p:sp>
    </p:spTree>
    <p:extLst>
      <p:ext uri="{BB962C8B-B14F-4D97-AF65-F5344CB8AC3E}">
        <p14:creationId xmlns:p14="http://schemas.microsoft.com/office/powerpoint/2010/main" val="1950626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Présentation par le formateur de la formation élaborée par le</a:t>
            </a:r>
            <a:r>
              <a:rPr lang="fr-FR" baseline="0" dirty="0" smtClean="0"/>
              <a:t> sous groupe départemental grammaire du GDML piloté par Mme </a:t>
            </a:r>
            <a:r>
              <a:rPr lang="fr-FR" baseline="0" dirty="0" err="1" smtClean="0"/>
              <a:t>Ansart</a:t>
            </a:r>
            <a:r>
              <a:rPr lang="fr-FR" baseline="0" dirty="0" smtClean="0"/>
              <a:t>, IEN de Valence Centre Nord, déclinée au niveau des circonscription par chaque CPC en fonction des besoins des collègues.  </a:t>
            </a:r>
          </a:p>
          <a:p>
            <a:r>
              <a:rPr lang="fr-FR" baseline="0" dirty="0" smtClean="0"/>
              <a:t>Présentation des objectifs de la formation.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574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FF0000"/>
                </a:solidFill>
                <a:effectLst/>
                <a:uLnTx/>
                <a:uFillTx/>
                <a:latin typeface="+mn-lt"/>
                <a:ea typeface="+mn-ea"/>
                <a:cs typeface="+mn-cs"/>
              </a:rPr>
              <a:t>L’objectif premier des élèves </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est de parvenir à </a:t>
            </a:r>
            <a:r>
              <a:rPr kumimoji="0" lang="fr-FR" sz="1400" b="0" i="0" u="none" strike="noStrike" kern="1200" cap="none" spc="0" normalizeH="0" baseline="0" noProof="0" dirty="0" smtClean="0">
                <a:ln>
                  <a:noFill/>
                </a:ln>
                <a:solidFill>
                  <a:srgbClr val="FF0000"/>
                </a:solidFill>
                <a:effectLst/>
                <a:uLnTx/>
                <a:uFillTx/>
                <a:latin typeface="+mn-lt"/>
                <a:ea typeface="+mn-ea"/>
                <a:cs typeface="+mn-cs"/>
              </a:rPr>
              <a:t>lire, à écrire, à comprendre </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des textes en français, très simples d’abord puis de plus en plus subtils. </a:t>
            </a:r>
            <a:r>
              <a:rPr kumimoji="0" lang="fr-FR" sz="1400" b="1" i="0" u="none" strike="noStrike" kern="1200" cap="none" spc="0" normalizeH="0" baseline="0" noProof="0" dirty="0" smtClean="0">
                <a:ln>
                  <a:noFill/>
                </a:ln>
                <a:solidFill>
                  <a:prstClr val="black"/>
                </a:solidFill>
                <a:effectLst/>
                <a:uLnTx/>
                <a:uFillTx/>
                <a:latin typeface="+mn-lt"/>
                <a:ea typeface="+mn-ea"/>
                <a:cs typeface="+mn-cs"/>
              </a:rPr>
              <a:t>La grammaire n’est donc pas tant étudiée pour elle-même que pour ce qu’elle permet d’écrire des phrases et des textes linguistiquement corrects</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S’il est nécessaire, à l’école primaire, de savoir identifier un verbe et un sujet, c’est avant tout que cette compétence est nécessaire pour produire des phrases où le verbe est accordé avec son sujet. Les élèves doivent donc apprendre, par l’observation d’énoncés, la manipulation d’énoncés, l’analyse d’énoncés , la répétition d’exercices, les bases de l’orthographe, de la syntaxe, de la conjugaison, tout en cherchant à enrichir leur vocabulaire.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Autrement dit, </a:t>
            </a:r>
            <a:r>
              <a:rPr kumimoji="0" lang="fr-FR" sz="1400" b="0" i="0" u="none" strike="noStrike" kern="1200" cap="none" spc="0" normalizeH="0" baseline="0" noProof="0" dirty="0" smtClean="0">
                <a:ln>
                  <a:noFill/>
                </a:ln>
                <a:solidFill>
                  <a:srgbClr val="FF0000"/>
                </a:solidFill>
                <a:effectLst/>
                <a:uLnTx/>
                <a:uFillTx/>
                <a:latin typeface="+mn-lt"/>
                <a:ea typeface="+mn-ea"/>
                <a:cs typeface="+mn-cs"/>
              </a:rPr>
              <a:t>l’étude de la langue à l’école vise avant tout un objectif pratique </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 savoir lire, savoir écrire, comprendre des textes de plus en plus subtils et devenir capable d’en produire soi-même.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Il est normal que dans l’enseignement primaire et secondaire, </a:t>
            </a:r>
            <a:r>
              <a:rPr kumimoji="0" lang="fr-FR" sz="1400" b="0" i="0" u="none" strike="noStrike" kern="1200" cap="none" spc="0" normalizeH="0" baseline="0" noProof="0" dirty="0" smtClean="0">
                <a:ln>
                  <a:noFill/>
                </a:ln>
                <a:solidFill>
                  <a:srgbClr val="FF0000"/>
                </a:solidFill>
                <a:effectLst/>
                <a:uLnTx/>
                <a:uFillTx/>
                <a:latin typeface="+mn-lt"/>
                <a:ea typeface="+mn-ea"/>
                <a:cs typeface="+mn-cs"/>
              </a:rPr>
              <a:t>l’on </a:t>
            </a:r>
            <a:r>
              <a:rPr kumimoji="0" lang="fr-FR" sz="1400" b="1" i="0" u="none" strike="noStrike" kern="1200" cap="none" spc="0" normalizeH="0" baseline="0" noProof="0" dirty="0" smtClean="0">
                <a:ln>
                  <a:noFill/>
                </a:ln>
                <a:solidFill>
                  <a:srgbClr val="FF0000"/>
                </a:solidFill>
                <a:effectLst/>
                <a:uLnTx/>
                <a:uFillTx/>
                <a:latin typeface="+mn-lt"/>
                <a:ea typeface="+mn-ea"/>
                <a:cs typeface="+mn-cs"/>
              </a:rPr>
              <a:t>insiste davantage sur les régularités que sur les exceptions</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 Dans la mesure où la plupart des morphèmes grammaticaux sont des marques écrites mais inaudibles à l’oral, il faut plusieurs années aux élèves pour acquérir les automatismes qui leur permettront d’accorder correctement noms et verbes sans plus avoir à y réfléchir.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Des activités inhérentes à l’école selon une démarche donnée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Appliquer une règle  </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très réducteur, non conforme aux IO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Observer des faits de langue et en tirer une règle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Manipuler</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 des mots, des groupes de mots, des phrases afin d’en tirer une règle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1" i="0" u="none" strike="noStrike" kern="1200" cap="none" spc="0" normalizeH="0" baseline="0" noProof="0" dirty="0" smtClean="0">
                <a:ln>
                  <a:noFill/>
                </a:ln>
                <a:solidFill>
                  <a:prstClr val="black"/>
                </a:solidFill>
                <a:effectLst/>
                <a:uLnTx/>
                <a:uFillTx/>
                <a:latin typeface="+mn-lt"/>
                <a:ea typeface="+mn-ea"/>
                <a:cs typeface="+mn-cs"/>
              </a:rPr>
              <a:t>Se questionner à partir d’observations et de manipulations et en tirer une règle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10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srgbClr val="FF0000"/>
                </a:solidFill>
                <a:effectLst/>
                <a:uLnTx/>
                <a:uFillTx/>
                <a:latin typeface="+mn-lt"/>
                <a:ea typeface="+mn-ea"/>
                <a:cs typeface="+mn-cs"/>
              </a:rPr>
              <a:t>30 notions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smtClean="0">
                <a:ln>
                  <a:noFill/>
                </a:ln>
                <a:solidFill>
                  <a:prstClr val="black"/>
                </a:solidFill>
                <a:effectLst/>
                <a:uLnTx/>
                <a:uFillTx/>
                <a:latin typeface="+mn-lt"/>
                <a:ea typeface="+mn-ea"/>
                <a:cs typeface="+mn-cs"/>
              </a:rPr>
              <a:t>Lien vers conférence  </a:t>
            </a:r>
            <a:r>
              <a:rPr kumimoji="0" lang="fr-FR" sz="1400" b="0" i="0" u="none" strike="noStrike" kern="1200" cap="none" spc="0" normalizeH="0" baseline="0" noProof="0" dirty="0" err="1" smtClean="0">
                <a:ln>
                  <a:noFill/>
                </a:ln>
                <a:solidFill>
                  <a:prstClr val="black"/>
                </a:solidFill>
                <a:effectLst/>
                <a:uLnTx/>
                <a:uFillTx/>
                <a:latin typeface="+mn-lt"/>
                <a:ea typeface="+mn-ea"/>
                <a:cs typeface="+mn-cs"/>
              </a:rPr>
              <a:t>Monneret</a:t>
            </a:r>
            <a:r>
              <a:rPr kumimoji="0" lang="fr-FR" sz="1400" b="0" i="0" u="none" strike="noStrike" kern="1200" cap="none" spc="0" normalizeH="0" baseline="0" noProof="0" dirty="0" smtClean="0">
                <a:ln>
                  <a:noFill/>
                </a:ln>
                <a:solidFill>
                  <a:prstClr val="black"/>
                </a:solidFill>
                <a:effectLst/>
                <a:uLnTx/>
                <a:uFillTx/>
                <a:latin typeface="+mn-lt"/>
                <a:ea typeface="+mn-ea"/>
                <a:cs typeface="+mn-cs"/>
              </a:rPr>
              <a:t> 23min-&gt; 37min</a:t>
            </a:r>
          </a:p>
          <a:p>
            <a:endParaRPr lang="fr-FR" b="1"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CEAB3-FEED-4AB1-B98A-42323F2BD66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355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230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endParaRPr lang="fr-FR" dirty="0" smtClean="0">
              <a:latin typeface="Calibri" panose="020F0502020204030204" pitchFamily="34" charset="0"/>
              <a:ea typeface="Times New Roman" panose="02020603050405020304" pitchFamily="18" charset="0"/>
              <a:cs typeface="Calibri" panose="020F0502020204030204" pitchFamily="34" charset="0"/>
            </a:endParaRPr>
          </a:p>
          <a:p>
            <a:pPr algn="l"/>
            <a:endParaRPr lang="fr-FR" dirty="0" smtClean="0">
              <a:latin typeface="Calibri" panose="020F0502020204030204" pitchFamily="34" charset="0"/>
              <a:ea typeface="Times New Roman" panose="02020603050405020304" pitchFamily="18" charset="0"/>
              <a:cs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347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dirty="0" smtClean="0">
                <a:latin typeface="Calibri" panose="020F0502020204030204" pitchFamily="34" charset="0"/>
                <a:ea typeface="Times New Roman" panose="02020603050405020304" pitchFamily="18" charset="0"/>
                <a:cs typeface="Calibri" panose="020F0502020204030204" pitchFamily="34" charset="0"/>
              </a:rPr>
              <a:t>Pour définir le GN, il existe différentes entrées : l’entrée linguistique, l’ entrée par la grammaire scolaire. </a:t>
            </a:r>
          </a:p>
          <a:p>
            <a:pPr algn="l"/>
            <a:r>
              <a:rPr lang="fr-FR" b="1" dirty="0" smtClean="0">
                <a:latin typeface="Calibri" panose="020F0502020204030204" pitchFamily="34" charset="0"/>
              </a:rPr>
              <a:t>Mise en activité </a:t>
            </a:r>
            <a:r>
              <a:rPr lang="fr-FR" dirty="0" smtClean="0">
                <a:latin typeface="Calibri" panose="020F0502020204030204" pitchFamily="34" charset="0"/>
              </a:rPr>
              <a:t>: </a:t>
            </a:r>
          </a:p>
          <a:p>
            <a:pPr marL="228600" indent="-228600" algn="l">
              <a:buFont typeface="+mj-lt"/>
              <a:buAutoNum type="arabicPeriod"/>
            </a:pPr>
            <a:r>
              <a:rPr lang="fr-FR" dirty="0" smtClean="0">
                <a:latin typeface="Calibri" panose="020F0502020204030204" pitchFamily="34" charset="0"/>
              </a:rPr>
              <a:t>Proposer au collègues de mettre</a:t>
            </a:r>
            <a:r>
              <a:rPr lang="fr-FR" baseline="0" dirty="0" smtClean="0">
                <a:latin typeface="Calibri" panose="020F0502020204030204" pitchFamily="34" charset="0"/>
              </a:rPr>
              <a:t> par écrit tout ce qu’ils savent au sujet du GN. Consigne : «  Ecrivez tout ce que vous savez au sujet du groupe nominal » Durée 5 min.</a:t>
            </a:r>
          </a:p>
          <a:p>
            <a:pPr marL="228600" indent="-228600" algn="l">
              <a:buFont typeface="+mj-lt"/>
              <a:buAutoNum type="arabicPeriod"/>
            </a:pPr>
            <a:r>
              <a:rPr lang="fr-FR" baseline="0" dirty="0" smtClean="0">
                <a:latin typeface="Calibri" panose="020F0502020204030204" pitchFamily="34" charset="0"/>
              </a:rPr>
              <a:t>Mise en commun avec recueil au tableau par le formateur  des connaissances des PE sous forme de carte mentale.</a:t>
            </a:r>
          </a:p>
          <a:p>
            <a:pPr algn="l"/>
            <a:r>
              <a:rPr lang="fr-FR" baseline="0" dirty="0" smtClean="0">
                <a:latin typeface="Calibri" panose="020F0502020204030204" pitchFamily="34" charset="0"/>
              </a:rPr>
              <a:t>Proposer ensuite la définition aux collègues</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36EFDD-721A-4B84-B91C-51D6C9DB948F}"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848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E41132CD-E459-4CBD-B86B-E103BE7E8D7F}" type="datetimeFigureOut">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36237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41132CD-E459-4CBD-B86B-E103BE7E8D7F}" type="datetimeFigureOut">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69104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41132CD-E459-4CBD-B86B-E103BE7E8D7F}" type="datetimeFigureOut">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FD96D36-C8A4-4E12-A58F-41B71DBC30A1}" type="slidenum">
              <a:rPr lang="fr-FR" smtClean="0"/>
              <a:t>‹N°›</a:t>
            </a:fld>
            <a:endParaRPr lang="fr-F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19536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E41132CD-E459-4CBD-B86B-E103BE7E8D7F}" type="datetimeFigureOut">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2165232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E41132CD-E459-4CBD-B86B-E103BE7E8D7F}" type="datetimeFigureOut">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FD96D36-C8A4-4E12-A58F-41B71DBC30A1}" type="slidenum">
              <a:rPr lang="fr-FR" smtClean="0"/>
              <a:t>‹N°›</a:t>
            </a:fld>
            <a:endParaRPr lang="fr-F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9486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E41132CD-E459-4CBD-B86B-E103BE7E8D7F}" type="datetimeFigureOut">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1326948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1132CD-E459-4CBD-B86B-E103BE7E8D7F}" type="datetimeFigureOut">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366513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1132CD-E459-4CBD-B86B-E103BE7E8D7F}" type="datetimeFigureOut">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13249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41132CD-E459-4CBD-B86B-E103BE7E8D7F}" type="datetimeFigureOut">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2333667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E41132CD-E459-4CBD-B86B-E103BE7E8D7F}" type="datetimeFigureOut">
              <a:rPr lang="fr-FR" smtClean="0"/>
              <a:t>05/11/2020</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215067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41132CD-E459-4CBD-B86B-E103BE7E8D7F}" type="datetimeFigureOut">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3568382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E41132CD-E459-4CBD-B86B-E103BE7E8D7F}" type="datetimeFigureOut">
              <a:rPr lang="fr-FR" smtClean="0"/>
              <a:t>05/11/2020</a:t>
            </a:fld>
            <a:endParaRPr lang="fr-FR"/>
          </a:p>
        </p:txBody>
      </p:sp>
      <p:sp>
        <p:nvSpPr>
          <p:cNvPr id="8" name="Footer Placeholder 7"/>
          <p:cNvSpPr>
            <a:spLocks noGrp="1"/>
          </p:cNvSpPr>
          <p:nvPr>
            <p:ph type="ftr" sz="quarter" idx="11"/>
          </p:nvPr>
        </p:nvSpPr>
        <p:spPr/>
        <p:txBody>
          <a:bodyPr/>
          <a:lstStyle/>
          <a:p>
            <a:endParaRPr lang="fr-F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314336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41132CD-E459-4CBD-B86B-E103BE7E8D7F}" type="datetimeFigureOut">
              <a:rPr lang="fr-FR" smtClean="0"/>
              <a:t>05/11/2020</a:t>
            </a:fld>
            <a:endParaRPr lang="fr-FR"/>
          </a:p>
        </p:txBody>
      </p:sp>
      <p:sp>
        <p:nvSpPr>
          <p:cNvPr id="4" name="Footer Placeholder 3"/>
          <p:cNvSpPr>
            <a:spLocks noGrp="1"/>
          </p:cNvSpPr>
          <p:nvPr>
            <p:ph type="ftr" sz="quarter" idx="11"/>
          </p:nvPr>
        </p:nvSpPr>
        <p:spPr/>
        <p:txBody>
          <a:bodyPr/>
          <a:lstStyle/>
          <a:p>
            <a:endParaRPr lang="fr-F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420567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132CD-E459-4CBD-B86B-E103BE7E8D7F}" type="datetimeFigureOut">
              <a:rPr lang="fr-FR" smtClean="0"/>
              <a:t>05/11/2020</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302880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41132CD-E459-4CBD-B86B-E103BE7E8D7F}" type="datetimeFigureOut">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2053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E41132CD-E459-4CBD-B86B-E103BE7E8D7F}" type="datetimeFigureOut">
              <a:rPr lang="fr-FR" smtClean="0"/>
              <a:t>05/11/2020</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EFD96D36-C8A4-4E12-A58F-41B71DBC30A1}" type="slidenum">
              <a:rPr lang="fr-FR" smtClean="0"/>
              <a:t>‹N°›</a:t>
            </a:fld>
            <a:endParaRPr lang="fr-FR"/>
          </a:p>
        </p:txBody>
      </p:sp>
    </p:spTree>
    <p:extLst>
      <p:ext uri="{BB962C8B-B14F-4D97-AF65-F5344CB8AC3E}">
        <p14:creationId xmlns:p14="http://schemas.microsoft.com/office/powerpoint/2010/main" val="3356983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E41132CD-E459-4CBD-B86B-E103BE7E8D7F}" type="datetimeFigureOut">
              <a:rPr lang="fr-FR" smtClean="0"/>
              <a:t>05/11/2020</a:t>
            </a:fld>
            <a:endParaRPr lang="fr-F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EFD96D36-C8A4-4E12-A58F-41B71DBC30A1}" type="slidenum">
              <a:rPr lang="fr-FR" smtClean="0"/>
              <a:t>‹N°›</a:t>
            </a:fld>
            <a:endParaRPr lang="fr-FR"/>
          </a:p>
        </p:txBody>
      </p:sp>
    </p:spTree>
    <p:extLst>
      <p:ext uri="{BB962C8B-B14F-4D97-AF65-F5344CB8AC3E}">
        <p14:creationId xmlns:p14="http://schemas.microsoft.com/office/powerpoint/2010/main" val="106083487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 Target="slide1.xml"/><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a:xfrm>
            <a:off x="3124200" y="6233158"/>
            <a:ext cx="2895600" cy="365125"/>
          </a:xfrm>
        </p:spPr>
        <p:txBody>
          <a:bodyPr/>
          <a:lstStyle/>
          <a:p>
            <a:r>
              <a:rPr lang="fr-FR" b="1" i="1" dirty="0" smtClean="0">
                <a:solidFill>
                  <a:schemeClr val="tx2">
                    <a:lumMod val="60000"/>
                    <a:lumOff val="40000"/>
                  </a:schemeClr>
                </a:solidFill>
              </a:rPr>
              <a:t>Liautard Marina CPC IEN Pays de Romans novembre 2020</a:t>
            </a:r>
            <a:endParaRPr lang="fr-FR" b="1" i="1" dirty="0">
              <a:solidFill>
                <a:schemeClr val="tx2">
                  <a:lumMod val="60000"/>
                  <a:lumOff val="40000"/>
                </a:schemeClr>
              </a:solidFill>
            </a:endParaRPr>
          </a:p>
        </p:txBody>
      </p:sp>
      <p:sp>
        <p:nvSpPr>
          <p:cNvPr id="2" name="Espace réservé du numéro de diapositive 1"/>
          <p:cNvSpPr>
            <a:spLocks noGrp="1"/>
          </p:cNvSpPr>
          <p:nvPr>
            <p:ph type="sldNum" sz="quarter" idx="12"/>
          </p:nvPr>
        </p:nvSpPr>
        <p:spPr/>
        <p:txBody>
          <a:bodyPr/>
          <a:lstStyle/>
          <a:p>
            <a:fld id="{39CFB4D7-76E9-4A3A-AB7F-E071503A505D}" type="slidenum">
              <a:rPr lang="fr-FR" smtClean="0"/>
              <a:t>1</a:t>
            </a:fld>
            <a:endParaRPr lang="fr-FR"/>
          </a:p>
        </p:txBody>
      </p:sp>
      <p:sp>
        <p:nvSpPr>
          <p:cNvPr id="5" name="Rectangle 4"/>
          <p:cNvSpPr/>
          <p:nvPr/>
        </p:nvSpPr>
        <p:spPr>
          <a:xfrm>
            <a:off x="251520" y="620688"/>
            <a:ext cx="8784976" cy="1938992"/>
          </a:xfrm>
          <a:prstGeom prst="rect">
            <a:avLst/>
          </a:prstGeom>
        </p:spPr>
        <p:txBody>
          <a:bodyPr wrap="square">
            <a:spAutoFit/>
          </a:bodyPr>
          <a:lstStyle/>
          <a:p>
            <a:pPr algn="ctr"/>
            <a:r>
              <a:rPr lang="fr-FR" sz="2400" b="1" dirty="0" smtClean="0">
                <a:ln w="9525">
                  <a:solidFill>
                    <a:schemeClr val="bg1"/>
                  </a:solidFill>
                  <a:prstDash val="solid"/>
                </a:ln>
                <a:solidFill>
                  <a:schemeClr val="accent1"/>
                </a:solidFill>
                <a:effectLst>
                  <a:outerShdw blurRad="38100" dist="38100" dir="2700000" algn="tl">
                    <a:srgbClr val="000000">
                      <a:alpha val="43137"/>
                    </a:srgbClr>
                  </a:outerShdw>
                </a:effectLst>
                <a:latin typeface="+mj-lt"/>
              </a:rPr>
              <a:t>« Enseigner la grammaire au cycle 3</a:t>
            </a:r>
          </a:p>
          <a:p>
            <a:pPr algn="ctr"/>
            <a:r>
              <a:rPr lang="fr-FR" sz="2400" b="1" dirty="0" smtClean="0">
                <a:ln w="9525">
                  <a:solidFill>
                    <a:schemeClr val="bg1"/>
                  </a:solidFill>
                  <a:prstDash val="solid"/>
                </a:ln>
                <a:solidFill>
                  <a:schemeClr val="accent1"/>
                </a:solidFill>
                <a:effectLst>
                  <a:outerShdw blurRad="38100" dist="38100" dir="2700000" algn="tl">
                    <a:srgbClr val="000000">
                      <a:alpha val="43137"/>
                    </a:srgbClr>
                  </a:outerShdw>
                </a:effectLst>
                <a:latin typeface="+mj-lt"/>
              </a:rPr>
              <a:t> en mettant en œuvre une démarche inductive niveau 1 » </a:t>
            </a:r>
          </a:p>
          <a:p>
            <a:pPr algn="ctr"/>
            <a:endParaRPr lang="fr-FR" sz="2400" b="1" dirty="0">
              <a:ln w="9525">
                <a:solidFill>
                  <a:schemeClr val="bg1"/>
                </a:solidFill>
                <a:prstDash val="solid"/>
              </a:ln>
              <a:solidFill>
                <a:schemeClr val="accent1"/>
              </a:solidFill>
              <a:effectLst>
                <a:outerShdw blurRad="38100" dist="38100" dir="2700000" algn="tl">
                  <a:srgbClr val="000000">
                    <a:alpha val="43137"/>
                  </a:srgbClr>
                </a:outerShdw>
              </a:effectLst>
              <a:latin typeface="+mj-lt"/>
            </a:endParaRPr>
          </a:p>
          <a:p>
            <a:pPr algn="ctr"/>
            <a:r>
              <a:rPr lang="fr-FR" sz="2400" b="1" dirty="0">
                <a:ln w="9525">
                  <a:solidFill>
                    <a:schemeClr val="bg1"/>
                  </a:solidFill>
                  <a:prstDash val="solid"/>
                </a:ln>
                <a:solidFill>
                  <a:schemeClr val="accent1"/>
                </a:solidFill>
                <a:effectLst>
                  <a:outerShdw blurRad="38100" dist="38100" dir="2700000" algn="tl">
                    <a:srgbClr val="000000">
                      <a:alpha val="43137"/>
                    </a:srgbClr>
                  </a:outerShdw>
                </a:effectLst>
                <a:latin typeface="+mj-lt"/>
              </a:rPr>
              <a:t>Atelier </a:t>
            </a:r>
            <a:r>
              <a:rPr lang="fr-FR" sz="2400" b="1" dirty="0" smtClean="0">
                <a:ln w="9525">
                  <a:solidFill>
                    <a:schemeClr val="bg1"/>
                  </a:solidFill>
                  <a:prstDash val="solid"/>
                </a:ln>
                <a:solidFill>
                  <a:schemeClr val="accent1"/>
                </a:solidFill>
                <a:effectLst>
                  <a:outerShdw blurRad="38100" dist="38100" dir="2700000" algn="tl">
                    <a:srgbClr val="000000">
                      <a:alpha val="43137"/>
                    </a:srgbClr>
                  </a:outerShdw>
                </a:effectLst>
                <a:latin typeface="+mj-lt"/>
              </a:rPr>
              <a:t>pédagogique 2018-2019  cycle 3 </a:t>
            </a:r>
          </a:p>
          <a:p>
            <a:pPr algn="ctr"/>
            <a:r>
              <a:rPr lang="fr-FR" sz="2400" b="1" dirty="0" smtClean="0">
                <a:ln w="9525">
                  <a:solidFill>
                    <a:schemeClr val="bg1"/>
                  </a:solidFill>
                  <a:prstDash val="solid"/>
                </a:ln>
                <a:solidFill>
                  <a:schemeClr val="accent1"/>
                </a:solidFill>
                <a:effectLst>
                  <a:outerShdw blurRad="38100" dist="38100" dir="2700000" algn="tl">
                    <a:srgbClr val="000000">
                      <a:alpha val="43137"/>
                    </a:srgbClr>
                  </a:outerShdw>
                </a:effectLst>
                <a:latin typeface="+mj-lt"/>
              </a:rPr>
              <a:t> Formation de  9h   </a:t>
            </a:r>
            <a:endParaRPr lang="fr-FR" sz="2400" b="1" dirty="0">
              <a:ln w="9525">
                <a:solidFill>
                  <a:schemeClr val="bg1"/>
                </a:solidFill>
                <a:prstDash val="solid"/>
              </a:ln>
              <a:solidFill>
                <a:schemeClr val="accent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798392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95536" y="548680"/>
            <a:ext cx="8291264"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rPr>
              <a:t>Le groupe du nom ou groupe nominal et ses expansions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Calibri"/>
              <a:ea typeface="+mn-ea"/>
              <a:cs typeface="+mn-cs"/>
            </a:endParaRPr>
          </a:p>
        </p:txBody>
      </p:sp>
      <p:sp>
        <p:nvSpPr>
          <p:cNvPr id="5" name="Rectangle 4"/>
          <p:cNvSpPr/>
          <p:nvPr/>
        </p:nvSpPr>
        <p:spPr>
          <a:xfrm>
            <a:off x="397805" y="1772816"/>
            <a:ext cx="8496944" cy="3523080"/>
          </a:xfrm>
          <a:prstGeom prst="rect">
            <a:avLst/>
          </a:prstGeom>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kumimoji="0" lang="fr-FR" sz="20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2. Quels sont les objectifs d’apprentissage ? </a:t>
            </a:r>
          </a:p>
          <a:p>
            <a:pPr marR="0" lvl="0" algn="l" defTabSz="914400" rtl="0" eaLnBrk="1" fontAlgn="auto" latinLnBrk="0" hangingPunct="1">
              <a:lnSpc>
                <a:spcPct val="107000"/>
              </a:lnSpc>
              <a:spcBef>
                <a:spcPts val="0"/>
              </a:spcBef>
              <a:spcAft>
                <a:spcPts val="800"/>
              </a:spcAft>
              <a:buClrTx/>
              <a:buSzTx/>
              <a:tabLst/>
              <a:defRPr/>
            </a:pPr>
            <a:r>
              <a:rPr lang="fr-FR" sz="20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D</a:t>
            </a:r>
            <a:r>
              <a:rPr kumimoji="0" lang="fr-FR" sz="2000" b="1" i="0" u="sng"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’un point de vue sémantique :</a:t>
            </a:r>
            <a:r>
              <a:rPr kumimoji="0" lang="fr-FR" sz="2000" b="1" i="0" u="sng" strike="noStrike" kern="1200" cap="none" spc="0" normalizeH="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p>
          <a:p>
            <a:pPr marL="800100" lvl="1" indent="-342900">
              <a:lnSpc>
                <a:spcPct val="107000"/>
              </a:lnSpc>
              <a:spcAft>
                <a:spcPts val="800"/>
              </a:spcAft>
              <a:buFont typeface="Calibri" panose="020F0502020204030204" pitchFamily="34" charset="0"/>
              <a:buChar char="-"/>
              <a:defRPr/>
            </a:pPr>
            <a:r>
              <a:rPr lang="fr-FR" sz="2000" dirty="0" smtClean="0"/>
              <a:t>Le </a:t>
            </a:r>
            <a:r>
              <a:rPr lang="fr-FR" sz="2000" dirty="0"/>
              <a:t>GN sert </a:t>
            </a:r>
            <a:r>
              <a:rPr lang="fr-FR" sz="2000" dirty="0" smtClean="0"/>
              <a:t>à </a:t>
            </a:r>
            <a:r>
              <a:rPr lang="fr-FR" sz="2000" b="1" dirty="0"/>
              <a:t>identifier un individu dans une collection d’éléments concurrents.</a:t>
            </a:r>
          </a:p>
          <a:p>
            <a:pPr marL="800100" lvl="1" indent="-342900">
              <a:lnSpc>
                <a:spcPct val="107000"/>
              </a:lnSpc>
              <a:spcAft>
                <a:spcPts val="800"/>
              </a:spcAft>
              <a:buFont typeface="Calibri" panose="020F0502020204030204" pitchFamily="34" charset="0"/>
              <a:buChar char="-"/>
            </a:pPr>
            <a:r>
              <a:rPr lang="fr-FR" sz="2000" b="1" dirty="0" smtClean="0"/>
              <a:t>Les </a:t>
            </a:r>
            <a:r>
              <a:rPr lang="fr-FR" sz="2000" b="1" dirty="0"/>
              <a:t>expansions du GN témoignent </a:t>
            </a:r>
            <a:r>
              <a:rPr lang="fr-FR" sz="2000" dirty="0" smtClean="0"/>
              <a:t>, plus </a:t>
            </a:r>
            <a:r>
              <a:rPr lang="fr-FR" sz="2000" dirty="0"/>
              <a:t>ou moins </a:t>
            </a:r>
            <a:r>
              <a:rPr lang="fr-FR" sz="2000" dirty="0" smtClean="0"/>
              <a:t>discrètement, </a:t>
            </a:r>
            <a:r>
              <a:rPr lang="fr-FR" sz="2000" b="1" dirty="0" smtClean="0"/>
              <a:t>du </a:t>
            </a:r>
            <a:r>
              <a:rPr lang="fr-FR" sz="2000" b="1" dirty="0"/>
              <a:t>point de vue de </a:t>
            </a:r>
            <a:r>
              <a:rPr lang="fr-FR" sz="2000" b="1" dirty="0" smtClean="0"/>
              <a:t>l’énonciateur.</a:t>
            </a:r>
          </a:p>
          <a:p>
            <a:pPr marL="800100" lvl="1" indent="-342900">
              <a:lnSpc>
                <a:spcPct val="107000"/>
              </a:lnSpc>
              <a:spcAft>
                <a:spcPts val="800"/>
              </a:spcAft>
              <a:buFont typeface="Calibri" panose="020F0502020204030204" pitchFamily="34" charset="0"/>
              <a:buChar char="-"/>
            </a:pPr>
            <a:r>
              <a:rPr lang="fr-FR" sz="20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Les expansions du GN permettent </a:t>
            </a:r>
            <a:r>
              <a:rPr lang="fr-FR" sz="2000" b="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 </a:t>
            </a:r>
            <a:r>
              <a:rPr lang="fr-FR" sz="20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l’enrôlement du </a:t>
            </a:r>
            <a:r>
              <a:rPr lang="fr-FR" sz="2000" b="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lecteur,  </a:t>
            </a:r>
            <a:r>
              <a:rPr lang="fr-FR" sz="2000" b="1" dirty="0">
                <a:solidFill>
                  <a:prstClr val="black"/>
                </a:solidFill>
                <a:latin typeface="Calibri" panose="020F0502020204030204" pitchFamily="34" charset="0"/>
                <a:ea typeface="Times New Roman" panose="02020603050405020304" pitchFamily="18" charset="0"/>
                <a:cs typeface="Calibri" panose="020F0502020204030204" pitchFamily="34" charset="0"/>
              </a:rPr>
              <a:t>elles servent  à produire un </a:t>
            </a:r>
            <a:r>
              <a:rPr lang="fr-FR" sz="2000" b="1" dirty="0" smtClean="0">
                <a:solidFill>
                  <a:prstClr val="black"/>
                </a:solidFill>
                <a:latin typeface="Calibri" panose="020F0502020204030204" pitchFamily="34" charset="0"/>
                <a:ea typeface="Times New Roman" panose="02020603050405020304" pitchFamily="18" charset="0"/>
                <a:cs typeface="Calibri" panose="020F0502020204030204" pitchFamily="34" charset="0"/>
              </a:rPr>
              <a:t>effet.</a:t>
            </a:r>
          </a:p>
          <a:p>
            <a:pPr lvl="0">
              <a:lnSpc>
                <a:spcPct val="107000"/>
              </a:lnSpc>
              <a:spcAft>
                <a:spcPts val="800"/>
              </a:spcAft>
            </a:pPr>
            <a:endParaRPr kumimoji="0" lang="fr-FR"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214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p:cNvSpPr/>
          <p:nvPr/>
        </p:nvSpPr>
        <p:spPr>
          <a:xfrm>
            <a:off x="511228" y="238508"/>
            <a:ext cx="8502842"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Le groupe du nom ou groupe nominal et ses expansions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Calibri"/>
              <a:ea typeface="+mn-ea"/>
              <a:cs typeface="+mn-cs"/>
            </a:endParaRPr>
          </a:p>
        </p:txBody>
      </p:sp>
      <p:sp>
        <p:nvSpPr>
          <p:cNvPr id="5" name="Rectangle 4"/>
          <p:cNvSpPr/>
          <p:nvPr/>
        </p:nvSpPr>
        <p:spPr>
          <a:xfrm>
            <a:off x="323528" y="1135895"/>
            <a:ext cx="8496944" cy="593406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smtClean="0">
                <a:ln>
                  <a:noFill/>
                </a:ln>
                <a:solidFill>
                  <a:prstClr val="black"/>
                </a:solidFill>
                <a:effectLst/>
                <a:uLnTx/>
                <a:uFillTx/>
                <a:ea typeface="Times New Roman" panose="02020603050405020304" pitchFamily="18" charset="0"/>
                <a:cs typeface="Calibri" panose="020F0502020204030204" pitchFamily="34" charset="0"/>
              </a:rPr>
              <a:t>2-Quels sont les objectifs d’apprentissage ?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2000" b="1" i="0" u="sng" strike="noStrike" kern="1200" cap="none" spc="0" normalizeH="0" baseline="0" noProof="0" dirty="0" smtClean="0">
                <a:ln>
                  <a:noFill/>
                </a:ln>
                <a:solidFill>
                  <a:prstClr val="black"/>
                </a:solidFill>
                <a:effectLst/>
                <a:uLnTx/>
                <a:uFillTx/>
              </a:rPr>
              <a:t>D’un </a:t>
            </a:r>
            <a:r>
              <a:rPr kumimoji="0" lang="fr-FR" sz="2000" b="1" i="0" u="sng" strike="noStrike" kern="1200" cap="none" spc="0" normalizeH="0" baseline="0" noProof="0" dirty="0">
                <a:ln>
                  <a:noFill/>
                </a:ln>
                <a:solidFill>
                  <a:prstClr val="black"/>
                </a:solidFill>
                <a:effectLst/>
                <a:uLnTx/>
                <a:uFillTx/>
              </a:rPr>
              <a:t>point de vue morphologique </a:t>
            </a:r>
            <a:r>
              <a:rPr kumimoji="0" lang="fr-FR" sz="1800" b="1" i="0" u="sng" strike="noStrike" kern="1200" cap="none" spc="0" normalizeH="0" baseline="0" noProof="0" dirty="0" smtClean="0">
                <a:ln>
                  <a:noFill/>
                </a:ln>
                <a:solidFill>
                  <a:prstClr val="black"/>
                </a:solidFill>
                <a:effectLst/>
                <a:uLnTx/>
                <a:uFillTx/>
              </a:rPr>
              <a: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rPr>
              <a:t>A </a:t>
            </a:r>
            <a:r>
              <a:rPr kumimoji="0" lang="fr-FR" sz="1800" b="1" i="0" u="none" strike="noStrike" kern="1200" cap="none" spc="0" normalizeH="0" baseline="0" noProof="0" dirty="0">
                <a:ln>
                  <a:noFill/>
                </a:ln>
                <a:solidFill>
                  <a:prstClr val="black"/>
                </a:solidFill>
                <a:effectLst/>
                <a:uLnTx/>
                <a:uFillTx/>
              </a:rPr>
              <a:t>quoi cela </a:t>
            </a:r>
            <a:r>
              <a:rPr kumimoji="0" lang="fr-FR" sz="1800" b="1" i="0" u="none" strike="noStrike" kern="1200" cap="none" spc="0" normalizeH="0" baseline="0" noProof="0" dirty="0" smtClean="0">
                <a:ln>
                  <a:noFill/>
                </a:ln>
                <a:solidFill>
                  <a:prstClr val="black"/>
                </a:solidFill>
                <a:effectLst/>
                <a:uLnTx/>
                <a:uFillTx/>
              </a:rPr>
              <a:t>ressemble-t-il</a:t>
            </a:r>
            <a:r>
              <a:rPr kumimoji="0" lang="fr-FR" sz="1800" b="1" i="0" u="none" strike="noStrike" kern="1200" cap="none" spc="0" normalizeH="0" baseline="0" noProof="0" dirty="0">
                <a:ln>
                  <a:noFill/>
                </a:ln>
                <a:solidFill>
                  <a:prstClr val="black"/>
                </a:solidFill>
                <a:effectLst/>
                <a:uLnTx/>
                <a:uFillTx/>
              </a:rPr>
              <a:t> </a:t>
            </a:r>
            <a:r>
              <a:rPr kumimoji="0" lang="fr-FR" sz="1800" b="1" i="0" u="none" strike="noStrike" kern="1200" cap="none" spc="0" normalizeH="0" baseline="0" noProof="0" dirty="0" smtClean="0">
                <a:ln>
                  <a:noFill/>
                </a:ln>
                <a:solidFill>
                  <a:prstClr val="black"/>
                </a:solidFill>
                <a:effectLst/>
                <a:uLnTx/>
                <a:uFillTx/>
              </a:rPr>
              <a:t>? </a:t>
            </a:r>
            <a:r>
              <a:rPr kumimoji="0" lang="fr-FR" sz="18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Combien </a:t>
            </a:r>
            <a:r>
              <a:rPr kumimoji="0" lang="fr-FR" sz="18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de </a:t>
            </a:r>
            <a:r>
              <a:rPr kumimoji="0" lang="fr-FR" sz="18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mots le composent </a:t>
            </a:r>
            <a:r>
              <a:rPr kumimoji="0" lang="fr-FR" sz="18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a:t>
            </a:r>
            <a:r>
              <a:rPr kumimoji="0" lang="fr-FR" sz="18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Quels sont ces  </a:t>
            </a:r>
            <a:r>
              <a:rPr kumimoji="0" lang="fr-FR" sz="18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mots </a:t>
            </a:r>
            <a:r>
              <a:rPr kumimoji="0" lang="fr-FR" sz="18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 </a:t>
            </a:r>
            <a:r>
              <a:rPr kumimoji="0" lang="fr-FR" sz="180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Le nom peut être complété par un seul mot </a:t>
            </a:r>
            <a:r>
              <a:rPr kumimoji="0" lang="fr-FR" sz="18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 l’adjectif </a:t>
            </a:r>
            <a:r>
              <a:rPr kumimoji="0" lang="fr-FR"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(mot susceptible de variation </a:t>
            </a:r>
            <a:r>
              <a:rPr kumimoji="0" lang="fr-FR" sz="18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en genre </a:t>
            </a:r>
            <a:r>
              <a:rPr kumimoji="0" lang="fr-FR"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et nombre</a:t>
            </a:r>
            <a:r>
              <a:rPr kumimoji="0" lang="fr-FR" sz="18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 le GN peut contenir plusieurs adjectifs ; par plusieurs mots dont un  verbe </a:t>
            </a:r>
            <a:r>
              <a:rPr kumimoji="0" lang="fr-FR"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à un mode personnel </a:t>
            </a:r>
            <a:r>
              <a:rPr kumimoji="0" lang="fr-FR" sz="1800" b="0" i="0" u="none" strike="noStrike" kern="1200" cap="none" spc="0" normalizeH="0" noProof="0" dirty="0" smtClean="0">
                <a:ln>
                  <a:noFill/>
                </a:ln>
                <a:solidFill>
                  <a:prstClr val="black"/>
                </a:solidFill>
                <a:effectLst/>
                <a:uLnTx/>
                <a:uFillTx/>
                <a:ea typeface="Calibri" panose="020F0502020204030204" pitchFamily="34" charset="0"/>
                <a:cs typeface="Times New Roman" panose="02020603050405020304" pitchFamily="18" charset="0"/>
              </a:rPr>
              <a:t> dans la </a:t>
            </a:r>
            <a:r>
              <a:rPr kumimoji="0" lang="fr-FR" sz="18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subordonnée relative; par plusieurs mots introduits par une  préposition dans</a:t>
            </a:r>
            <a:r>
              <a:rPr kumimoji="0" lang="fr-FR" sz="1800" b="0" i="0" u="none" strike="noStrike" kern="1200" cap="none" spc="0" normalizeH="0" noProof="0" dirty="0" smtClean="0">
                <a:ln>
                  <a:noFill/>
                </a:ln>
                <a:solidFill>
                  <a:prstClr val="black"/>
                </a:solidFill>
                <a:effectLst/>
                <a:uLnTx/>
                <a:uFillTx/>
                <a:ea typeface="Calibri" panose="020F0502020204030204" pitchFamily="34" charset="0"/>
                <a:cs typeface="Times New Roman" panose="02020603050405020304" pitchFamily="18" charset="0"/>
              </a:rPr>
              <a:t> le </a:t>
            </a:r>
            <a:r>
              <a:rPr kumimoji="0" lang="fr-FR" sz="18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complément </a:t>
            </a:r>
            <a:r>
              <a:rPr kumimoji="0" lang="fr-FR"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du </a:t>
            </a:r>
            <a:r>
              <a:rPr kumimoji="0" lang="fr-FR" sz="18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nom</a:t>
            </a:r>
          </a:p>
          <a:p>
            <a:pPr marR="0" lvl="0" algn="l" defTabSz="914400" rtl="0" eaLnBrk="1" fontAlgn="auto" latinLnBrk="0" hangingPunct="1">
              <a:lnSpc>
                <a:spcPct val="100000"/>
              </a:lnSpc>
              <a:spcBef>
                <a:spcPts val="0"/>
              </a:spcBef>
              <a:spcAft>
                <a:spcPts val="0"/>
              </a:spcAft>
              <a:buClrTx/>
              <a:buSzTx/>
              <a:tabLst/>
              <a:defRPr/>
            </a:pPr>
            <a:r>
              <a:rPr kumimoji="0" lang="fr-FR" sz="2000" b="1" i="0" u="sng" strike="noStrike" kern="1200" cap="none" spc="0" normalizeH="0" baseline="0" noProof="0" dirty="0" smtClean="0">
                <a:ln>
                  <a:noFill/>
                </a:ln>
                <a:solidFill>
                  <a:prstClr val="black"/>
                </a:solidFill>
                <a:effectLst/>
                <a:uLnTx/>
                <a:uFillTx/>
              </a:rPr>
              <a:t>D’un </a:t>
            </a:r>
            <a:r>
              <a:rPr kumimoji="0" lang="fr-FR" sz="2000" b="1" i="0" u="sng" strike="noStrike" kern="1200" cap="none" spc="0" normalizeH="0" baseline="0" noProof="0" dirty="0">
                <a:ln>
                  <a:noFill/>
                </a:ln>
                <a:solidFill>
                  <a:prstClr val="black"/>
                </a:solidFill>
                <a:effectLst/>
                <a:uLnTx/>
                <a:uFillTx/>
              </a:rPr>
              <a:t>point de vue syntaxique</a:t>
            </a:r>
            <a:r>
              <a:rPr kumimoji="0" lang="fr-FR" sz="1800" b="1" i="0" u="sng" strike="noStrike" kern="1200" cap="none" spc="0" normalizeH="0" baseline="0" noProof="0" dirty="0">
                <a:ln>
                  <a:noFill/>
                </a:ln>
                <a:solidFill>
                  <a:prstClr val="black"/>
                </a:solidFill>
                <a:effectLst/>
                <a:uLnTx/>
                <a:uFillTx/>
              </a:rPr>
              <a:t> </a:t>
            </a:r>
            <a:r>
              <a:rPr kumimoji="0" lang="fr-FR" sz="1800" b="1" i="0" u="sng" strike="noStrike" kern="1200" cap="none" spc="0" normalizeH="0" baseline="0" noProof="0" dirty="0" smtClean="0">
                <a:ln>
                  <a:noFill/>
                </a:ln>
                <a:solidFill>
                  <a:prstClr val="black"/>
                </a:solidFill>
                <a:effectLst/>
                <a:uLnTx/>
                <a:uFillTx/>
              </a:rPr>
              <a:t>:</a:t>
            </a:r>
          </a:p>
          <a:p>
            <a:pPr marR="0" lvl="0" algn="l" defTabSz="914400" rtl="0" eaLnBrk="1" fontAlgn="auto" latinLnBrk="0" hangingPunct="1">
              <a:lnSpc>
                <a:spcPct val="100000"/>
              </a:lnSpc>
              <a:spcBef>
                <a:spcPts val="0"/>
              </a:spcBef>
              <a:spcAft>
                <a:spcPts val="0"/>
              </a:spcAft>
              <a:buClrTx/>
              <a:buSzTx/>
              <a:tabLst/>
              <a:defRPr/>
            </a:pPr>
            <a:r>
              <a:rPr kumimoji="0" lang="fr-FR" sz="1800" b="1" i="0" u="none" strike="noStrike" kern="1200" cap="none" spc="0" normalizeH="0" baseline="0" noProof="0" dirty="0" smtClean="0">
                <a:ln>
                  <a:noFill/>
                </a:ln>
                <a:solidFill>
                  <a:prstClr val="black"/>
                </a:solidFill>
                <a:effectLst/>
                <a:uLnTx/>
                <a:uFillTx/>
              </a:rPr>
              <a:t>Quels </a:t>
            </a:r>
            <a:r>
              <a:rPr kumimoji="0" lang="fr-FR" sz="1800" b="1" i="0" u="none" strike="noStrike" kern="1200" cap="none" spc="0" normalizeH="0" baseline="0" noProof="0" dirty="0">
                <a:ln>
                  <a:noFill/>
                </a:ln>
                <a:solidFill>
                  <a:prstClr val="black"/>
                </a:solidFill>
                <a:effectLst/>
                <a:uLnTx/>
                <a:uFillTx/>
              </a:rPr>
              <a:t>liens avec les autres mots de la phrase ? quelle </a:t>
            </a:r>
            <a:r>
              <a:rPr kumimoji="0" lang="fr-FR" sz="1800" b="1" i="0" u="none" strike="noStrike" kern="1200" cap="none" spc="0" normalizeH="0" baseline="0" noProof="0" dirty="0" smtClean="0">
                <a:ln>
                  <a:noFill/>
                </a:ln>
                <a:solidFill>
                  <a:prstClr val="black"/>
                </a:solidFill>
                <a:effectLst/>
                <a:uLnTx/>
                <a:uFillTx/>
              </a:rPr>
              <a:t>est la place des différents éléments composant le GN  et quels liens entretiennent-ils entre eux ?</a:t>
            </a:r>
          </a:p>
          <a:p>
            <a:pPr marL="742950" lvl="1" indent="-285750">
              <a:buFontTx/>
              <a:buChar char="-"/>
              <a:defRPr/>
            </a:pPr>
            <a:r>
              <a:rPr lang="fr-FR" dirty="0" smtClean="0">
                <a:solidFill>
                  <a:prstClr val="black"/>
                </a:solidFill>
              </a:rPr>
              <a:t>I</a:t>
            </a:r>
            <a:r>
              <a:rPr kumimoji="0" lang="fr-FR" b="0" i="0" u="none" strike="noStrike" kern="1200" cap="none" spc="0" normalizeH="0" baseline="0" noProof="0" dirty="0" err="1" smtClean="0">
                <a:ln>
                  <a:noFill/>
                </a:ln>
                <a:solidFill>
                  <a:prstClr val="black"/>
                </a:solidFill>
                <a:effectLst/>
                <a:uLnTx/>
                <a:uFillTx/>
              </a:rPr>
              <a:t>dentifier</a:t>
            </a:r>
            <a:r>
              <a:rPr kumimoji="0" lang="fr-FR" b="0" i="0" u="none" strike="noStrike" kern="1200" cap="none" spc="0" normalizeH="0" baseline="0" noProof="0" dirty="0" smtClean="0">
                <a:ln>
                  <a:noFill/>
                </a:ln>
                <a:solidFill>
                  <a:prstClr val="black"/>
                </a:solidFill>
                <a:effectLst/>
                <a:uLnTx/>
                <a:uFillTx/>
              </a:rPr>
              <a:t> les GN dans la phrase; </a:t>
            </a:r>
            <a:endParaRPr lang="fr-FR" noProof="0" dirty="0" smtClean="0">
              <a:solidFill>
                <a:prstClr val="black"/>
              </a:solidFill>
            </a:endParaRPr>
          </a:p>
          <a:p>
            <a:pPr marL="742950" lvl="1" indent="-285750">
              <a:buFontTx/>
              <a:buChar char="-"/>
              <a:defRPr/>
            </a:pPr>
            <a:r>
              <a:rPr lang="fr-FR" dirty="0" smtClean="0">
                <a:solidFill>
                  <a:prstClr val="black"/>
                </a:solidFill>
              </a:rPr>
              <a:t>C</a:t>
            </a:r>
            <a:r>
              <a:rPr kumimoji="0" lang="fr-FR" b="0" i="0" u="none" strike="noStrike" kern="1200" cap="none" spc="0" normalizeH="0" baseline="0" noProof="0" dirty="0" err="1" smtClean="0">
                <a:ln>
                  <a:noFill/>
                </a:ln>
                <a:solidFill>
                  <a:prstClr val="black"/>
                </a:solidFill>
                <a:effectLst/>
                <a:uLnTx/>
                <a:uFillTx/>
              </a:rPr>
              <a:t>omment</a:t>
            </a:r>
            <a:r>
              <a:rPr kumimoji="0" lang="fr-FR" b="0" i="0" u="none" strike="noStrike" kern="1200" cap="none" spc="0" normalizeH="0" baseline="0" noProof="0" dirty="0" smtClean="0">
                <a:ln>
                  <a:noFill/>
                </a:ln>
                <a:solidFill>
                  <a:prstClr val="black"/>
                </a:solidFill>
                <a:effectLst/>
                <a:uLnTx/>
                <a:uFillTx/>
              </a:rPr>
              <a:t> </a:t>
            </a:r>
            <a:r>
              <a:rPr kumimoji="0" lang="fr-FR" b="0" i="0" u="none" strike="noStrike" kern="1200" cap="none" spc="0" normalizeH="0" baseline="0" noProof="0" dirty="0">
                <a:ln>
                  <a:noFill/>
                </a:ln>
                <a:solidFill>
                  <a:prstClr val="black"/>
                </a:solidFill>
                <a:effectLst/>
                <a:uLnTx/>
                <a:uFillTx/>
              </a:rPr>
              <a:t>se jouent les accords dans le cas d’une expansion à partir d’adjectif ? </a:t>
            </a:r>
            <a:endParaRPr kumimoji="0" lang="fr-FR" b="0" i="0" u="none" strike="noStrike" kern="1200" cap="none" spc="0" normalizeH="0" baseline="0" noProof="0" dirty="0" smtClean="0">
              <a:ln>
                <a:noFill/>
              </a:ln>
              <a:solidFill>
                <a:prstClr val="black"/>
              </a:solidFill>
              <a:effectLst/>
              <a:uLnTx/>
              <a:uFillTx/>
            </a:endParaRPr>
          </a:p>
          <a:p>
            <a:pPr marL="742950" lvl="1" indent="-285750">
              <a:buFontTx/>
              <a:buChar char="-"/>
              <a:defRPr/>
            </a:pPr>
            <a:r>
              <a:rPr kumimoji="0" lang="fr-FR" sz="1800" b="0" i="0" u="none" strike="noStrike" kern="1200" cap="none" spc="0" normalizeH="0" baseline="0" noProof="0" dirty="0" smtClean="0">
                <a:ln>
                  <a:noFill/>
                </a:ln>
                <a:solidFill>
                  <a:prstClr val="black"/>
                </a:solidFill>
                <a:effectLst/>
                <a:uLnTx/>
                <a:uFillTx/>
              </a:rPr>
              <a:t>Quelle  </a:t>
            </a:r>
            <a:r>
              <a:rPr kumimoji="0" lang="fr-FR" sz="1800" b="0" i="0" u="none" strike="noStrike" kern="1200" cap="none" spc="0" normalizeH="0" baseline="0" noProof="0" dirty="0">
                <a:ln>
                  <a:noFill/>
                </a:ln>
                <a:solidFill>
                  <a:prstClr val="black"/>
                </a:solidFill>
                <a:effectLst/>
                <a:uLnTx/>
                <a:uFillTx/>
              </a:rPr>
              <a:t>place  l’adjectif occupe-t-il ? </a:t>
            </a:r>
            <a:r>
              <a:rPr kumimoji="0" lang="fr-FR" sz="1800" b="0" i="0" u="none" strike="noStrike" kern="1200" cap="none" spc="0" normalizeH="0" baseline="0" noProof="0" dirty="0" smtClean="0">
                <a:ln>
                  <a:noFill/>
                </a:ln>
                <a:solidFill>
                  <a:prstClr val="black"/>
                </a:solidFill>
                <a:effectLst/>
                <a:uLnTx/>
                <a:uFillTx/>
              </a:rPr>
              <a:t>pour </a:t>
            </a:r>
            <a:r>
              <a:rPr kumimoji="0" lang="fr-FR" sz="1800" b="0" i="0" u="none" strike="noStrike" kern="1200" cap="none" spc="0" normalizeH="0" baseline="0" noProof="0" dirty="0">
                <a:ln>
                  <a:noFill/>
                </a:ln>
                <a:solidFill>
                  <a:prstClr val="black"/>
                </a:solidFill>
                <a:effectLst/>
                <a:uLnTx/>
                <a:uFillTx/>
              </a:rPr>
              <a:t>quel sens ?  un grand homme/un homme </a:t>
            </a:r>
            <a:r>
              <a:rPr kumimoji="0" lang="fr-FR" sz="1800" b="0" i="0" u="none" strike="noStrike" kern="1200" cap="none" spc="0" normalizeH="0" baseline="0" noProof="0" dirty="0" smtClean="0">
                <a:ln>
                  <a:noFill/>
                </a:ln>
                <a:solidFill>
                  <a:prstClr val="black"/>
                </a:solidFill>
                <a:effectLst/>
                <a:uLnTx/>
                <a:uFillTx/>
              </a:rPr>
              <a:t>grand. Quel  </a:t>
            </a:r>
            <a:r>
              <a:rPr kumimoji="0" lang="fr-FR" sz="1800" b="0" i="0" u="none" strike="noStrike" kern="1200" cap="none" spc="0" normalizeH="0" baseline="0" noProof="0" dirty="0">
                <a:ln>
                  <a:noFill/>
                </a:ln>
                <a:solidFill>
                  <a:prstClr val="black"/>
                </a:solidFill>
                <a:effectLst/>
                <a:uLnTx/>
                <a:uFillTx/>
              </a:rPr>
              <a:t>choix  en ce qui concerne le déterminant ?</a:t>
            </a:r>
            <a:endParaRPr kumimoji="0" lang="fr-FR" sz="18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8083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95536" y="227429"/>
            <a:ext cx="8496944"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Le groupe du nom ou groupe nominal et ses expansions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Calibri"/>
              <a:ea typeface="+mn-ea"/>
              <a:cs typeface="+mn-cs"/>
            </a:endParaRPr>
          </a:p>
        </p:txBody>
      </p:sp>
      <p:sp>
        <p:nvSpPr>
          <p:cNvPr id="5" name="Rectangle 4"/>
          <p:cNvSpPr/>
          <p:nvPr/>
        </p:nvSpPr>
        <p:spPr>
          <a:xfrm>
            <a:off x="395536" y="1628800"/>
            <a:ext cx="8496944" cy="4463145"/>
          </a:xfrm>
          <a:prstGeom prst="rect">
            <a:avLst/>
          </a:prstGeom>
        </p:spPr>
        <p:txBody>
          <a:bodyPr wrap="square">
            <a:spAutoFit/>
          </a:bodyPr>
          <a:lstStyle/>
          <a:p>
            <a:pPr lvl="0">
              <a:lnSpc>
                <a:spcPct val="107000"/>
              </a:lnSpc>
              <a:spcAft>
                <a:spcPts val="800"/>
              </a:spcAft>
              <a:defRPr/>
            </a:pPr>
            <a:r>
              <a:rPr kumimoji="0" lang="fr-F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Times New Roman" panose="02020603050405020304" pitchFamily="18" charset="0"/>
                <a:cs typeface="Calibri" panose="020F0502020204030204" pitchFamily="34" charset="0"/>
              </a:rPr>
              <a:t>3- Quels sont les obstacles à l’apprentissage </a:t>
            </a:r>
            <a:r>
              <a:rPr kumimoji="0" lang="fr-FR" sz="20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lang="fr-FR" b="1" dirty="0" smtClean="0"/>
              <a:t>Détour par les difficultés rencontrées par les élèves </a:t>
            </a:r>
            <a:r>
              <a:rPr lang="fr-FR" sz="1400" b="1" dirty="0">
                <a:solidFill>
                  <a:prstClr val="black"/>
                </a:solidFill>
              </a:rPr>
              <a:t>(suite)</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fr-FR" b="1" dirty="0" smtClean="0"/>
              <a:t>Ancrage de l’élève  </a:t>
            </a:r>
            <a:r>
              <a:rPr lang="fr-FR" b="1" dirty="0"/>
              <a:t>sur le sens et non sur la forme, difficulté à s’intéresser à la langue comme objet d’étude.</a:t>
            </a:r>
            <a:r>
              <a:rPr lang="fr-FR" dirty="0"/>
              <a:t> Les élèves peinent à se détacher du sens, alors qu’il faut décontextualiser pour analyser le fonctionnement de la </a:t>
            </a:r>
            <a:r>
              <a:rPr lang="fr-FR" dirty="0" smtClean="0"/>
              <a:t>langue,  </a:t>
            </a:r>
            <a:r>
              <a:rPr lang="fr-FR" dirty="0"/>
              <a:t>sortir le problème à résoudre d’une valeur discursive,  ce qui est difficile car c’est artificiel. L</a:t>
            </a:r>
            <a:r>
              <a:rPr lang="fr-FR" dirty="0" smtClean="0"/>
              <a:t>a </a:t>
            </a:r>
            <a:r>
              <a:rPr lang="fr-FR" dirty="0"/>
              <a:t>langue est </a:t>
            </a:r>
            <a:r>
              <a:rPr lang="fr-FR" dirty="0" smtClean="0"/>
              <a:t>prise </a:t>
            </a:r>
            <a:r>
              <a:rPr lang="fr-FR" dirty="0"/>
              <a:t>comme objet d’étude à l’école uniquement dans l’apprentissage du code au </a:t>
            </a:r>
            <a:r>
              <a:rPr lang="fr-FR" dirty="0" smtClean="0"/>
              <a:t>CP.</a:t>
            </a:r>
          </a:p>
          <a:p>
            <a:pPr>
              <a:lnSpc>
                <a:spcPct val="107000"/>
              </a:lnSpc>
              <a:spcAft>
                <a:spcPts val="800"/>
              </a:spcAft>
            </a:pPr>
            <a:endParaRPr lang="fr-FR" sz="800" dirty="0"/>
          </a:p>
          <a:p>
            <a:pPr marL="285750" lvl="0" indent="-285750">
              <a:buFont typeface="Arial" panose="020B0604020202020204" pitchFamily="34" charset="0"/>
              <a:buChar char="•"/>
            </a:pPr>
            <a:r>
              <a:rPr lang="fr-FR" b="1" dirty="0"/>
              <a:t>Pas de sens donné à une activité insuffisamment explicitée</a:t>
            </a:r>
            <a:r>
              <a:rPr lang="fr-FR" dirty="0"/>
              <a:t>, qui n’engage pas le sujet </a:t>
            </a:r>
            <a:r>
              <a:rPr lang="fr-FR" dirty="0" smtClean="0"/>
              <a:t>langagier; </a:t>
            </a:r>
            <a:r>
              <a:rPr lang="fr-FR" dirty="0"/>
              <a:t>les élèves se contentent d’aller à la </a:t>
            </a:r>
            <a:r>
              <a:rPr lang="fr-FR" dirty="0" smtClean="0"/>
              <a:t>pêche lorsqu’on leur demande de rechercher des GN dans une phrase, dans un texte.   </a:t>
            </a:r>
          </a:p>
          <a:p>
            <a:pPr lvl="0"/>
            <a:endParaRPr lang="fr-FR" sz="800" dirty="0"/>
          </a:p>
        </p:txBody>
      </p:sp>
    </p:spTree>
    <p:extLst>
      <p:ext uri="{BB962C8B-B14F-4D97-AF65-F5344CB8AC3E}">
        <p14:creationId xmlns:p14="http://schemas.microsoft.com/office/powerpoint/2010/main" val="29702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23527" y="167875"/>
            <a:ext cx="8571221"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Le groupe du nom ou groupe nominal et ses expansions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Calibri"/>
              <a:ea typeface="+mn-ea"/>
              <a:cs typeface="+mn-cs"/>
            </a:endParaRPr>
          </a:p>
        </p:txBody>
      </p:sp>
      <p:sp>
        <p:nvSpPr>
          <p:cNvPr id="5" name="Rectangle 4"/>
          <p:cNvSpPr/>
          <p:nvPr/>
        </p:nvSpPr>
        <p:spPr>
          <a:xfrm>
            <a:off x="511228" y="1340768"/>
            <a:ext cx="8383521" cy="4942379"/>
          </a:xfrm>
          <a:prstGeom prst="rect">
            <a:avLst/>
          </a:prstGeom>
        </p:spPr>
        <p:txBody>
          <a:bodyPr wrap="square">
            <a:spAutoFit/>
          </a:bodyPr>
          <a:lstStyle/>
          <a:p>
            <a:pPr lvl="0">
              <a:lnSpc>
                <a:spcPct val="107000"/>
              </a:lnSpc>
              <a:spcAft>
                <a:spcPts val="800"/>
              </a:spcAft>
              <a:defRPr/>
            </a:pPr>
            <a:r>
              <a:rPr kumimoji="0" lang="fr-FR" sz="20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Calibri" panose="020F0502020204030204" pitchFamily="34" charset="0"/>
              </a:rPr>
              <a:t>3- Quels sont les obstacles à l’apprentissage </a:t>
            </a:r>
            <a:r>
              <a:rPr kumimoji="0" lang="fr-FR" sz="2000" b="1" i="0" u="none" strike="noStrike" kern="1200" cap="none" spc="0" normalizeH="0" baseline="0" noProof="0" dirty="0" smtClean="0">
                <a:ln>
                  <a:noFill/>
                </a:ln>
                <a:solidFill>
                  <a:prstClr val="black"/>
                </a:solidFill>
                <a:effectLst/>
                <a:uLnTx/>
                <a:uFillTx/>
                <a:ea typeface="Times New Roman" panose="02020603050405020304" pitchFamily="18" charset="0"/>
                <a:cs typeface="Calibri" panose="020F0502020204030204" pitchFamily="34" charset="0"/>
              </a:rPr>
              <a:t>? </a:t>
            </a:r>
            <a:r>
              <a:rPr kumimoji="0" lang="fr-FR" sz="1800" b="1" i="0" u="none" strike="noStrike" kern="1200" cap="none" spc="0" normalizeH="0" baseline="0" noProof="0" dirty="0" smtClean="0">
                <a:ln>
                  <a:noFill/>
                </a:ln>
                <a:solidFill>
                  <a:prstClr val="black"/>
                </a:solidFill>
                <a:effectLst/>
                <a:uLnTx/>
                <a:uFillTx/>
              </a:rPr>
              <a:t>Détour </a:t>
            </a:r>
            <a:r>
              <a:rPr kumimoji="0" lang="fr-FR" sz="1800" b="1" i="0" u="none" strike="noStrike" kern="1200" cap="none" spc="0" normalizeH="0" baseline="0" noProof="0" dirty="0">
                <a:ln>
                  <a:noFill/>
                </a:ln>
                <a:solidFill>
                  <a:prstClr val="black"/>
                </a:solidFill>
                <a:effectLst/>
                <a:uLnTx/>
                <a:uFillTx/>
              </a:rPr>
              <a:t>par les difficultés rencontrées par les </a:t>
            </a:r>
            <a:r>
              <a:rPr kumimoji="0" lang="fr-FR" sz="1800" b="1" i="0" u="none" strike="noStrike" kern="1200" cap="none" spc="0" normalizeH="0" baseline="0" noProof="0" dirty="0" smtClean="0">
                <a:ln>
                  <a:noFill/>
                </a:ln>
                <a:solidFill>
                  <a:prstClr val="black"/>
                </a:solidFill>
                <a:effectLst/>
                <a:uLnTx/>
                <a:uFillTx/>
              </a:rPr>
              <a:t>élèves </a:t>
            </a:r>
            <a:r>
              <a:rPr lang="fr-FR" sz="1400" b="1" dirty="0">
                <a:solidFill>
                  <a:prstClr val="black"/>
                </a:solidFill>
              </a:rPr>
              <a:t>(suite)</a:t>
            </a:r>
          </a:p>
          <a:p>
            <a:pPr marL="285750" lvl="0" indent="-285750">
              <a:buFont typeface="Arial" panose="020B0604020202020204" pitchFamily="34" charset="0"/>
              <a:buChar char="•"/>
            </a:pPr>
            <a:r>
              <a:rPr lang="fr-FR" b="1" dirty="0">
                <a:solidFill>
                  <a:prstClr val="black"/>
                </a:solidFill>
              </a:rPr>
              <a:t>Pas de lien ni de continuité perceptible avec les autres matières</a:t>
            </a:r>
            <a:r>
              <a:rPr lang="fr-FR" b="1" dirty="0" smtClean="0">
                <a:solidFill>
                  <a:prstClr val="black"/>
                </a:solidFill>
              </a:rPr>
              <a:t>.</a:t>
            </a:r>
          </a:p>
          <a:p>
            <a:pPr lvl="0"/>
            <a:endParaRPr lang="fr-FR" b="1" dirty="0">
              <a:solidFill>
                <a:prstClr val="black"/>
              </a:solidFill>
            </a:endParaRPr>
          </a:p>
          <a:p>
            <a:pPr marL="285750" lvl="0" indent="-285750">
              <a:lnSpc>
                <a:spcPct val="107000"/>
              </a:lnSpc>
              <a:spcAft>
                <a:spcPts val="800"/>
              </a:spcAft>
              <a:buFont typeface="Arial" panose="020B0604020202020204" pitchFamily="34" charset="0"/>
              <a:buChar char="•"/>
            </a:pPr>
            <a:r>
              <a:rPr lang="fr-FR" b="1" dirty="0" smtClean="0">
                <a:solidFill>
                  <a:prstClr val="black"/>
                </a:solidFill>
              </a:rPr>
              <a:t>Pas </a:t>
            </a:r>
            <a:r>
              <a:rPr lang="fr-FR" b="1" dirty="0">
                <a:solidFill>
                  <a:prstClr val="black"/>
                </a:solidFill>
              </a:rPr>
              <a:t>de perception systémique des liens dans la phrase entre les différents groupes de mots, des liens entre les mots d’un même groupe</a:t>
            </a:r>
            <a:r>
              <a:rPr lang="fr-FR" b="1" dirty="0" smtClean="0">
                <a:solidFill>
                  <a:prstClr val="black"/>
                </a:solidFill>
              </a:rPr>
              <a:t>.</a:t>
            </a:r>
          </a:p>
          <a:p>
            <a:pPr marL="171450" indent="-171450">
              <a:lnSpc>
                <a:spcPct val="107000"/>
              </a:lnSpc>
              <a:spcAft>
                <a:spcPts val="800"/>
              </a:spcAft>
              <a:buFont typeface="Arial" panose="020B0604020202020204" pitchFamily="34" charset="0"/>
              <a:buChar char="•"/>
            </a:pPr>
            <a:r>
              <a:rPr lang="fr-FR" b="1" dirty="0" smtClean="0"/>
              <a:t>Empêtrement </a:t>
            </a:r>
            <a:r>
              <a:rPr lang="fr-FR" b="1" dirty="0"/>
              <a:t>dans des définitions/ des procédures peu opératoires </a:t>
            </a:r>
            <a:r>
              <a:rPr lang="fr-FR" dirty="0"/>
              <a:t>(même si elles sont provisoirement utiles dans les petites classes</a:t>
            </a:r>
            <a:r>
              <a:rPr lang="fr-FR" dirty="0" smtClean="0"/>
              <a:t>). Par exemple, </a:t>
            </a:r>
            <a:r>
              <a:rPr lang="fr-FR" dirty="0"/>
              <a:t>le verbe est le mot qui dit l’action, ce qu’on peut mimer, </a:t>
            </a:r>
            <a:r>
              <a:rPr lang="fr-FR" dirty="0" smtClean="0"/>
              <a:t>mais … </a:t>
            </a:r>
            <a:r>
              <a:rPr lang="fr-FR" dirty="0"/>
              <a:t>devenir ? recevoir ? désirer ? </a:t>
            </a:r>
            <a:r>
              <a:rPr lang="fr-FR" dirty="0" smtClean="0"/>
              <a:t/>
            </a:r>
            <a:br>
              <a:rPr lang="fr-FR" dirty="0" smtClean="0"/>
            </a:br>
            <a:r>
              <a:rPr lang="fr-FR" dirty="0" smtClean="0"/>
              <a:t>autre </a:t>
            </a:r>
            <a:r>
              <a:rPr lang="fr-FR" dirty="0"/>
              <a:t>exemple : le pluriel c’est pour dire </a:t>
            </a:r>
            <a:r>
              <a:rPr lang="fr-FR" dirty="0" smtClean="0"/>
              <a:t>beaucoup … </a:t>
            </a:r>
            <a:r>
              <a:rPr lang="fr-FR" dirty="0"/>
              <a:t>mais la foule, mes lunettes ? </a:t>
            </a:r>
            <a:r>
              <a:rPr lang="fr-FR" dirty="0" smtClean="0"/>
              <a:t>Nécessité </a:t>
            </a:r>
            <a:r>
              <a:rPr lang="fr-FR" dirty="0"/>
              <a:t>de distinguer pluralité et </a:t>
            </a:r>
            <a:r>
              <a:rPr lang="fr-FR" dirty="0" smtClean="0"/>
              <a:t>pluriel.</a:t>
            </a:r>
          </a:p>
          <a:p>
            <a:pPr>
              <a:lnSpc>
                <a:spcPct val="107000"/>
              </a:lnSpc>
              <a:spcAft>
                <a:spcPts val="800"/>
              </a:spcAft>
            </a:pPr>
            <a:endParaRPr lang="fr-FR" dirty="0" smtClean="0"/>
          </a:p>
          <a:p>
            <a:pPr marL="285750" lvl="0" indent="-285750">
              <a:lnSpc>
                <a:spcPct val="107000"/>
              </a:lnSpc>
              <a:spcAft>
                <a:spcPts val="800"/>
              </a:spcAft>
              <a:buFont typeface="Arial" panose="020B0604020202020204" pitchFamily="34" charset="0"/>
              <a:buChar char="•"/>
            </a:pPr>
            <a:r>
              <a:rPr lang="fr-FR" b="1" dirty="0" smtClean="0">
                <a:ea typeface="Times New Roman" panose="02020603050405020304" pitchFamily="18" charset="0"/>
                <a:cs typeface="Calibri" panose="020F0502020204030204" pitchFamily="34" charset="0"/>
              </a:rPr>
              <a:t>Empêtrement </a:t>
            </a:r>
            <a:r>
              <a:rPr lang="fr-FR" b="1" dirty="0">
                <a:ea typeface="Times New Roman" panose="02020603050405020304" pitchFamily="18" charset="0"/>
                <a:cs typeface="Calibri" panose="020F0502020204030204" pitchFamily="34" charset="0"/>
              </a:rPr>
              <a:t>dans un vocabulaire technique « hors sol », le métalangage </a:t>
            </a:r>
            <a:r>
              <a:rPr lang="fr-FR" dirty="0">
                <a:ea typeface="Times New Roman" panose="02020603050405020304" pitchFamily="18" charset="0"/>
                <a:cs typeface="Calibri" panose="020F0502020204030204" pitchFamily="34" charset="0"/>
              </a:rPr>
              <a:t>ne doit pas être donné trop rapidement</a:t>
            </a:r>
            <a:r>
              <a:rPr lang="fr-FR" dirty="0" smtClean="0">
                <a:ea typeface="Times New Roman" panose="02020603050405020304" pitchFamily="18" charset="0"/>
                <a:cs typeface="Calibri" panose="020F0502020204030204" pitchFamily="34" charset="0"/>
              </a:rPr>
              <a:t>.</a:t>
            </a:r>
            <a:endParaRPr kumimoji="0" lang="fr-FR" sz="1200" b="1" i="0" u="none" strike="noStrike" kern="1200" cap="none" spc="0" normalizeH="0" baseline="0" noProof="0" dirty="0" smtClean="0">
              <a:ln>
                <a:noFill/>
              </a:ln>
              <a:solidFill>
                <a:prstClr val="black"/>
              </a:solidFill>
              <a:effectLst/>
              <a:uLnTx/>
              <a:uFillTx/>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4929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500644" y="167875"/>
            <a:ext cx="8643355"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Le groupe du nom ou groupe nominal et ses expansions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Calibri"/>
              <a:ea typeface="+mn-ea"/>
              <a:cs typeface="+mn-cs"/>
            </a:endParaRPr>
          </a:p>
        </p:txBody>
      </p:sp>
      <p:sp>
        <p:nvSpPr>
          <p:cNvPr id="5" name="Rectangle 4"/>
          <p:cNvSpPr/>
          <p:nvPr/>
        </p:nvSpPr>
        <p:spPr>
          <a:xfrm>
            <a:off x="323528" y="1340768"/>
            <a:ext cx="8496944" cy="5627181"/>
          </a:xfrm>
          <a:prstGeom prst="rect">
            <a:avLst/>
          </a:prstGeom>
        </p:spPr>
        <p:txBody>
          <a:bodyPr wrap="square">
            <a:spAutoFit/>
          </a:bodyPr>
          <a:lstStyle/>
          <a:p>
            <a:pPr lvl="0">
              <a:lnSpc>
                <a:spcPct val="107000"/>
              </a:lnSpc>
              <a:spcAft>
                <a:spcPts val="800"/>
              </a:spcAft>
              <a:defRPr/>
            </a:pPr>
            <a:r>
              <a:rPr kumimoji="0" lang="fr-FR"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ea typeface="Times New Roman" panose="02020603050405020304" pitchFamily="18" charset="0"/>
                <a:cs typeface="Calibri" panose="020F0502020204030204" pitchFamily="34" charset="0"/>
              </a:rPr>
              <a:t>3- Quels sont les obstacles à l’apprentissage </a:t>
            </a:r>
            <a:r>
              <a:rPr kumimoji="0" lang="fr-FR" b="1" i="0" u="none" strike="noStrike" kern="1200" cap="none" spc="0" normalizeH="0" baseline="0" noProof="0" dirty="0" smtClean="0">
                <a:ln>
                  <a:noFill/>
                </a:ln>
                <a:solidFill>
                  <a:prstClr val="black"/>
                </a:solidFill>
                <a:effectLst/>
                <a:uLnTx/>
                <a:uFillTx/>
                <a:ea typeface="Times New Roman" panose="02020603050405020304" pitchFamily="18" charset="0"/>
                <a:cs typeface="Calibri" panose="020F0502020204030204" pitchFamily="34" charset="0"/>
              </a:rPr>
              <a:t>? </a:t>
            </a:r>
            <a:r>
              <a:rPr kumimoji="0" lang="fr-FR" b="1" i="0" u="none" strike="noStrike" kern="1200" cap="none" spc="0" normalizeH="0" baseline="0" noProof="0" dirty="0" smtClean="0">
                <a:ln>
                  <a:noFill/>
                </a:ln>
                <a:solidFill>
                  <a:prstClr val="black"/>
                </a:solidFill>
                <a:effectLst/>
                <a:uLnTx/>
                <a:uFillTx/>
              </a:rPr>
              <a:t>Détour </a:t>
            </a:r>
            <a:r>
              <a:rPr kumimoji="0" lang="fr-FR" b="1" i="0" u="none" strike="noStrike" kern="1200" cap="none" spc="0" normalizeH="0" baseline="0" noProof="0" dirty="0">
                <a:ln>
                  <a:noFill/>
                </a:ln>
                <a:solidFill>
                  <a:prstClr val="black"/>
                </a:solidFill>
                <a:effectLst/>
                <a:uLnTx/>
                <a:uFillTx/>
              </a:rPr>
              <a:t>par les difficultés rencontrées par les élèves </a:t>
            </a:r>
            <a:r>
              <a:rPr lang="fr-FR" b="1" dirty="0">
                <a:solidFill>
                  <a:prstClr val="black"/>
                </a:solidFill>
              </a:rPr>
              <a:t>(suite)</a:t>
            </a: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fr-FR" b="1" i="0" u="none" strike="noStrike" kern="1200" cap="none" spc="0" normalizeH="0" baseline="0" noProof="0" dirty="0" smtClean="0">
              <a:ln>
                <a:noFill/>
              </a:ln>
              <a:solidFill>
                <a:prstClr val="black"/>
              </a:solidFill>
              <a:effectLst/>
              <a:uLnTx/>
              <a:uFillTx/>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FR" b="1" dirty="0" smtClean="0">
                <a:ea typeface="Times New Roman" panose="02020603050405020304" pitchFamily="18" charset="0"/>
                <a:cs typeface="Calibri" panose="020F0502020204030204" pitchFamily="34" charset="0"/>
              </a:rPr>
              <a:t>Difficultés </a:t>
            </a:r>
            <a:r>
              <a:rPr lang="fr-FR" b="1" dirty="0">
                <a:ea typeface="Times New Roman" panose="02020603050405020304" pitchFamily="18" charset="0"/>
                <a:cs typeface="Calibri" panose="020F0502020204030204" pitchFamily="34" charset="0"/>
              </a:rPr>
              <a:t>du point de vue syntaxique :  </a:t>
            </a:r>
          </a:p>
          <a:p>
            <a:pPr marL="800100" lvl="1" indent="-342900">
              <a:lnSpc>
                <a:spcPct val="107000"/>
              </a:lnSpc>
              <a:buFont typeface="Wingdings" panose="05000000000000000000" pitchFamily="2" charset="2"/>
              <a:buChar char=""/>
            </a:pPr>
            <a:r>
              <a:rPr lang="fr-FR" dirty="0">
                <a:solidFill>
                  <a:srgbClr val="000000"/>
                </a:solidFill>
                <a:ea typeface="Calibri" panose="020F0502020204030204" pitchFamily="34" charset="0"/>
                <a:cs typeface="Calibri" panose="020F0502020204030204" pitchFamily="34" charset="0"/>
              </a:rPr>
              <a:t>Identifier les GN dans les phrases, cela va dépendre de la phrase  support plus ou moins complexe</a:t>
            </a:r>
            <a:endParaRPr lang="fr-FR" dirty="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pPr>
            <a:r>
              <a:rPr lang="fr-FR" dirty="0">
                <a:solidFill>
                  <a:srgbClr val="000000"/>
                </a:solidFill>
                <a:ea typeface="Calibri" panose="020F0502020204030204" pitchFamily="34" charset="0"/>
                <a:cs typeface="Calibri" panose="020F0502020204030204" pitchFamily="34" charset="0"/>
              </a:rPr>
              <a:t>Identifier les différents composants du GN </a:t>
            </a:r>
            <a:endParaRPr lang="fr-FR" dirty="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pPr>
            <a:r>
              <a:rPr lang="fr-FR" dirty="0">
                <a:solidFill>
                  <a:srgbClr val="000000"/>
                </a:solidFill>
                <a:ea typeface="Calibri" panose="020F0502020204030204" pitchFamily="34" charset="0"/>
                <a:cs typeface="Calibri" panose="020F0502020204030204" pitchFamily="34" charset="0"/>
              </a:rPr>
              <a:t>Identifier la hiérarchie dans le GN, omniprésence du nom, noyau du GN : </a:t>
            </a:r>
            <a:r>
              <a:rPr lang="fr-FR" i="1" dirty="0">
                <a:solidFill>
                  <a:srgbClr val="3366FF"/>
                </a:solidFill>
                <a:ea typeface="Calibri" panose="020F0502020204030204" pitchFamily="34" charset="0"/>
                <a:cs typeface="Calibri-Italic"/>
              </a:rPr>
              <a:t>Les vache du troupeaux </a:t>
            </a:r>
            <a:r>
              <a:rPr lang="fr-FR" dirty="0">
                <a:solidFill>
                  <a:srgbClr val="3366FF"/>
                </a:solidFill>
                <a:ea typeface="Calibri" panose="020F0502020204030204" pitchFamily="34" charset="0"/>
                <a:cs typeface="Calibri" panose="020F0502020204030204" pitchFamily="34" charset="0"/>
              </a:rPr>
              <a:t>: « J’ai mis un -x parce que c’est un pluriel, il y a </a:t>
            </a:r>
            <a:r>
              <a:rPr lang="fr-FR" i="1" dirty="0">
                <a:solidFill>
                  <a:srgbClr val="3366FF"/>
                </a:solidFill>
                <a:ea typeface="Calibri" panose="020F0502020204030204" pitchFamily="34" charset="0"/>
                <a:cs typeface="Calibri-Italic"/>
              </a:rPr>
              <a:t>les</a:t>
            </a:r>
            <a:r>
              <a:rPr lang="fr-FR" dirty="0">
                <a:solidFill>
                  <a:srgbClr val="3366FF"/>
                </a:solidFill>
                <a:ea typeface="Calibri" panose="020F0502020204030204" pitchFamily="34" charset="0"/>
                <a:cs typeface="Calibri" panose="020F0502020204030204" pitchFamily="34" charset="0"/>
              </a:rPr>
              <a:t>… » (CE2)</a:t>
            </a:r>
            <a:endParaRPr lang="fr-FR" dirty="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pPr>
            <a:r>
              <a:rPr lang="fr-FR" dirty="0">
                <a:solidFill>
                  <a:srgbClr val="000000"/>
                </a:solidFill>
                <a:ea typeface="Calibri" panose="020F0502020204030204" pitchFamily="34" charset="0"/>
                <a:cs typeface="Calibri" panose="020F0502020204030204" pitchFamily="34" charset="0"/>
              </a:rPr>
              <a:t>Appréhender la place de </a:t>
            </a:r>
            <a:r>
              <a:rPr lang="fr-FR" dirty="0" smtClean="0">
                <a:solidFill>
                  <a:srgbClr val="000000"/>
                </a:solidFill>
                <a:ea typeface="Calibri" panose="020F0502020204030204" pitchFamily="34" charset="0"/>
                <a:cs typeface="Calibri" panose="020F0502020204030204" pitchFamily="34" charset="0"/>
              </a:rPr>
              <a:t>l’adjectif ou </a:t>
            </a:r>
            <a:r>
              <a:rPr lang="fr-FR" dirty="0">
                <a:solidFill>
                  <a:srgbClr val="000000"/>
                </a:solidFill>
                <a:ea typeface="Calibri" panose="020F0502020204030204" pitchFamily="34" charset="0"/>
                <a:cs typeface="Calibri" panose="020F0502020204030204" pitchFamily="34" charset="0"/>
              </a:rPr>
              <a:t>des </a:t>
            </a:r>
            <a:r>
              <a:rPr lang="fr-FR" dirty="0" smtClean="0">
                <a:solidFill>
                  <a:srgbClr val="000000"/>
                </a:solidFill>
                <a:ea typeface="Calibri" panose="020F0502020204030204" pitchFamily="34" charset="0"/>
                <a:cs typeface="Calibri" panose="020F0502020204030204" pitchFamily="34" charset="0"/>
              </a:rPr>
              <a:t>adjectifs </a:t>
            </a:r>
            <a:r>
              <a:rPr lang="fr-FR" dirty="0">
                <a:solidFill>
                  <a:srgbClr val="000000"/>
                </a:solidFill>
                <a:ea typeface="Calibri" panose="020F0502020204030204" pitchFamily="34" charset="0"/>
                <a:cs typeface="Calibri" panose="020F0502020204030204" pitchFamily="34" charset="0"/>
              </a:rPr>
              <a:t>au sein du GN </a:t>
            </a:r>
            <a:endParaRPr lang="fr-FR" dirty="0">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pPr>
            <a:r>
              <a:rPr lang="fr-FR" dirty="0">
                <a:ea typeface="Calibri" panose="020F0502020204030204" pitchFamily="34" charset="0"/>
                <a:cs typeface="Calibri" panose="020F0502020204030204" pitchFamily="34" charset="0"/>
              </a:rPr>
              <a:t>Repérer l</a:t>
            </a:r>
            <a:r>
              <a:rPr lang="fr-FR" dirty="0">
                <a:solidFill>
                  <a:srgbClr val="000000"/>
                </a:solidFill>
                <a:ea typeface="Calibri" panose="020F0502020204030204" pitchFamily="34" charset="0"/>
                <a:cs typeface="Calibri" panose="020F0502020204030204" pitchFamily="34" charset="0"/>
              </a:rPr>
              <a:t>es bornes du GN quand celui-ci est très expansé : </a:t>
            </a:r>
            <a:r>
              <a:rPr lang="fr-FR" i="1" dirty="0">
                <a:solidFill>
                  <a:srgbClr val="3366FF"/>
                </a:solidFill>
                <a:ea typeface="Calibri" panose="020F0502020204030204" pitchFamily="34" charset="0"/>
                <a:cs typeface="Calibri-Italic"/>
              </a:rPr>
              <a:t>Les rivières qui mettent du temps à venir à la mer pose la boue en route </a:t>
            </a:r>
            <a:r>
              <a:rPr lang="fr-FR" dirty="0">
                <a:solidFill>
                  <a:srgbClr val="3366FF"/>
                </a:solidFill>
                <a:ea typeface="Calibri" panose="020F0502020204030204" pitchFamily="34" charset="0"/>
                <a:cs typeface="Calibri" panose="020F0502020204030204" pitchFamily="34" charset="0"/>
              </a:rPr>
              <a:t>: « C’est pas un singulier ? Il y a </a:t>
            </a:r>
            <a:r>
              <a:rPr lang="fr-FR" i="1" dirty="0">
                <a:solidFill>
                  <a:srgbClr val="3366FF"/>
                </a:solidFill>
                <a:ea typeface="Calibri" panose="020F0502020204030204" pitchFamily="34" charset="0"/>
                <a:cs typeface="Calibri-Italic"/>
              </a:rPr>
              <a:t>la</a:t>
            </a:r>
            <a:r>
              <a:rPr lang="fr-FR" dirty="0">
                <a:solidFill>
                  <a:srgbClr val="3366FF"/>
                </a:solidFill>
                <a:ea typeface="Calibri" panose="020F0502020204030204" pitchFamily="34" charset="0"/>
                <a:cs typeface="Calibri" panose="020F0502020204030204" pitchFamily="34" charset="0"/>
              </a:rPr>
              <a:t>… » (CM2) </a:t>
            </a:r>
            <a:endParaRPr lang="fr-FR" dirty="0" smtClean="0">
              <a:solidFill>
                <a:srgbClr val="3366FF"/>
              </a:solidFill>
              <a:ea typeface="Calibri" panose="020F0502020204030204" pitchFamily="34" charset="0"/>
              <a:cs typeface="Calibri" panose="020F0502020204030204" pitchFamily="34" charset="0"/>
            </a:endParaRPr>
          </a:p>
          <a:p>
            <a:pPr marL="800100" lvl="1" indent="-342900">
              <a:lnSpc>
                <a:spcPct val="107000"/>
              </a:lnSpc>
              <a:buFont typeface="Wingdings" panose="05000000000000000000" pitchFamily="2" charset="2"/>
              <a:buChar char=""/>
            </a:pPr>
            <a:endParaRPr lang="fr-FR" dirty="0">
              <a:solidFill>
                <a:srgbClr val="3366FF"/>
              </a:solidFill>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b="1" dirty="0">
                <a:ea typeface="Times New Roman" panose="02020603050405020304" pitchFamily="18" charset="0"/>
                <a:cs typeface="Calibri" panose="020F0502020204030204" pitchFamily="34" charset="0"/>
              </a:rPr>
              <a:t>Difficultés d’ordre morphologique</a:t>
            </a:r>
            <a:r>
              <a:rPr lang="fr-FR" dirty="0">
                <a:ea typeface="Times New Roman" panose="02020603050405020304" pitchFamily="18" charset="0"/>
                <a:cs typeface="Calibri" panose="020F0502020204030204" pitchFamily="34" charset="0"/>
              </a:rPr>
              <a:t> </a:t>
            </a:r>
            <a:r>
              <a:rPr lang="fr-FR" dirty="0" smtClean="0">
                <a:ea typeface="Times New Roman" panose="02020603050405020304" pitchFamily="18" charset="0"/>
                <a:cs typeface="Calibri" panose="020F0502020204030204" pitchFamily="34" charset="0"/>
              </a:rPr>
              <a:t>: la </a:t>
            </a:r>
            <a:r>
              <a:rPr lang="fr-FR" dirty="0">
                <a:ea typeface="Times New Roman" panose="02020603050405020304" pitchFamily="18" charset="0"/>
                <a:cs typeface="Calibri" panose="020F0502020204030204" pitchFamily="34" charset="0"/>
              </a:rPr>
              <a:t>gestion des accords au sein du </a:t>
            </a:r>
            <a:r>
              <a:rPr lang="fr-FR" dirty="0" smtClean="0">
                <a:ea typeface="Times New Roman" panose="02020603050405020304" pitchFamily="18" charset="0"/>
                <a:cs typeface="Calibri" panose="020F0502020204030204" pitchFamily="34" charset="0"/>
              </a:rPr>
              <a:t>GN</a:t>
            </a:r>
            <a:endParaRPr kumimoji="0" lang="fr-FR" b="0" i="0" u="none" strike="noStrike" kern="1200" cap="none" spc="0" normalizeH="0" baseline="0" noProof="0" dirty="0">
              <a:ln>
                <a:noFill/>
              </a:ln>
              <a:solidFill>
                <a:prstClr val="black"/>
              </a:solidFill>
              <a:effectLst/>
              <a:uLnTx/>
              <a:uFillTx/>
            </a:endParaRP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fr-FR" sz="1200" b="1" i="0" u="none" strike="noStrike" kern="1200" cap="none" spc="0" normalizeH="0" baseline="0" noProof="0" dirty="0" smtClean="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714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95535" y="548680"/>
            <a:ext cx="8499213"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Le groupe du nom ou groupe nominal et ses expansions</a:t>
            </a: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Calibri"/>
              <a:ea typeface="+mn-ea"/>
              <a:cs typeface="+mn-cs"/>
            </a:endParaRPr>
          </a:p>
        </p:txBody>
      </p:sp>
      <p:sp>
        <p:nvSpPr>
          <p:cNvPr id="5" name="Rectangle 4"/>
          <p:cNvSpPr/>
          <p:nvPr/>
        </p:nvSpPr>
        <p:spPr>
          <a:xfrm>
            <a:off x="397805" y="1772816"/>
            <a:ext cx="8496944" cy="2668551"/>
          </a:xfrm>
          <a:prstGeom prst="rect">
            <a:avLst/>
          </a:prstGeom>
        </p:spPr>
        <p:txBody>
          <a:bodyPr wrap="square">
            <a:spAutoFit/>
          </a:bodyPr>
          <a:lstStyle/>
          <a:p>
            <a:pPr lvl="0">
              <a:lnSpc>
                <a:spcPct val="107000"/>
              </a:lnSpc>
              <a:spcAft>
                <a:spcPts val="800"/>
              </a:spcAft>
            </a:pPr>
            <a:r>
              <a:rPr lang="fr-FR" sz="2400" b="1" dirty="0" smtClean="0">
                <a:ea typeface="Calibri" panose="020F0502020204030204" pitchFamily="34" charset="0"/>
                <a:cs typeface="Times New Roman" panose="02020603050405020304" pitchFamily="18" charset="0"/>
              </a:rPr>
              <a:t>Quelle démarche pédagogique proposer aux élèves afin de susciter de l’intérêt pour cet apprentissage, favoriser le saut épistémique, faciliter les transferts ? </a:t>
            </a:r>
          </a:p>
          <a:p>
            <a:pPr lvl="0">
              <a:lnSpc>
                <a:spcPct val="107000"/>
              </a:lnSpc>
              <a:spcAft>
                <a:spcPts val="800"/>
              </a:spcAft>
            </a:pPr>
            <a:endParaRPr lang="fr-FR" sz="2400" b="1" dirty="0">
              <a:ea typeface="Calibri" panose="020F0502020204030204" pitchFamily="34" charset="0"/>
              <a:cs typeface="Times New Roman" panose="02020603050405020304" pitchFamily="18" charset="0"/>
            </a:endParaRPr>
          </a:p>
          <a:p>
            <a:pPr lvl="0">
              <a:lnSpc>
                <a:spcPct val="107000"/>
              </a:lnSpc>
              <a:spcAft>
                <a:spcPts val="800"/>
              </a:spcAft>
            </a:pPr>
            <a:r>
              <a:rPr lang="fr-FR" sz="2400" b="1" dirty="0" smtClean="0">
                <a:solidFill>
                  <a:srgbClr val="FF0000"/>
                </a:solidFill>
                <a:ea typeface="Calibri" panose="020F0502020204030204" pitchFamily="34" charset="0"/>
                <a:cs typeface="Times New Roman" panose="02020603050405020304" pitchFamily="18" charset="0"/>
                <a:sym typeface="Wingdings" panose="05000000000000000000" pitchFamily="2" charset="2"/>
              </a:rPr>
              <a:t> La </a:t>
            </a:r>
            <a:r>
              <a:rPr lang="fr-FR" sz="2400" b="1" u="sng" dirty="0" smtClean="0">
                <a:solidFill>
                  <a:srgbClr val="FF0000"/>
                </a:solidFill>
                <a:ea typeface="Calibri" panose="020F0502020204030204" pitchFamily="34" charset="0"/>
                <a:cs typeface="Times New Roman" panose="02020603050405020304" pitchFamily="18" charset="0"/>
                <a:sym typeface="Wingdings" panose="05000000000000000000" pitchFamily="2" charset="2"/>
              </a:rPr>
              <a:t>démarche inductive </a:t>
            </a:r>
            <a:r>
              <a:rPr lang="fr-FR" sz="2400" b="1" dirty="0" smtClean="0">
                <a:solidFill>
                  <a:srgbClr val="FF0000"/>
                </a:solidFill>
                <a:ea typeface="Calibri" panose="020F0502020204030204" pitchFamily="34" charset="0"/>
                <a:cs typeface="Times New Roman" panose="02020603050405020304" pitchFamily="18" charset="0"/>
                <a:sym typeface="Wingdings" panose="05000000000000000000" pitchFamily="2" charset="2"/>
              </a:rPr>
              <a:t>en grammaire </a:t>
            </a:r>
            <a:r>
              <a:rPr lang="fr-FR" sz="2400" b="1" dirty="0">
                <a:solidFill>
                  <a:srgbClr val="FF0000"/>
                </a:solidFill>
                <a:ea typeface="Calibri" panose="020F0502020204030204" pitchFamily="34" charset="0"/>
                <a:cs typeface="Times New Roman" panose="02020603050405020304" pitchFamily="18" charset="0"/>
                <a:sym typeface="Wingdings" panose="05000000000000000000" pitchFamily="2" charset="2"/>
              </a:rPr>
              <a:t>pour </a:t>
            </a:r>
            <a:r>
              <a:rPr lang="fr-FR" sz="2400" b="1" dirty="0" smtClean="0">
                <a:solidFill>
                  <a:srgbClr val="FF0000"/>
                </a:solidFill>
                <a:ea typeface="Calibri" panose="020F0502020204030204" pitchFamily="34" charset="0"/>
                <a:cs typeface="Times New Roman" panose="02020603050405020304" pitchFamily="18" charset="0"/>
                <a:sym typeface="Wingdings" panose="05000000000000000000" pitchFamily="2" charset="2"/>
              </a:rPr>
              <a:t>enseigner le </a:t>
            </a:r>
            <a:r>
              <a:rPr lang="fr-FR" sz="2400" b="1" dirty="0">
                <a:solidFill>
                  <a:srgbClr val="FF0000"/>
                </a:solidFill>
                <a:ea typeface="Calibri" panose="020F0502020204030204" pitchFamily="34" charset="0"/>
                <a:cs typeface="Times New Roman" panose="02020603050405020304" pitchFamily="18" charset="0"/>
                <a:sym typeface="Wingdings" panose="05000000000000000000" pitchFamily="2" charset="2"/>
              </a:rPr>
              <a:t>groupe du nom ou groupe nominal et ses expansions </a:t>
            </a:r>
            <a:endParaRPr kumimoji="0" lang="fr-FR" sz="1200" b="1" i="0" u="none" strike="noStrike" kern="1200" cap="none" spc="0" normalizeH="0" baseline="0" noProof="0" dirty="0" smtClean="0">
              <a:ln>
                <a:noFill/>
              </a:ln>
              <a:solidFill>
                <a:srgbClr val="FF0000"/>
              </a:solidFill>
              <a:effectLst/>
              <a:uLnTx/>
              <a:uFillTx/>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565225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3813" y="2303393"/>
            <a:ext cx="8617226" cy="369332"/>
          </a:xfrm>
          <a:prstGeom prst="rect">
            <a:avLst/>
          </a:prstGeom>
          <a:noFill/>
        </p:spPr>
        <p:txBody>
          <a:bodyPr wrap="square" rtlCol="0">
            <a:spAutoFit/>
          </a:bodyPr>
          <a:lstStyle/>
          <a:p>
            <a:pPr defTabSz="685800"/>
            <a:endParaRPr lang="fr-FR" dirty="0">
              <a:solidFill>
                <a:prstClr val="black"/>
              </a:solidFill>
              <a:latin typeface="Calibri" panose="020F0502020204030204"/>
            </a:endParaRPr>
          </a:p>
        </p:txBody>
      </p:sp>
      <p:pic>
        <p:nvPicPr>
          <p:cNvPr id="7" name="Image 6"/>
          <p:cNvPicPr>
            <a:picLocks noChangeAspect="1"/>
          </p:cNvPicPr>
          <p:nvPr/>
        </p:nvPicPr>
        <p:blipFill>
          <a:blip r:embed="rId3"/>
          <a:stretch>
            <a:fillRect/>
          </a:stretch>
        </p:blipFill>
        <p:spPr>
          <a:xfrm>
            <a:off x="210528" y="2810617"/>
            <a:ext cx="8629283" cy="2475074"/>
          </a:xfrm>
          <a:prstGeom prst="rect">
            <a:avLst/>
          </a:prstGeom>
        </p:spPr>
      </p:pic>
      <p:sp>
        <p:nvSpPr>
          <p:cNvPr id="4" name="Rectangle 3"/>
          <p:cNvSpPr/>
          <p:nvPr/>
        </p:nvSpPr>
        <p:spPr>
          <a:xfrm>
            <a:off x="317419" y="1550562"/>
            <a:ext cx="8415503" cy="867610"/>
          </a:xfrm>
          <a:prstGeom prst="rect">
            <a:avLst/>
          </a:prstGeom>
        </p:spPr>
        <p:txBody>
          <a:bodyPr wrap="square">
            <a:spAutoFit/>
          </a:bodyPr>
          <a:lstStyle/>
          <a:p>
            <a:pPr lvl="0">
              <a:lnSpc>
                <a:spcPct val="107000"/>
              </a:lnSpc>
              <a:defRPr/>
            </a:pPr>
            <a:r>
              <a:rPr lang="fr-FR" sz="1200" b="1" dirty="0">
                <a:solidFill>
                  <a:srgbClr val="16808D"/>
                </a:solidFill>
                <a:ea typeface="Times New Roman" panose="02020603050405020304" pitchFamily="18" charset="0"/>
                <a:cs typeface="Times New Roman" panose="02020603050405020304" pitchFamily="18" charset="0"/>
              </a:rPr>
              <a:t>Enseignement de la grammaire et du </a:t>
            </a:r>
            <a:r>
              <a:rPr lang="fr-FR" sz="1200" b="1" dirty="0" smtClean="0">
                <a:solidFill>
                  <a:srgbClr val="16808D"/>
                </a:solidFill>
                <a:ea typeface="Times New Roman" panose="02020603050405020304" pitchFamily="18" charset="0"/>
                <a:cs typeface="Times New Roman" panose="02020603050405020304" pitchFamily="18" charset="0"/>
              </a:rPr>
              <a:t>vocabulaire  : </a:t>
            </a:r>
            <a:r>
              <a:rPr lang="fr-FR" sz="1200" b="1" dirty="0">
                <a:solidFill>
                  <a:srgbClr val="16808D"/>
                </a:solidFill>
                <a:ea typeface="Times New Roman" panose="02020603050405020304" pitchFamily="18" charset="0"/>
                <a:cs typeface="Times New Roman" panose="02020603050405020304" pitchFamily="18" charset="0"/>
              </a:rPr>
              <a:t>un enjeu majeur pour la maîtrise de la langue française</a:t>
            </a:r>
            <a:endParaRPr lang="fr-FR" sz="1200" dirty="0">
              <a:solidFill>
                <a:prstClr val="black"/>
              </a:solidFill>
              <a:ea typeface="Calibri" panose="020F0502020204030204" pitchFamily="34" charset="0"/>
              <a:cs typeface="Times New Roman" panose="02020603050405020304" pitchFamily="18" charset="0"/>
            </a:endParaRPr>
          </a:p>
          <a:p>
            <a:pPr lvl="0">
              <a:lnSpc>
                <a:spcPct val="107000"/>
              </a:lnSpc>
              <a:defRPr/>
            </a:pPr>
            <a:r>
              <a:rPr lang="fr-FR" sz="1200" dirty="0">
                <a:solidFill>
                  <a:srgbClr val="000000"/>
                </a:solidFill>
                <a:ea typeface="Times New Roman" panose="02020603050405020304" pitchFamily="18" charset="0"/>
                <a:cs typeface="Times New Roman" panose="02020603050405020304" pitchFamily="18" charset="0"/>
              </a:rPr>
              <a:t>NOR : MENE1809041N</a:t>
            </a:r>
            <a:br>
              <a:rPr lang="fr-FR" sz="1200" dirty="0">
                <a:solidFill>
                  <a:srgbClr val="000000"/>
                </a:solidFill>
                <a:ea typeface="Times New Roman" panose="02020603050405020304" pitchFamily="18" charset="0"/>
                <a:cs typeface="Times New Roman" panose="02020603050405020304" pitchFamily="18" charset="0"/>
              </a:rPr>
            </a:br>
            <a:r>
              <a:rPr lang="fr-FR" sz="1200" dirty="0">
                <a:solidFill>
                  <a:srgbClr val="000000"/>
                </a:solidFill>
                <a:ea typeface="Times New Roman" panose="02020603050405020304" pitchFamily="18" charset="0"/>
                <a:cs typeface="Times New Roman" panose="02020603050405020304" pitchFamily="18" charset="0"/>
              </a:rPr>
              <a:t>note de service n° 2018-050 du 25-4-2018</a:t>
            </a:r>
            <a:br>
              <a:rPr lang="fr-FR" sz="1200" dirty="0">
                <a:solidFill>
                  <a:srgbClr val="000000"/>
                </a:solidFill>
                <a:ea typeface="Times New Roman" panose="02020603050405020304" pitchFamily="18" charset="0"/>
                <a:cs typeface="Times New Roman" panose="02020603050405020304" pitchFamily="18" charset="0"/>
              </a:rPr>
            </a:br>
            <a:r>
              <a:rPr lang="fr-FR" sz="1200" dirty="0">
                <a:solidFill>
                  <a:srgbClr val="000000"/>
                </a:solidFill>
                <a:ea typeface="Times New Roman" panose="02020603050405020304" pitchFamily="18" charset="0"/>
                <a:cs typeface="Times New Roman" panose="02020603050405020304" pitchFamily="18" charset="0"/>
              </a:rPr>
              <a:t>MEN  DGESCO A1</a:t>
            </a:r>
            <a:endParaRPr lang="fr-FR" sz="1200" dirty="0">
              <a:solidFill>
                <a:prstClr val="black"/>
              </a:solidFill>
              <a:ea typeface="Calibri" panose="020F0502020204030204" pitchFamily="34" charset="0"/>
              <a:cs typeface="Times New Roman" panose="02020603050405020304" pitchFamily="18" charset="0"/>
            </a:endParaRPr>
          </a:p>
        </p:txBody>
      </p:sp>
      <p:sp>
        <p:nvSpPr>
          <p:cNvPr id="8" name="Rectangle 7"/>
          <p:cNvSpPr/>
          <p:nvPr/>
        </p:nvSpPr>
        <p:spPr>
          <a:xfrm>
            <a:off x="474802" y="454111"/>
            <a:ext cx="8291264" cy="850841"/>
          </a:xfrm>
          <a:prstGeom prst="rect">
            <a:avLst/>
          </a:prstGeom>
          <a:solidFill>
            <a:schemeClr val="bg2"/>
          </a:solidFill>
          <a:ln w="25400" cap="flat" cmpd="sng" algn="ctr">
            <a:solidFill>
              <a:schemeClr val="accent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w="9525">
                  <a:solidFill>
                    <a:srgbClr val="1F497D">
                      <a:lumMod val="50000"/>
                    </a:srgbClr>
                  </a:solidFill>
                  <a:prstDash val="solid"/>
                </a:ln>
                <a:effectLst/>
                <a:uLnTx/>
                <a:uFillTx/>
                <a:latin typeface="+mj-lt"/>
                <a:ea typeface="+mn-ea"/>
                <a:cs typeface="+mn-cs"/>
              </a:rPr>
              <a:t>Une démarche prenant appui sur l’observation et l’analyse de corpus de mots  s’inscrivant dans le cadre des programmes</a:t>
            </a:r>
          </a:p>
        </p:txBody>
      </p:sp>
    </p:spTree>
    <p:extLst>
      <p:ext uri="{BB962C8B-B14F-4D97-AF65-F5344CB8AC3E}">
        <p14:creationId xmlns:p14="http://schemas.microsoft.com/office/powerpoint/2010/main" val="731800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93813" y="2303393"/>
            <a:ext cx="8617226"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387987" y="1277548"/>
            <a:ext cx="8415503" cy="867610"/>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fr-FR" sz="1200" b="1" i="0" u="none" strike="noStrike" kern="1200" cap="none" spc="0" normalizeH="0" baseline="0" noProof="0" dirty="0" smtClean="0">
                <a:ln>
                  <a:noFill/>
                </a:ln>
                <a:solidFill>
                  <a:srgbClr val="16808D"/>
                </a:solidFill>
                <a:effectLst/>
                <a:uLnTx/>
                <a:uFillTx/>
                <a:ea typeface="Times New Roman" panose="02020603050405020304" pitchFamily="18" charset="0"/>
                <a:cs typeface="Times New Roman" panose="02020603050405020304" pitchFamily="18" charset="0"/>
              </a:rPr>
              <a:t>Enseignement de la grammaire et du vocabulaire  : un enjeu majeur pour la maîtrise de la langue française</a:t>
            </a:r>
            <a:endParaRPr kumimoji="0" lang="fr-FR" sz="12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0000"/>
                </a:solidFill>
                <a:effectLst/>
                <a:uLnTx/>
                <a:uFillTx/>
                <a:ea typeface="Times New Roman" panose="02020603050405020304" pitchFamily="18" charset="0"/>
                <a:cs typeface="Times New Roman" panose="02020603050405020304" pitchFamily="18" charset="0"/>
              </a:rPr>
              <a:t>NOR : MENE1809041N</a:t>
            </a:r>
            <a:br>
              <a:rPr kumimoji="0" lang="fr-FR" sz="1200" b="0" i="0" u="none" strike="noStrike" kern="1200" cap="none" spc="0" normalizeH="0" baseline="0" noProof="0" dirty="0" smtClean="0">
                <a:ln>
                  <a:noFill/>
                </a:ln>
                <a:solidFill>
                  <a:srgbClr val="000000"/>
                </a:solidFill>
                <a:effectLst/>
                <a:uLnTx/>
                <a:uFillTx/>
                <a:ea typeface="Times New Roman" panose="02020603050405020304" pitchFamily="18" charset="0"/>
                <a:cs typeface="Times New Roman" panose="02020603050405020304" pitchFamily="18" charset="0"/>
              </a:rPr>
            </a:br>
            <a:r>
              <a:rPr kumimoji="0" lang="fr-FR" sz="1200" b="0" i="0" u="none" strike="noStrike" kern="1200" cap="none" spc="0" normalizeH="0" baseline="0" noProof="0" dirty="0" smtClean="0">
                <a:ln>
                  <a:noFill/>
                </a:ln>
                <a:solidFill>
                  <a:srgbClr val="000000"/>
                </a:solidFill>
                <a:effectLst/>
                <a:uLnTx/>
                <a:uFillTx/>
                <a:ea typeface="Times New Roman" panose="02020603050405020304" pitchFamily="18" charset="0"/>
                <a:cs typeface="Times New Roman" panose="02020603050405020304" pitchFamily="18" charset="0"/>
              </a:rPr>
              <a:t>note de service n° 2018-050 du 25-4-2018</a:t>
            </a:r>
            <a:br>
              <a:rPr kumimoji="0" lang="fr-FR" sz="1200" b="0" i="0" u="none" strike="noStrike" kern="1200" cap="none" spc="0" normalizeH="0" baseline="0" noProof="0" dirty="0" smtClean="0">
                <a:ln>
                  <a:noFill/>
                </a:ln>
                <a:solidFill>
                  <a:srgbClr val="000000"/>
                </a:solidFill>
                <a:effectLst/>
                <a:uLnTx/>
                <a:uFillTx/>
                <a:ea typeface="Times New Roman" panose="02020603050405020304" pitchFamily="18" charset="0"/>
                <a:cs typeface="Times New Roman" panose="02020603050405020304" pitchFamily="18" charset="0"/>
              </a:rPr>
            </a:br>
            <a:r>
              <a:rPr kumimoji="0" lang="fr-FR" sz="1200" b="0" i="0" u="none" strike="noStrike" kern="1200" cap="none" spc="0" normalizeH="0" baseline="0" noProof="0" dirty="0" smtClean="0">
                <a:ln>
                  <a:noFill/>
                </a:ln>
                <a:solidFill>
                  <a:srgbClr val="000000"/>
                </a:solidFill>
                <a:effectLst/>
                <a:uLnTx/>
                <a:uFillTx/>
                <a:ea typeface="Times New Roman" panose="02020603050405020304" pitchFamily="18" charset="0"/>
                <a:cs typeface="Times New Roman" panose="02020603050405020304" pitchFamily="18" charset="0"/>
              </a:rPr>
              <a:t>MEN  DGESCO A1</a:t>
            </a:r>
            <a:endParaRPr kumimoji="0" lang="fr-FR" sz="12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pic>
        <p:nvPicPr>
          <p:cNvPr id="6" name="Image 5"/>
          <p:cNvPicPr>
            <a:picLocks noChangeAspect="1"/>
          </p:cNvPicPr>
          <p:nvPr/>
        </p:nvPicPr>
        <p:blipFill>
          <a:blip r:embed="rId3"/>
          <a:stretch>
            <a:fillRect/>
          </a:stretch>
        </p:blipFill>
        <p:spPr>
          <a:xfrm>
            <a:off x="263169" y="2533962"/>
            <a:ext cx="8502684" cy="2439889"/>
          </a:xfrm>
          <a:prstGeom prst="rect">
            <a:avLst/>
          </a:prstGeom>
        </p:spPr>
      </p:pic>
      <p:sp>
        <p:nvSpPr>
          <p:cNvPr id="8" name="Rectangle 7"/>
          <p:cNvSpPr/>
          <p:nvPr/>
        </p:nvSpPr>
        <p:spPr>
          <a:xfrm>
            <a:off x="474589" y="260649"/>
            <a:ext cx="8291264" cy="864096"/>
          </a:xfrm>
          <a:prstGeom prst="rect">
            <a:avLst/>
          </a:prstGeom>
          <a:solidFill>
            <a:schemeClr val="bg2"/>
          </a:solidFill>
          <a:ln w="25400" cap="flat" cmpd="sng" algn="ctr">
            <a:solidFill>
              <a:schemeClr val="accent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0" cap="none" spc="0" normalizeH="0" baseline="0" noProof="0" dirty="0" smtClean="0">
                <a:ln w="9525">
                  <a:solidFill>
                    <a:srgbClr val="1F497D">
                      <a:lumMod val="50000"/>
                    </a:srgbClr>
                  </a:solidFill>
                  <a:prstDash val="solid"/>
                </a:ln>
                <a:solidFill>
                  <a:prstClr val="black"/>
                </a:solidFill>
                <a:effectLst/>
                <a:uLnTx/>
                <a:uFillTx/>
                <a:latin typeface="+mj-lt"/>
                <a:ea typeface="+mn-ea"/>
                <a:cs typeface="+mn-cs"/>
              </a:rPr>
              <a:t>Une démarche prenant appui sur l’observation et l’analyse de corpus de mots  s’inscrivant dans le cadre des programmes</a:t>
            </a:r>
          </a:p>
        </p:txBody>
      </p:sp>
    </p:spTree>
    <p:extLst>
      <p:ext uri="{BB962C8B-B14F-4D97-AF65-F5344CB8AC3E}">
        <p14:creationId xmlns:p14="http://schemas.microsoft.com/office/powerpoint/2010/main" val="7875973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415610" y="332656"/>
            <a:ext cx="8291264"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Une démarche prenant appui sur l’observation et l’analyse de corpus de mots s’inscrivant dans</a:t>
            </a:r>
            <a:r>
              <a:rPr kumimoji="0" lang="fr-FR" sz="2000" b="1" i="0" u="none" strike="noStrike" kern="1200" cap="none" spc="0" normalizeH="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 le cadre des programmes</a:t>
            </a:r>
            <a:endParaRPr kumimoji="0" lang="fr-FR" sz="20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endParaRPr>
          </a:p>
        </p:txBody>
      </p:sp>
      <p:sp>
        <p:nvSpPr>
          <p:cNvPr id="8" name="Rectangle 7"/>
          <p:cNvSpPr/>
          <p:nvPr/>
        </p:nvSpPr>
        <p:spPr>
          <a:xfrm>
            <a:off x="323528" y="1386248"/>
            <a:ext cx="8271190" cy="115114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Enseignement de la grammaire et du vocabulaire : un enjeu majeur pour la maîtrise de la langue française</a:t>
            </a:r>
            <a:endParaRPr kumimoji="0" lang="fr-FR" sz="1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4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NOR : MENE1809041N</a:t>
            </a:r>
            <a:br>
              <a:rPr kumimoji="0" lang="fr-FR" sz="14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br>
            <a:r>
              <a:rPr kumimoji="0" lang="fr-FR" sz="14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note de service n° 2018-050 </a:t>
            </a:r>
            <a:r>
              <a:rPr kumimoji="0" lang="fr-FR" sz="9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du 25-4-2018</a:t>
            </a:r>
            <a:br>
              <a:rPr kumimoji="0" lang="fr-FR" sz="9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br>
            <a:r>
              <a:rPr kumimoji="0" lang="fr-FR" sz="9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MEN  DGESCO A1</a:t>
            </a:r>
            <a:endParaRPr kumimoji="0" lang="fr-FR" sz="11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9" name="Rectangle 8"/>
          <p:cNvSpPr/>
          <p:nvPr/>
        </p:nvSpPr>
        <p:spPr>
          <a:xfrm>
            <a:off x="323528" y="2551547"/>
            <a:ext cx="8090676" cy="365678"/>
          </a:xfrm>
          <a:prstGeom prst="rect">
            <a:avLst/>
          </a:prstGeom>
        </p:spPr>
        <p:txBody>
          <a:bodyPr wrap="none">
            <a:spAutoFit/>
          </a:bodyPr>
          <a:lstStyle/>
          <a:p>
            <a:pPr marL="0" marR="0" lvl="0" indent="0" algn="l" defTabSz="914400" rtl="0" eaLnBrk="1" fontAlgn="auto" latinLnBrk="0" hangingPunct="1">
              <a:lnSpc>
                <a:spcPct val="107000"/>
              </a:lnSpc>
              <a:spcBef>
                <a:spcPts val="2160"/>
              </a:spcBef>
              <a:spcAft>
                <a:spcPts val="600"/>
              </a:spcAft>
              <a:buClrTx/>
              <a:buSzTx/>
              <a:buFontTx/>
              <a:buNone/>
              <a:tabLst/>
              <a:defRPr/>
            </a:pPr>
            <a:r>
              <a:rPr kumimoji="0" lang="fr-FR" sz="1000" b="1"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3 </a:t>
            </a:r>
            <a:r>
              <a:rPr kumimoji="0" lang="fr-FR" sz="1800" b="1"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 Les modalités de l'enseignement de la grammaire et du vocabulaire</a:t>
            </a:r>
            <a:endParaRPr kumimoji="0" lang="fr-FR"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3" name="Rectangle 2"/>
          <p:cNvSpPr/>
          <p:nvPr/>
        </p:nvSpPr>
        <p:spPr>
          <a:xfrm>
            <a:off x="354473" y="2931376"/>
            <a:ext cx="8538007" cy="3587072"/>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srgbClr val="00B0F0"/>
                </a:solidFill>
                <a:effectLst/>
                <a:uLnTx/>
                <a:uFillTx/>
                <a:ea typeface="Times New Roman" panose="02020603050405020304" pitchFamily="18" charset="0"/>
                <a:cs typeface="Times New Roman" panose="02020603050405020304" pitchFamily="18" charset="0"/>
              </a:rPr>
              <a:t>Les </a:t>
            </a:r>
            <a:r>
              <a:rPr kumimoji="0" lang="fr-FR" sz="1600" b="1" i="0" u="none" strike="noStrike" kern="1200" cap="none" spc="0" normalizeH="0" baseline="0" noProof="0" dirty="0">
                <a:ln>
                  <a:noFill/>
                </a:ln>
                <a:solidFill>
                  <a:srgbClr val="00B0F0"/>
                </a:solidFill>
                <a:effectLst/>
                <a:uLnTx/>
                <a:uFillTx/>
                <a:ea typeface="Times New Roman" panose="02020603050405020304" pitchFamily="18" charset="0"/>
                <a:cs typeface="Times New Roman" panose="02020603050405020304" pitchFamily="18" charset="0"/>
              </a:rPr>
              <a:t>démarches pédagogiques pour l'enseignement de la grammaire</a:t>
            </a:r>
            <a:endParaRPr kumimoji="0" lang="fr-FR" sz="1600" b="1" i="0" u="none" strike="noStrike" kern="1200" cap="none" spc="0" normalizeH="0" baseline="0" noProof="0" dirty="0">
              <a:ln>
                <a:noFill/>
              </a:ln>
              <a:solidFill>
                <a:srgbClr val="00B0F0"/>
              </a:solidFill>
              <a:effectLst/>
              <a:uLnTx/>
              <a:uFillTx/>
              <a:ea typeface="Calibri" panose="020F0502020204030204" pitchFamily="34" charset="0"/>
              <a:cs typeface="Times New Roman" panose="02020603050405020304" pitchFamily="18" charset="0"/>
            </a:endParaRPr>
          </a:p>
          <a:p>
            <a:pPr>
              <a:lnSpc>
                <a:spcPct val="107000"/>
              </a:lnSpc>
              <a:spcAft>
                <a:spcPts val="0"/>
              </a:spcAft>
            </a:pPr>
            <a:r>
              <a:rPr lang="fr-FR" sz="1600" dirty="0">
                <a:solidFill>
                  <a:srgbClr val="000000"/>
                </a:solidFill>
                <a:ea typeface="Times New Roman" panose="02020603050405020304" pitchFamily="18" charset="0"/>
                <a:cs typeface="Times New Roman" panose="02020603050405020304" pitchFamily="18" charset="0"/>
              </a:rPr>
              <a:t>Pour mener une séance de langue, le professeur peut </a:t>
            </a:r>
            <a:r>
              <a:rPr lang="fr-FR" sz="1600" dirty="0">
                <a:solidFill>
                  <a:srgbClr val="0070C0"/>
                </a:solidFill>
                <a:ea typeface="Times New Roman" panose="02020603050405020304" pitchFamily="18" charset="0"/>
                <a:cs typeface="Times New Roman" panose="02020603050405020304" pitchFamily="18" charset="0"/>
              </a:rPr>
              <a:t>mettre en œuvre différents dispositifs et modalités de travail</a:t>
            </a:r>
            <a:r>
              <a:rPr lang="fr-FR" sz="1600" dirty="0">
                <a:solidFill>
                  <a:srgbClr val="000000"/>
                </a:solidFill>
                <a:ea typeface="Times New Roman" panose="02020603050405020304" pitchFamily="18" charset="0"/>
                <a:cs typeface="Times New Roman" panose="02020603050405020304" pitchFamily="18" charset="0"/>
              </a:rPr>
              <a:t>. Parmi toutes les démarches existantes, il est utile de se référer, </a:t>
            </a:r>
            <a:r>
              <a:rPr lang="fr-FR" sz="1600" dirty="0">
                <a:solidFill>
                  <a:srgbClr val="0070C0"/>
                </a:solidFill>
                <a:ea typeface="Times New Roman" panose="02020603050405020304" pitchFamily="18" charset="0"/>
                <a:cs typeface="Times New Roman" panose="02020603050405020304" pitchFamily="18" charset="0"/>
              </a:rPr>
              <a:t>selon l'objectif, l'objet et le moment de l'apprentissage</a:t>
            </a:r>
            <a:r>
              <a:rPr lang="fr-FR" sz="1600" dirty="0">
                <a:solidFill>
                  <a:srgbClr val="000000"/>
                </a:solidFill>
                <a:ea typeface="Times New Roman" panose="02020603050405020304" pitchFamily="18" charset="0"/>
                <a:cs typeface="Times New Roman" panose="02020603050405020304" pitchFamily="18" charset="0"/>
              </a:rPr>
              <a:t>, à certaines pratiques de l'enseignement de la langue :</a:t>
            </a:r>
            <a:endParaRPr lang="fr-FR" sz="1600" dirty="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solidFill>
                  <a:srgbClr val="00B0F0"/>
                </a:solidFill>
                <a:ea typeface="Times New Roman" panose="02020603050405020304" pitchFamily="18" charset="0"/>
                <a:cs typeface="Times New Roman" panose="02020603050405020304" pitchFamily="18" charset="0"/>
              </a:rPr>
              <a:t>la démarche de la récurrence et de la répétition</a:t>
            </a:r>
            <a:r>
              <a:rPr lang="fr-FR" sz="1600" dirty="0">
                <a:solidFill>
                  <a:srgbClr val="000000"/>
                </a:solidFill>
                <a:ea typeface="Times New Roman" panose="02020603050405020304" pitchFamily="18" charset="0"/>
                <a:cs typeface="Times New Roman" panose="02020603050405020304" pitchFamily="18" charset="0"/>
              </a:rPr>
              <a:t> </a:t>
            </a:r>
            <a:r>
              <a:rPr lang="fr-FR" sz="1600" dirty="0">
                <a:solidFill>
                  <a:srgbClr val="0070C0"/>
                </a:solidFill>
                <a:ea typeface="Times New Roman" panose="02020603050405020304" pitchFamily="18" charset="0"/>
                <a:cs typeface="Times New Roman" panose="02020603050405020304" pitchFamily="18" charset="0"/>
              </a:rPr>
              <a:t>correspond à une approche ritualisée qui repose sur la mémorisation, la restitution et l'automatisation. </a:t>
            </a:r>
            <a:r>
              <a:rPr lang="fr-FR" sz="1600" dirty="0">
                <a:solidFill>
                  <a:srgbClr val="000000"/>
                </a:solidFill>
                <a:ea typeface="Times New Roman" panose="02020603050405020304" pitchFamily="18" charset="0"/>
                <a:cs typeface="Times New Roman" panose="02020603050405020304" pitchFamily="18" charset="0"/>
              </a:rPr>
              <a:t>Certaines connaissances ou certains savoir-faire nécessitent une approche brève et récurrente. Les activités à proposer peuvent être la mémorisation de mots et de phrases, la dictée du jour, la lecture à voix haute de phrases complexes pour en faire repérer la structure et en comprendre ainsi le sens, etc. Elles doivent trouver également toute leur place au collège ;</a:t>
            </a:r>
            <a:endParaRPr lang="fr-FR" sz="1600"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srgbClr val="000000"/>
              </a:solidFill>
              <a:effectLst/>
              <a:uLnTx/>
              <a:uFillTx/>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920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415610" y="332656"/>
            <a:ext cx="8291264"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Une démarche prenant appui sur l’observation et l’analyse de corpus de mots  s’inscrivant dans le cadre des programmes </a:t>
            </a:r>
          </a:p>
        </p:txBody>
      </p:sp>
      <p:sp>
        <p:nvSpPr>
          <p:cNvPr id="8" name="Rectangle 7"/>
          <p:cNvSpPr/>
          <p:nvPr/>
        </p:nvSpPr>
        <p:spPr>
          <a:xfrm>
            <a:off x="323528" y="1556792"/>
            <a:ext cx="8271190" cy="86761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Enseignement de la grammaire et du vocabulaire : un enjeu majeur pour la maîtrise de la langue française</a:t>
            </a:r>
            <a:endParaRPr kumimoji="0" lang="fr-FR" sz="12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NOR : MENE1809041N</a:t>
            </a:r>
            <a:br>
              <a:rPr kumimoji="0" lang="fr-FR" sz="12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br>
            <a:r>
              <a:rPr kumimoji="0" lang="fr-FR" sz="12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note de service n° 2018-050 du 25-4-2018</a:t>
            </a:r>
            <a:br>
              <a:rPr kumimoji="0" lang="fr-FR" sz="12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br>
            <a:r>
              <a:rPr kumimoji="0" lang="fr-FR" sz="12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MEN  DGESCO A1</a:t>
            </a:r>
            <a:endParaRPr kumimoji="0" lang="fr-FR" sz="12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9" name="Rectangle 8"/>
          <p:cNvSpPr/>
          <p:nvPr/>
        </p:nvSpPr>
        <p:spPr>
          <a:xfrm>
            <a:off x="323528" y="2551547"/>
            <a:ext cx="7869462" cy="388696"/>
          </a:xfrm>
          <a:prstGeom prst="rect">
            <a:avLst/>
          </a:prstGeom>
        </p:spPr>
        <p:txBody>
          <a:bodyPr wrap="none">
            <a:spAutoFit/>
          </a:bodyPr>
          <a:lstStyle/>
          <a:p>
            <a:pPr marL="0" marR="0" lvl="0" indent="0" algn="l" defTabSz="914400" rtl="0" eaLnBrk="1" fontAlgn="auto" latinLnBrk="0" hangingPunct="1">
              <a:lnSpc>
                <a:spcPct val="107000"/>
              </a:lnSpc>
              <a:spcBef>
                <a:spcPts val="2160"/>
              </a:spcBef>
              <a:spcAft>
                <a:spcPts val="600"/>
              </a:spcAft>
              <a:buClrTx/>
              <a:buSzTx/>
              <a:buFontTx/>
              <a:buNone/>
              <a:tabLst/>
              <a:defRPr/>
            </a:pPr>
            <a:r>
              <a:rPr kumimoji="0" lang="fr-FR" sz="1000" b="1" i="0" u="none" strike="noStrike" kern="1200" cap="none" spc="0" normalizeH="0" baseline="0" noProof="0" dirty="0">
                <a:ln>
                  <a:noFill/>
                </a:ln>
                <a:solidFill>
                  <a:srgbClr val="16808D"/>
                </a:solidFill>
                <a:effectLst/>
                <a:uLnTx/>
                <a:uFillTx/>
                <a:latin typeface="Arial" panose="020B0604020202020204" pitchFamily="34" charset="0"/>
                <a:ea typeface="Times New Roman" panose="02020603050405020304" pitchFamily="18" charset="0"/>
                <a:cs typeface="Times New Roman" panose="02020603050405020304" pitchFamily="18" charset="0"/>
              </a:rPr>
              <a:t>3 </a:t>
            </a:r>
            <a:r>
              <a:rPr kumimoji="0" lang="fr-FR" sz="1800" b="1" i="0" u="none" strike="noStrike" kern="1200" cap="none" spc="0" normalizeH="0" baseline="0" noProof="0" dirty="0">
                <a:ln>
                  <a:noFill/>
                </a:ln>
                <a:solidFill>
                  <a:srgbClr val="16808D"/>
                </a:solidFill>
                <a:effectLst/>
                <a:uLnTx/>
                <a:uFillTx/>
                <a:latin typeface="Arial" panose="020B0604020202020204" pitchFamily="34" charset="0"/>
                <a:ea typeface="Times New Roman" panose="02020603050405020304" pitchFamily="18" charset="0"/>
                <a:cs typeface="Times New Roman" panose="02020603050405020304" pitchFamily="18" charset="0"/>
              </a:rPr>
              <a:t>- Les modalités de </a:t>
            </a:r>
            <a:r>
              <a:rPr kumimoji="0" lang="fr-FR" sz="1800" b="1"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l'enseignement</a:t>
            </a:r>
            <a:r>
              <a:rPr kumimoji="0" lang="fr-FR" sz="1800" b="1" i="0" u="none" strike="noStrike" kern="1200" cap="none" spc="0" normalizeH="0" baseline="0" noProof="0" dirty="0">
                <a:ln>
                  <a:noFill/>
                </a:ln>
                <a:solidFill>
                  <a:srgbClr val="16808D"/>
                </a:solidFill>
                <a:effectLst/>
                <a:uLnTx/>
                <a:uFillTx/>
                <a:latin typeface="Arial" panose="020B0604020202020204" pitchFamily="34" charset="0"/>
                <a:ea typeface="Times New Roman" panose="02020603050405020304" pitchFamily="18" charset="0"/>
                <a:cs typeface="Times New Roman" panose="02020603050405020304" pitchFamily="18" charset="0"/>
              </a:rPr>
              <a:t> de la grammaire et du vocabulaire</a:t>
            </a: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23528" y="2859214"/>
            <a:ext cx="8026917" cy="424949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b="0" i="0" u="none" strike="noStrike" kern="1200" cap="none" spc="0" normalizeH="0" baseline="0" noProof="0" dirty="0" smtClean="0">
                <a:ln>
                  <a:noFill/>
                </a:ln>
                <a:solidFill>
                  <a:srgbClr val="16808D"/>
                </a:solidFill>
                <a:effectLst/>
                <a:uLnTx/>
                <a:uFillTx/>
                <a:ea typeface="Times New Roman" panose="02020603050405020304" pitchFamily="18" charset="0"/>
                <a:cs typeface="Times New Roman" panose="02020603050405020304" pitchFamily="18" charset="0"/>
              </a:rPr>
              <a:t>Les </a:t>
            </a:r>
            <a:r>
              <a:rPr kumimoji="0" lang="fr-FR" b="0"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démarches pédagogiques pour l'enseignement de la grammaire</a:t>
            </a:r>
            <a:endParaRPr kumimoji="0" lang="fr-FR"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solidFill>
                  <a:srgbClr val="00B0F0"/>
                </a:solidFill>
                <a:ea typeface="Times New Roman" panose="02020603050405020304" pitchFamily="18" charset="0"/>
                <a:cs typeface="Times New Roman" panose="02020603050405020304" pitchFamily="18" charset="0"/>
              </a:rPr>
              <a:t>la leçon de grammaire respecte quatre étapes fondamentales</a:t>
            </a:r>
            <a:r>
              <a:rPr lang="fr-FR" sz="1600" dirty="0">
                <a:solidFill>
                  <a:srgbClr val="000000"/>
                </a:solidFill>
                <a:ea typeface="Times New Roman" panose="02020603050405020304" pitchFamily="18" charset="0"/>
                <a:cs typeface="Times New Roman" panose="02020603050405020304" pitchFamily="18" charset="0"/>
              </a:rPr>
              <a:t> : la phase d'</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observation</a:t>
            </a:r>
            <a:r>
              <a:rPr lang="fr-FR" sz="1600" dirty="0">
                <a:solidFill>
                  <a:srgbClr val="000000"/>
                </a:solidFill>
                <a:ea typeface="Times New Roman" panose="02020603050405020304" pitchFamily="18" charset="0"/>
                <a:cs typeface="Times New Roman" panose="02020603050405020304" pitchFamily="18" charset="0"/>
              </a:rPr>
              <a:t> et de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manipulation</a:t>
            </a:r>
            <a:r>
              <a:rPr lang="fr-FR" sz="1600" dirty="0">
                <a:solidFill>
                  <a:srgbClr val="000000"/>
                </a:solidFill>
                <a:ea typeface="Times New Roman" panose="02020603050405020304" pitchFamily="18" charset="0"/>
                <a:cs typeface="Times New Roman" panose="02020603050405020304" pitchFamily="18" charset="0"/>
              </a:rPr>
              <a:t>, la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structuration</a:t>
            </a:r>
            <a:r>
              <a:rPr lang="fr-FR" sz="1600" dirty="0">
                <a:solidFill>
                  <a:srgbClr val="000000"/>
                </a:solidFill>
                <a:ea typeface="Times New Roman" panose="02020603050405020304" pitchFamily="18" charset="0"/>
                <a:cs typeface="Times New Roman" panose="02020603050405020304" pitchFamily="18" charset="0"/>
              </a:rPr>
              <a:t> et la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formulation des règles</a:t>
            </a:r>
            <a:r>
              <a:rPr lang="fr-FR" sz="1600" dirty="0">
                <a:solidFill>
                  <a:srgbClr val="000000"/>
                </a:solidFill>
                <a:ea typeface="Times New Roman" panose="02020603050405020304" pitchFamily="18" charset="0"/>
                <a:cs typeface="Times New Roman" panose="02020603050405020304" pitchFamily="18" charset="0"/>
              </a:rPr>
              <a:t>, la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phase de consolidation, de mémorisation et d'automatisation </a:t>
            </a:r>
            <a:r>
              <a:rPr lang="fr-FR" sz="1600" dirty="0">
                <a:solidFill>
                  <a:srgbClr val="000000"/>
                </a:solidFill>
                <a:ea typeface="Times New Roman" panose="02020603050405020304" pitchFamily="18" charset="0"/>
                <a:cs typeface="Times New Roman" panose="02020603050405020304" pitchFamily="18" charset="0"/>
              </a:rPr>
              <a:t>par un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entraînement soutenu à l'utilisation des connaissances acquises et enfin l'évaluation. </a:t>
            </a:r>
            <a:r>
              <a:rPr lang="fr-FR" sz="1600" dirty="0">
                <a:solidFill>
                  <a:srgbClr val="000000"/>
                </a:solidFill>
                <a:ea typeface="Times New Roman" panose="02020603050405020304" pitchFamily="18" charset="0"/>
                <a:cs typeface="Times New Roman" panose="02020603050405020304" pitchFamily="18" charset="0"/>
              </a:rPr>
              <a:t>La multiplicité des exercices d'entraînement permet d'automatiser les mécanismes acquis et de garantir ainsi la solidité des connaissances grammaticales ;</a:t>
            </a:r>
            <a:endParaRPr lang="fr-FR" sz="1600" dirty="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sz="1600" b="1" dirty="0">
                <a:solidFill>
                  <a:srgbClr val="00B0F0"/>
                </a:solidFill>
                <a:ea typeface="Times New Roman" panose="02020603050405020304" pitchFamily="18" charset="0"/>
                <a:cs typeface="Times New Roman" panose="02020603050405020304" pitchFamily="18" charset="0"/>
              </a:rPr>
              <a:t>le travail sur un corpus</a:t>
            </a:r>
            <a:r>
              <a:rPr lang="fr-FR" sz="1600" dirty="0">
                <a:solidFill>
                  <a:schemeClr val="tx2">
                    <a:lumMod val="60000"/>
                    <a:lumOff val="40000"/>
                  </a:schemeClr>
                </a:solidFill>
                <a:ea typeface="Times New Roman" panose="02020603050405020304" pitchFamily="18" charset="0"/>
                <a:cs typeface="Times New Roman" panose="02020603050405020304" pitchFamily="18" charset="0"/>
              </a:rPr>
              <a:t>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ensemble de mots, de phrases, d'énoncés sélectionnés à dessein par l'enseignant) engage l'élève</a:t>
            </a:r>
            <a:r>
              <a:rPr lang="fr-FR" sz="1600" dirty="0">
                <a:solidFill>
                  <a:srgbClr val="000000"/>
                </a:solidFill>
                <a:ea typeface="Times New Roman" panose="02020603050405020304" pitchFamily="18" charset="0"/>
                <a:cs typeface="Times New Roman" panose="02020603050405020304" pitchFamily="18" charset="0"/>
              </a:rPr>
              <a:t>, par l'intermédiaire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d'activités de manipulation et de classement, à dégager une régularité, à identifier la notion à partir de l'observation</a:t>
            </a:r>
            <a:r>
              <a:rPr lang="fr-FR" sz="1600" dirty="0">
                <a:solidFill>
                  <a:srgbClr val="000000"/>
                </a:solidFill>
                <a:ea typeface="Times New Roman" panose="02020603050405020304" pitchFamily="18" charset="0"/>
                <a:cs typeface="Times New Roman" panose="02020603050405020304" pitchFamily="18" charset="0"/>
              </a:rPr>
              <a:t>. Le corpus d'apprentissage sert à proposer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un modèle de réflexion </a:t>
            </a:r>
            <a:r>
              <a:rPr lang="fr-FR" sz="1600" dirty="0">
                <a:solidFill>
                  <a:srgbClr val="000000"/>
                </a:solidFill>
                <a:ea typeface="Times New Roman" panose="02020603050405020304" pitchFamily="18" charset="0"/>
                <a:cs typeface="Times New Roman" panose="02020603050405020304" pitchFamily="18" charset="0"/>
              </a:rPr>
              <a:t>ou un classement </a:t>
            </a:r>
            <a:r>
              <a:rPr lang="fr-FR" sz="1600" b="1" dirty="0">
                <a:solidFill>
                  <a:schemeClr val="tx2">
                    <a:lumMod val="60000"/>
                    <a:lumOff val="40000"/>
                  </a:schemeClr>
                </a:solidFill>
                <a:ea typeface="Times New Roman" panose="02020603050405020304" pitchFamily="18" charset="0"/>
                <a:cs typeface="Times New Roman" panose="02020603050405020304" pitchFamily="18" charset="0"/>
              </a:rPr>
              <a:t>à partir d'un nombre suffisant d'informations ;</a:t>
            </a:r>
            <a:endParaRPr lang="fr-FR" sz="1600" b="1" dirty="0">
              <a:solidFill>
                <a:schemeClr val="tx2">
                  <a:lumMod val="60000"/>
                  <a:lumOff val="40000"/>
                </a:schemeClr>
              </a:solidFill>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22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4"/>
          <p:cNvSpPr/>
          <p:nvPr/>
        </p:nvSpPr>
        <p:spPr>
          <a:xfrm>
            <a:off x="755576" y="539908"/>
            <a:ext cx="7632848" cy="914400"/>
          </a:xfrm>
          <a:prstGeom prst="rect">
            <a:avLst/>
          </a:prstGeom>
          <a:solidFill>
            <a:schemeClr val="bg1">
              <a:lumMod val="95000"/>
            </a:schemeClr>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smtClean="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Déroulement du dispositif de  formation </a:t>
            </a:r>
            <a:endParaRPr kumimoji="0" lang="fr-FR" sz="32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endParaRPr>
          </a:p>
        </p:txBody>
      </p:sp>
      <p:graphicFrame>
        <p:nvGraphicFramePr>
          <p:cNvPr id="6" name="Diagramme 5"/>
          <p:cNvGraphicFramePr/>
          <p:nvPr>
            <p:extLst>
              <p:ext uri="{D42A27DB-BD31-4B8C-83A1-F6EECF244321}">
                <p14:modId xmlns:p14="http://schemas.microsoft.com/office/powerpoint/2010/main" val="920263168"/>
              </p:ext>
            </p:extLst>
          </p:nvPr>
        </p:nvGraphicFramePr>
        <p:xfrm>
          <a:off x="467544" y="1988841"/>
          <a:ext cx="7920880"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755576" y="539908"/>
            <a:ext cx="8208912"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mj-lt"/>
                <a:ea typeface="+mn-ea"/>
                <a:cs typeface="+mn-cs"/>
              </a:rPr>
              <a:t>Déroulement </a:t>
            </a:r>
            <a:r>
              <a:rPr kumimoji="0" lang="fr-FR" sz="32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de la   </a:t>
            </a:r>
            <a:r>
              <a:rPr kumimoji="0" lang="fr-FR" sz="32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mj-lt"/>
                <a:ea typeface="+mn-ea"/>
                <a:cs typeface="+mn-cs"/>
              </a:rPr>
              <a:t>formation </a:t>
            </a:r>
          </a:p>
        </p:txBody>
      </p:sp>
    </p:spTree>
    <p:extLst>
      <p:ext uri="{BB962C8B-B14F-4D97-AF65-F5344CB8AC3E}">
        <p14:creationId xmlns:p14="http://schemas.microsoft.com/office/powerpoint/2010/main" val="1713400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415610" y="332656"/>
            <a:ext cx="8291264"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Une démarche prenant appui sur l’observation et l’analyse de corpus de mots  s’inscrivant dans le cadre des programmes</a:t>
            </a:r>
          </a:p>
        </p:txBody>
      </p:sp>
      <p:sp>
        <p:nvSpPr>
          <p:cNvPr id="8" name="Rectangle 7"/>
          <p:cNvSpPr/>
          <p:nvPr/>
        </p:nvSpPr>
        <p:spPr>
          <a:xfrm>
            <a:off x="323528" y="1398747"/>
            <a:ext cx="8271190" cy="101444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1450" b="1"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Enseignement de la grammaire et du vocabulaire : un enjeu majeur pour la maîtrise de la langue française</a:t>
            </a:r>
            <a:endParaRPr kumimoji="0" lang="fr-FR" sz="11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sz="9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NOR : MENE1809041N</a:t>
            </a:r>
            <a:br>
              <a:rPr kumimoji="0" lang="fr-FR" sz="9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br>
            <a:r>
              <a:rPr kumimoji="0" lang="fr-FR" sz="9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note de service n° 2018-050 du 25-4-2018</a:t>
            </a:r>
            <a:br>
              <a:rPr kumimoji="0" lang="fr-FR" sz="9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br>
            <a:r>
              <a:rPr kumimoji="0" lang="fr-FR" sz="900" b="0" i="0" u="none" strike="noStrike" kern="1200" cap="none" spc="0" normalizeH="0" baseline="0" noProof="0" dirty="0">
                <a:ln>
                  <a:noFill/>
                </a:ln>
                <a:solidFill>
                  <a:srgbClr val="000000"/>
                </a:solidFill>
                <a:effectLst/>
                <a:uLnTx/>
                <a:uFillTx/>
                <a:ea typeface="Times New Roman" panose="02020603050405020304" pitchFamily="18" charset="0"/>
                <a:cs typeface="Times New Roman" panose="02020603050405020304" pitchFamily="18" charset="0"/>
              </a:rPr>
              <a:t>MEN  DGESCO A1</a:t>
            </a:r>
            <a:endParaRPr kumimoji="0" lang="fr-FR" sz="11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9" name="Rectangle 8"/>
          <p:cNvSpPr/>
          <p:nvPr/>
        </p:nvSpPr>
        <p:spPr>
          <a:xfrm>
            <a:off x="323528" y="2418368"/>
            <a:ext cx="8089074" cy="365678"/>
          </a:xfrm>
          <a:prstGeom prst="rect">
            <a:avLst/>
          </a:prstGeom>
        </p:spPr>
        <p:txBody>
          <a:bodyPr wrap="none">
            <a:spAutoFit/>
          </a:bodyPr>
          <a:lstStyle/>
          <a:p>
            <a:pPr marL="0" marR="0" lvl="0" indent="0" algn="l" defTabSz="914400" rtl="0" eaLnBrk="1" fontAlgn="auto" latinLnBrk="0" hangingPunct="1">
              <a:lnSpc>
                <a:spcPct val="107000"/>
              </a:lnSpc>
              <a:spcBef>
                <a:spcPts val="2160"/>
              </a:spcBef>
              <a:spcAft>
                <a:spcPts val="600"/>
              </a:spcAft>
              <a:buClrTx/>
              <a:buSzTx/>
              <a:buFontTx/>
              <a:buNone/>
              <a:tabLst/>
              <a:defRPr/>
            </a:pPr>
            <a:r>
              <a:rPr kumimoji="0" lang="fr-FR" sz="1000" b="1" i="0" u="none" strike="noStrike" kern="1200" cap="none" spc="0" normalizeH="0" baseline="0" noProof="0" dirty="0">
                <a:ln>
                  <a:noFill/>
                </a:ln>
                <a:solidFill>
                  <a:srgbClr val="16808D"/>
                </a:solidFill>
                <a:effectLst/>
                <a:uLnTx/>
                <a:uFillTx/>
                <a:latin typeface="Arial" panose="020B0604020202020204" pitchFamily="34" charset="0"/>
                <a:ea typeface="Times New Roman" panose="02020603050405020304" pitchFamily="18" charset="0"/>
                <a:cs typeface="Times New Roman" panose="02020603050405020304" pitchFamily="18" charset="0"/>
              </a:rPr>
              <a:t>3 </a:t>
            </a:r>
            <a:r>
              <a:rPr kumimoji="0" lang="fr-FR" sz="1800" b="1"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 Les modalités de l'enseignement de la grammaire et du vocabulaire</a:t>
            </a:r>
            <a:endParaRPr kumimoji="0" lang="fr-FR" sz="18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3" name="Rectangle 2"/>
          <p:cNvSpPr/>
          <p:nvPr/>
        </p:nvSpPr>
        <p:spPr>
          <a:xfrm>
            <a:off x="307223" y="2784046"/>
            <a:ext cx="8537874" cy="365253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fr-FR" b="0" i="0" u="none" strike="noStrike" kern="1200" cap="none" spc="0" normalizeH="0" baseline="0" noProof="0" dirty="0" smtClean="0">
                <a:ln>
                  <a:noFill/>
                </a:ln>
                <a:solidFill>
                  <a:srgbClr val="16808D"/>
                </a:solidFill>
                <a:effectLst/>
                <a:uLnTx/>
                <a:uFillTx/>
                <a:ea typeface="Times New Roman" panose="02020603050405020304" pitchFamily="18" charset="0"/>
                <a:cs typeface="Times New Roman" panose="02020603050405020304" pitchFamily="18" charset="0"/>
              </a:rPr>
              <a:t>Les </a:t>
            </a:r>
            <a:r>
              <a:rPr kumimoji="0" lang="fr-FR" b="0" i="0" u="none" strike="noStrike" kern="1200" cap="none" spc="0" normalizeH="0" baseline="0" noProof="0" dirty="0">
                <a:ln>
                  <a:noFill/>
                </a:ln>
                <a:solidFill>
                  <a:srgbClr val="16808D"/>
                </a:solidFill>
                <a:effectLst/>
                <a:uLnTx/>
                <a:uFillTx/>
                <a:ea typeface="Times New Roman" panose="02020603050405020304" pitchFamily="18" charset="0"/>
                <a:cs typeface="Times New Roman" panose="02020603050405020304" pitchFamily="18" charset="0"/>
              </a:rPr>
              <a:t>démarches pédagogiques pour l'enseignement de la grammaire</a:t>
            </a:r>
            <a:endParaRPr kumimoji="0" lang="fr-FR"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fr-FR" b="1" dirty="0">
                <a:solidFill>
                  <a:srgbClr val="00B0F0"/>
                </a:solidFill>
                <a:ea typeface="Times New Roman" panose="02020603050405020304" pitchFamily="18" charset="0"/>
                <a:cs typeface="Times New Roman" panose="02020603050405020304" pitchFamily="18" charset="0"/>
              </a:rPr>
              <a:t>le travail en lien avec l'écriture</a:t>
            </a:r>
            <a:r>
              <a:rPr lang="fr-FR" dirty="0">
                <a:solidFill>
                  <a:srgbClr val="000000"/>
                </a:solidFill>
                <a:ea typeface="Times New Roman" panose="02020603050405020304" pitchFamily="18" charset="0"/>
                <a:cs typeface="Times New Roman" panose="02020603050405020304" pitchFamily="18" charset="0"/>
              </a:rPr>
              <a:t> permet d'apprendre aux élèves, grâce aux indications données par l'enseignant, à réviser leur production en exerçant une vigilance orthographique et en mobilisant les acquisitions travaillées lors des leçons de grammaire. </a:t>
            </a:r>
            <a:r>
              <a:rPr lang="fr-FR" b="1" dirty="0">
                <a:solidFill>
                  <a:schemeClr val="tx2">
                    <a:lumMod val="60000"/>
                    <a:lumOff val="40000"/>
                  </a:schemeClr>
                </a:solidFill>
                <a:ea typeface="Times New Roman" panose="02020603050405020304" pitchFamily="18" charset="0"/>
                <a:cs typeface="Times New Roman" panose="02020603050405020304" pitchFamily="18" charset="0"/>
              </a:rPr>
              <a:t>Toute leçon de grammaire doit trouver son prolongement et son application dans des activités d'écriture aux formes variées</a:t>
            </a:r>
            <a:r>
              <a:rPr lang="fr-FR" dirty="0">
                <a:solidFill>
                  <a:srgbClr val="000000"/>
                </a:solidFill>
                <a:ea typeface="Times New Roman" panose="02020603050405020304" pitchFamily="18" charset="0"/>
                <a:cs typeface="Times New Roman" panose="02020603050405020304" pitchFamily="18" charset="0"/>
              </a:rPr>
              <a:t> : argumentation, invention, imitation dont l'objectif est aussi d'aider les élèves à s'approprier leur manière d'écrire ;</a:t>
            </a:r>
            <a:endParaRPr lang="fr-FR" dirty="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fr-FR" b="1" dirty="0">
                <a:solidFill>
                  <a:srgbClr val="00B0F0"/>
                </a:solidFill>
                <a:ea typeface="Times New Roman" panose="02020603050405020304" pitchFamily="18" charset="0"/>
                <a:cs typeface="Times New Roman" panose="02020603050405020304" pitchFamily="18" charset="0"/>
              </a:rPr>
              <a:t>le travail en lien avec la lecture </a:t>
            </a:r>
            <a:r>
              <a:rPr lang="fr-FR" dirty="0">
                <a:ea typeface="Times New Roman" panose="02020603050405020304" pitchFamily="18" charset="0"/>
                <a:cs typeface="Times New Roman" panose="02020603050405020304" pitchFamily="18" charset="0"/>
              </a:rPr>
              <a:t>permet aux élèves d'exercer cette même vigilance orthographique et </a:t>
            </a:r>
            <a:r>
              <a:rPr lang="fr-FR" dirty="0" smtClean="0">
                <a:ea typeface="Times New Roman" panose="02020603050405020304" pitchFamily="18" charset="0"/>
                <a:cs typeface="Times New Roman" panose="02020603050405020304" pitchFamily="18" charset="0"/>
              </a:rPr>
              <a:t>la mobilisation </a:t>
            </a:r>
            <a:r>
              <a:rPr lang="fr-FR" dirty="0">
                <a:ea typeface="Times New Roman" panose="02020603050405020304" pitchFamily="18" charset="0"/>
                <a:cs typeface="Times New Roman" panose="02020603050405020304" pitchFamily="18" charset="0"/>
              </a:rPr>
              <a:t>des connaissances grammaticales pour comprendre avec </a:t>
            </a:r>
            <a:r>
              <a:rPr lang="fr-FR" dirty="0" smtClean="0">
                <a:ea typeface="Times New Roman" panose="02020603050405020304" pitchFamily="18" charset="0"/>
                <a:cs typeface="Times New Roman" panose="02020603050405020304" pitchFamily="18" charset="0"/>
              </a:rPr>
              <a:t>exactitude</a:t>
            </a:r>
            <a:r>
              <a:rPr lang="fr-FR" b="1" dirty="0" smtClean="0">
                <a:solidFill>
                  <a:schemeClr val="tx2">
                    <a:lumMod val="60000"/>
                    <a:lumOff val="40000"/>
                  </a:schemeClr>
                </a:solidFill>
                <a:ea typeface="Times New Roman" panose="02020603050405020304" pitchFamily="18" charset="0"/>
                <a:cs typeface="Times New Roman" panose="02020603050405020304" pitchFamily="18" charset="0"/>
              </a:rPr>
              <a:t>.</a:t>
            </a:r>
            <a:r>
              <a:rPr lang="fr-FR" sz="1200" b="1" dirty="0">
                <a:ea typeface="Times New Roman" panose="02020603050405020304" pitchFamily="18" charset="0"/>
                <a:cs typeface="Times New Roman" panose="02020603050405020304" pitchFamily="18" charset="0"/>
                <a:sym typeface="Wingdings" panose="05000000000000000000" pitchFamily="2" charset="2"/>
              </a:rPr>
              <a:t></a:t>
            </a:r>
            <a:r>
              <a:rPr lang="fr-FR" b="1" dirty="0">
                <a:solidFill>
                  <a:schemeClr val="tx2">
                    <a:lumMod val="60000"/>
                    <a:lumOff val="40000"/>
                  </a:schemeClr>
                </a:solidFill>
                <a:ea typeface="Times New Roman" panose="02020603050405020304" pitchFamily="18" charset="0"/>
                <a:cs typeface="Times New Roman" panose="02020603050405020304" pitchFamily="18" charset="0"/>
                <a:sym typeface="Wingdings" panose="05000000000000000000" pitchFamily="2" charset="2"/>
              </a:rPr>
              <a:t> </a:t>
            </a:r>
            <a:r>
              <a:rPr lang="fr-FR" sz="1200" dirty="0">
                <a:ea typeface="Times New Roman" panose="02020603050405020304" pitchFamily="18" charset="0"/>
                <a:cs typeface="Times New Roman" panose="02020603050405020304" pitchFamily="18" charset="0"/>
                <a:sym typeface="Wingdings" panose="05000000000000000000" pitchFamily="2" charset="2"/>
              </a:rPr>
              <a:t>accord du participe passé, de l’adjectif, rôle de la ponctuation,  les pronoms personnels compléments</a:t>
            </a:r>
            <a:r>
              <a:rPr lang="fr-FR" sz="1200" dirty="0" smtClean="0">
                <a:ea typeface="Times New Roman" panose="02020603050405020304" pitchFamily="18" charset="0"/>
                <a:cs typeface="Times New Roman" panose="02020603050405020304" pitchFamily="18" charset="0"/>
                <a:sym typeface="Wingdings" panose="05000000000000000000" pitchFamily="2" charset="2"/>
              </a:rPr>
              <a:t>…</a:t>
            </a:r>
            <a:endParaRPr kumimoji="0" 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882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415610" y="332656"/>
            <a:ext cx="8476870"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Démarche inductive autour de l’expansion du GN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Eléments </a:t>
            </a:r>
            <a:r>
              <a:rPr kumimoji="0" lang="fr-FR" sz="20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mj-lt"/>
                <a:ea typeface="+mn-ea"/>
                <a:cs typeface="+mn-cs"/>
              </a:rPr>
              <a:t>de mise en </a:t>
            </a:r>
            <a:r>
              <a:rPr kumimoji="0" lang="fr-FR" sz="20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œuvre</a:t>
            </a:r>
          </a:p>
        </p:txBody>
      </p:sp>
      <p:sp>
        <p:nvSpPr>
          <p:cNvPr id="3" name="Rectangle 2"/>
          <p:cNvSpPr/>
          <p:nvPr/>
        </p:nvSpPr>
        <p:spPr>
          <a:xfrm>
            <a:off x="415610" y="1556792"/>
            <a:ext cx="8291264" cy="685059"/>
          </a:xfrm>
          <a:prstGeom prst="rect">
            <a:avLst/>
          </a:prstGeom>
          <a:solidFill>
            <a:schemeClr val="accent2">
              <a:lumMod val="20000"/>
              <a:lumOff val="80000"/>
            </a:schemeClr>
          </a:solidFill>
        </p:spPr>
        <p:txBody>
          <a:bodyPr wrap="square">
            <a:spAutoFit/>
          </a:bodyPr>
          <a:lstStyle/>
          <a:p>
            <a:pPr marL="342900" marR="0" lvl="0" indent="-342900" algn="l" defTabSz="914400" rtl="0" eaLnBrk="1" fontAlgn="auto" latinLnBrk="0" hangingPunct="1">
              <a:lnSpc>
                <a:spcPct val="107000"/>
              </a:lnSpc>
              <a:spcBef>
                <a:spcPts val="0"/>
              </a:spcBef>
              <a:spcAft>
                <a:spcPts val="800"/>
              </a:spcAft>
              <a:buClrTx/>
              <a:buSzTx/>
              <a:buFont typeface="+mj-lt"/>
              <a:buAutoNum type="alphaUcPeriod"/>
              <a:tabLst/>
              <a:defRPr/>
            </a:pPr>
            <a:r>
              <a:rPr lang="fr-FR" b="1" dirty="0"/>
              <a:t>Interroger les connaissances et les représentations des élèves au début de la séquence</a:t>
            </a:r>
          </a:p>
        </p:txBody>
      </p:sp>
      <p:sp>
        <p:nvSpPr>
          <p:cNvPr id="8" name="Rectangle 7"/>
          <p:cNvSpPr/>
          <p:nvPr/>
        </p:nvSpPr>
        <p:spPr>
          <a:xfrm>
            <a:off x="415610" y="2357239"/>
            <a:ext cx="8316416" cy="373307"/>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B</a:t>
            </a:r>
            <a:r>
              <a:rPr kumimoji="0" lang="fr-FR" sz="1800" b="1" i="0" u="none" strike="noStrike" kern="1200" cap="none" spc="0" normalizeH="0" baseline="0" noProof="0" dirty="0">
                <a:ln>
                  <a:noFill/>
                </a:ln>
                <a:solidFill>
                  <a:prstClr val="black"/>
                </a:solidFill>
                <a:effectLst/>
                <a:uLnTx/>
                <a:uFillTx/>
                <a:ea typeface="+mn-ea"/>
                <a:cs typeface="+mn-cs"/>
              </a:rPr>
              <a:t>. Elaborer des questions prédictives à partir du </a:t>
            </a:r>
            <a:r>
              <a:rPr kumimoji="0" lang="fr-FR" sz="1800" b="1" i="0" u="none" strike="noStrike" kern="1200" cap="none" spc="0" normalizeH="0" baseline="0" noProof="0" dirty="0" smtClean="0">
                <a:ln>
                  <a:noFill/>
                </a:ln>
                <a:solidFill>
                  <a:prstClr val="black"/>
                </a:solidFill>
                <a:effectLst/>
                <a:uLnTx/>
                <a:uFillTx/>
                <a:ea typeface="+mn-ea"/>
                <a:cs typeface="+mn-cs"/>
              </a:rPr>
              <a:t>déjà-là </a:t>
            </a:r>
            <a:r>
              <a:rPr kumimoji="0" lang="fr-FR" sz="1800" b="1" i="0" u="none" strike="noStrike" kern="1200" cap="none" spc="0" normalizeH="0" baseline="0" noProof="0" dirty="0">
                <a:ln>
                  <a:noFill/>
                </a:ln>
                <a:solidFill>
                  <a:prstClr val="black"/>
                </a:solidFill>
                <a:effectLst/>
                <a:uLnTx/>
                <a:uFillTx/>
                <a:ea typeface="+mn-ea"/>
                <a:cs typeface="+mn-cs"/>
              </a:rPr>
              <a:t>des élèves </a:t>
            </a:r>
            <a:r>
              <a:rPr kumimoji="0" lang="fr-FR" sz="1800" b="1" i="0" u="none" strike="noStrike" kern="1200" cap="none" spc="0" normalizeH="0" baseline="0" noProof="0" dirty="0" smtClean="0">
                <a:ln>
                  <a:noFill/>
                </a:ln>
                <a:solidFill>
                  <a:prstClr val="black"/>
                </a:solidFill>
                <a:effectLst/>
                <a:uLnTx/>
                <a:uFillTx/>
                <a:ea typeface="+mn-ea"/>
                <a:cs typeface="+mn-cs"/>
              </a:rPr>
              <a:t> </a:t>
            </a:r>
            <a:endParaRPr kumimoji="0" lang="fr-FR" sz="1800" b="1" i="0" u="none" strike="noStrike" kern="1200" cap="none" spc="0" normalizeH="0" baseline="0" noProof="0" dirty="0">
              <a:ln>
                <a:noFill/>
              </a:ln>
              <a:solidFill>
                <a:prstClr val="black"/>
              </a:solidFill>
              <a:effectLst/>
              <a:uLnTx/>
              <a:uFillTx/>
              <a:ea typeface="+mn-ea"/>
              <a:cs typeface="+mn-cs"/>
            </a:endParaRPr>
          </a:p>
        </p:txBody>
      </p:sp>
      <p:sp>
        <p:nvSpPr>
          <p:cNvPr id="9" name="Rectangle 8"/>
          <p:cNvSpPr/>
          <p:nvPr/>
        </p:nvSpPr>
        <p:spPr>
          <a:xfrm>
            <a:off x="434098" y="2895570"/>
            <a:ext cx="8331500" cy="369332"/>
          </a:xfrm>
          <a:prstGeom prst="rect">
            <a:avLst/>
          </a:prstGeom>
          <a:solidFill>
            <a:schemeClr val="accent4">
              <a:lumMod val="40000"/>
              <a:lumOff val="60000"/>
            </a:schemeClr>
          </a:solid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UcPeriod" startAt="3"/>
              <a:tabLst/>
              <a:defRPr/>
            </a:pPr>
            <a:r>
              <a:rPr kumimoji="0" lang="fr-FR" sz="1800" b="1" i="0" u="none" strike="noStrike" kern="1200" cap="none" spc="0" normalizeH="0" baseline="0" noProof="0" dirty="0" smtClean="0">
                <a:ln>
                  <a:noFill/>
                </a:ln>
                <a:solidFill>
                  <a:prstClr val="black"/>
                </a:solidFill>
                <a:effectLst/>
                <a:uLnTx/>
                <a:uFillTx/>
                <a:ea typeface="+mn-ea"/>
                <a:cs typeface="+mn-cs"/>
              </a:rPr>
              <a:t>Construction  </a:t>
            </a:r>
            <a:r>
              <a:rPr kumimoji="0" lang="fr-FR" sz="1800" b="1" i="0" u="none" strike="noStrike" kern="1200" cap="none" spc="0" normalizeH="0" baseline="0" noProof="0" dirty="0">
                <a:ln>
                  <a:noFill/>
                </a:ln>
                <a:solidFill>
                  <a:prstClr val="black"/>
                </a:solidFill>
                <a:effectLst/>
                <a:uLnTx/>
                <a:uFillTx/>
                <a:ea typeface="+mn-ea"/>
                <a:cs typeface="+mn-cs"/>
              </a:rPr>
              <a:t>de corpus </a:t>
            </a:r>
            <a:r>
              <a:rPr kumimoji="0" lang="fr-FR" sz="1800" b="1" i="0" u="none" strike="noStrike" kern="1200" cap="none" spc="0" normalizeH="0" baseline="0" noProof="0" dirty="0" smtClean="0">
                <a:ln>
                  <a:noFill/>
                </a:ln>
                <a:solidFill>
                  <a:prstClr val="black"/>
                </a:solidFill>
                <a:effectLst/>
                <a:uLnTx/>
                <a:uFillTx/>
                <a:ea typeface="+mn-ea"/>
                <a:cs typeface="+mn-cs"/>
              </a:rPr>
              <a:t>pour </a:t>
            </a:r>
            <a:r>
              <a:rPr kumimoji="0" lang="fr-FR" sz="1800" b="1" i="0" u="none" strike="noStrike" kern="1200" cap="none" spc="0" normalizeH="0" baseline="0" noProof="0" dirty="0">
                <a:ln>
                  <a:noFill/>
                </a:ln>
                <a:solidFill>
                  <a:prstClr val="black"/>
                </a:solidFill>
                <a:effectLst/>
                <a:uLnTx/>
                <a:uFillTx/>
                <a:ea typeface="+mn-ea"/>
                <a:cs typeface="+mn-cs"/>
              </a:rPr>
              <a:t>répondre à une question </a:t>
            </a:r>
            <a:r>
              <a:rPr kumimoji="0" lang="fr-FR" sz="1800" b="1" i="0" u="none" strike="noStrike" kern="1200" cap="none" spc="0" normalizeH="0" baseline="0" noProof="0" dirty="0" smtClean="0">
                <a:ln>
                  <a:noFill/>
                </a:ln>
                <a:solidFill>
                  <a:prstClr val="black"/>
                </a:solidFill>
                <a:effectLst/>
                <a:uLnTx/>
                <a:uFillTx/>
                <a:ea typeface="+mn-ea"/>
                <a:cs typeface="+mn-cs"/>
              </a:rPr>
              <a:t>prédictive</a:t>
            </a:r>
            <a:endParaRPr kumimoji="0" lang="fr-FR" sz="1800" b="1" i="0" u="none" strike="noStrike" kern="1200" cap="none" spc="0" normalizeH="0" baseline="0" noProof="0" dirty="0">
              <a:ln>
                <a:noFill/>
              </a:ln>
              <a:solidFill>
                <a:prstClr val="black"/>
              </a:solidFill>
              <a:effectLst/>
              <a:uLnTx/>
              <a:uFillTx/>
              <a:ea typeface="+mn-ea"/>
              <a:cs typeface="+mn-cs"/>
            </a:endParaRPr>
          </a:p>
        </p:txBody>
      </p:sp>
      <p:sp>
        <p:nvSpPr>
          <p:cNvPr id="10" name="Rectangle 9"/>
          <p:cNvSpPr/>
          <p:nvPr/>
        </p:nvSpPr>
        <p:spPr>
          <a:xfrm>
            <a:off x="369694" y="3563913"/>
            <a:ext cx="8291264" cy="646331"/>
          </a:xfrm>
          <a:prstGeom prst="rect">
            <a:avLst/>
          </a:prstGeom>
          <a:solidFill>
            <a:schemeClr val="accent2">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D. </a:t>
            </a:r>
            <a:r>
              <a:rPr kumimoji="0" lang="fr-FR" sz="1800" b="1" i="0" u="none" strike="noStrike" kern="1200" cap="none" spc="0" normalizeH="0" baseline="0" noProof="0" dirty="0" smtClean="0">
                <a:ln>
                  <a:noFill/>
                </a:ln>
                <a:solidFill>
                  <a:prstClr val="black"/>
                </a:solidFill>
                <a:effectLst/>
                <a:uLnTx/>
                <a:uFillTx/>
                <a:ea typeface="+mn-ea"/>
                <a:cs typeface="+mn-cs"/>
              </a:rPr>
              <a:t>Partir  du corpus et de la question prédictive et proposer des activités proprement  grammaticales </a:t>
            </a:r>
            <a:endParaRPr kumimoji="0" lang="fr-FR" sz="1800" b="1" i="0" u="none" strike="noStrike" kern="1200" cap="none" spc="0" normalizeH="0" baseline="0" noProof="0" dirty="0">
              <a:ln>
                <a:noFill/>
              </a:ln>
              <a:solidFill>
                <a:prstClr val="black"/>
              </a:solidFill>
              <a:effectLst/>
              <a:uLnTx/>
              <a:uFillTx/>
              <a:ea typeface="+mn-ea"/>
              <a:cs typeface="+mn-cs"/>
            </a:endParaRPr>
          </a:p>
        </p:txBody>
      </p:sp>
      <p:sp>
        <p:nvSpPr>
          <p:cNvPr id="11" name="Rectangle 10"/>
          <p:cNvSpPr/>
          <p:nvPr/>
        </p:nvSpPr>
        <p:spPr>
          <a:xfrm>
            <a:off x="369694" y="4522709"/>
            <a:ext cx="8291264" cy="369332"/>
          </a:xfrm>
          <a:prstGeom prst="rect">
            <a:avLst/>
          </a:prstGeom>
          <a:solidFill>
            <a:schemeClr val="accent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black"/>
                </a:solidFill>
                <a:effectLst/>
                <a:uLnTx/>
                <a:uFillTx/>
                <a:latin typeface="Calibri"/>
                <a:ea typeface="+mn-ea"/>
                <a:cs typeface="+mn-cs"/>
              </a:rPr>
              <a:t>E. </a:t>
            </a:r>
            <a:r>
              <a:rPr kumimoji="0" lang="fr-FR" sz="1800" b="1" i="0" u="none" strike="noStrike" kern="1200" cap="none" spc="0" normalizeH="0" baseline="0" noProof="0" dirty="0" smtClean="0">
                <a:ln>
                  <a:noFill/>
                </a:ln>
                <a:solidFill>
                  <a:prstClr val="black"/>
                </a:solidFill>
                <a:effectLst/>
                <a:uLnTx/>
                <a:uFillTx/>
                <a:ea typeface="+mn-ea"/>
                <a:cs typeface="+mn-cs"/>
              </a:rPr>
              <a:t>La question de la trace écrite</a:t>
            </a:r>
            <a:endParaRPr kumimoji="0" lang="fr-FR" sz="18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757934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6632"/>
            <a:ext cx="8352928"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2800" b="1" dirty="0" smtClean="0">
                <a:ln w="9525">
                  <a:solidFill>
                    <a:schemeClr val="tx2">
                      <a:lumMod val="50000"/>
                    </a:schemeClr>
                  </a:solidFill>
                  <a:prstDash val="solid"/>
                </a:ln>
                <a:solidFill>
                  <a:schemeClr val="tx2">
                    <a:lumMod val="50000"/>
                  </a:schemeClr>
                </a:solidFill>
                <a:latin typeface="+mj-lt"/>
              </a:rPr>
              <a:t>Introduction </a:t>
            </a:r>
          </a:p>
          <a:p>
            <a:pPr algn="ctr"/>
            <a:r>
              <a:rPr lang="fr-FR" sz="2800" b="1" dirty="0" smtClean="0">
                <a:ln w="9525">
                  <a:solidFill>
                    <a:schemeClr val="tx2">
                      <a:lumMod val="50000"/>
                    </a:schemeClr>
                  </a:solidFill>
                  <a:prstDash val="solid"/>
                </a:ln>
                <a:solidFill>
                  <a:schemeClr val="tx2">
                    <a:lumMod val="50000"/>
                  </a:schemeClr>
                </a:solidFill>
                <a:latin typeface="+mj-lt"/>
              </a:rPr>
              <a:t> Rappels du contenu de la formation niveau 1 </a:t>
            </a:r>
            <a:endParaRPr lang="fr-FR" sz="2800" b="1" dirty="0">
              <a:ln w="9525">
                <a:solidFill>
                  <a:schemeClr val="tx2">
                    <a:lumMod val="50000"/>
                  </a:schemeClr>
                </a:solidFill>
                <a:prstDash val="solid"/>
              </a:ln>
              <a:solidFill>
                <a:schemeClr val="tx2">
                  <a:lumMod val="50000"/>
                </a:schemeClr>
              </a:solidFill>
              <a:latin typeface="+mj-lt"/>
            </a:endParaRPr>
          </a:p>
        </p:txBody>
      </p:sp>
      <p:sp>
        <p:nvSpPr>
          <p:cNvPr id="2" name="Rectangle 1"/>
          <p:cNvSpPr/>
          <p:nvPr/>
        </p:nvSpPr>
        <p:spPr>
          <a:xfrm>
            <a:off x="395536" y="1484784"/>
            <a:ext cx="8352928" cy="4125232"/>
          </a:xfrm>
          <a:prstGeom prst="rect">
            <a:avLst/>
          </a:prstGeom>
        </p:spPr>
        <p:txBody>
          <a:bodyPr wrap="square">
            <a:spAutoFit/>
          </a:bodyPr>
          <a:lstStyle/>
          <a:p>
            <a:pPr lvl="0">
              <a:lnSpc>
                <a:spcPct val="107000"/>
              </a:lnSpc>
              <a:spcAft>
                <a:spcPts val="800"/>
              </a:spcAft>
              <a:buSzPts val="1000"/>
              <a:tabLst>
                <a:tab pos="678180" algn="l"/>
              </a:tabLst>
            </a:pPr>
            <a:r>
              <a:rPr lang="fr-FR" sz="2000" b="1" dirty="0">
                <a:solidFill>
                  <a:srgbClr val="000000"/>
                </a:solidFill>
                <a:ea typeface="Times New Roman" panose="02020603050405020304" pitchFamily="18" charset="0"/>
                <a:cs typeface="Times New Roman" panose="02020603050405020304" pitchFamily="18" charset="0"/>
              </a:rPr>
              <a:t>Cette formation avait  pour objectifs de  vous permettre de </a:t>
            </a:r>
            <a:r>
              <a:rPr lang="fr-FR" sz="2000" dirty="0">
                <a:solidFill>
                  <a:srgbClr val="000000"/>
                </a:solidFill>
                <a:ea typeface="Times New Roman" panose="02020603050405020304" pitchFamily="18" charset="0"/>
                <a:cs typeface="Times New Roman" panose="02020603050405020304" pitchFamily="18" charset="0"/>
              </a:rPr>
              <a:t>: </a:t>
            </a:r>
            <a:endParaRPr lang="fr-FR" sz="2000" dirty="0" smtClean="0">
              <a:solidFill>
                <a:srgbClr val="000000"/>
              </a:solidFill>
              <a:ea typeface="Times New Roman" panose="02020603050405020304" pitchFamily="18" charset="0"/>
              <a:cs typeface="Times New Roman" panose="02020603050405020304" pitchFamily="18" charset="0"/>
            </a:endParaRPr>
          </a:p>
          <a:p>
            <a:pPr lvl="0">
              <a:lnSpc>
                <a:spcPct val="107000"/>
              </a:lnSpc>
              <a:spcAft>
                <a:spcPts val="800"/>
              </a:spcAft>
              <a:buSzPts val="1000"/>
              <a:tabLst>
                <a:tab pos="678180" algn="l"/>
              </a:tabLst>
            </a:pPr>
            <a:endParaRPr lang="fr-FR" sz="1400" dirty="0">
              <a:solidFill>
                <a:srgbClr val="000000"/>
              </a:solidFill>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678180" algn="l"/>
              </a:tabLst>
            </a:pPr>
            <a:r>
              <a:rPr lang="fr-FR" sz="2000" b="1" dirty="0">
                <a:solidFill>
                  <a:srgbClr val="000000"/>
                </a:solidFill>
                <a:ea typeface="Times New Roman" panose="02020603050405020304" pitchFamily="18" charset="0"/>
                <a:cs typeface="Times New Roman" panose="02020603050405020304" pitchFamily="18" charset="0"/>
              </a:rPr>
              <a:t>Vous interroger sur ce qu’est la grammaire scolaire ; </a:t>
            </a:r>
            <a:endParaRPr lang="fr-FR" b="1" dirty="0">
              <a:solidFill>
                <a:prstClr val="black"/>
              </a:solidFill>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678180" algn="l"/>
              </a:tabLst>
            </a:pPr>
            <a:r>
              <a:rPr lang="fr-FR" sz="2000" b="1" dirty="0">
                <a:solidFill>
                  <a:srgbClr val="000000"/>
                </a:solidFill>
                <a:ea typeface="Times New Roman" panose="02020603050405020304" pitchFamily="18" charset="0"/>
                <a:cs typeface="Times New Roman" panose="02020603050405020304" pitchFamily="18" charset="0"/>
              </a:rPr>
              <a:t>Mettre à jour vos propres connaissances grammaticales concernant le groupe nominal et ses  expansions, connaître les objectifs d’apprentissage, connaître les difficultés des élèves et les obstacles à l’apprentissage</a:t>
            </a:r>
            <a:r>
              <a:rPr lang="fr-FR" sz="2000" dirty="0">
                <a:solidFill>
                  <a:srgbClr val="000000"/>
                </a:solidFill>
                <a:ea typeface="Times New Roman" panose="02020603050405020304" pitchFamily="18" charset="0"/>
                <a:cs typeface="Times New Roman" panose="02020603050405020304" pitchFamily="18" charset="0"/>
              </a:rPr>
              <a:t> ;</a:t>
            </a:r>
          </a:p>
          <a:p>
            <a:pPr marL="342900" lvl="0" indent="-342900">
              <a:lnSpc>
                <a:spcPct val="107000"/>
              </a:lnSpc>
              <a:spcAft>
                <a:spcPts val="800"/>
              </a:spcAft>
              <a:buSzPts val="1000"/>
              <a:buFont typeface="Symbol" panose="05050102010706020507" pitchFamily="18" charset="2"/>
              <a:buChar char=""/>
              <a:tabLst>
                <a:tab pos="678180" algn="l"/>
              </a:tabLst>
            </a:pPr>
            <a:r>
              <a:rPr lang="fr-FR" sz="2000" b="1" dirty="0">
                <a:solidFill>
                  <a:prstClr val="black"/>
                </a:solidFill>
              </a:rPr>
              <a:t>Connaître les ajustements demandés par les programmes en grammaire </a:t>
            </a:r>
            <a:r>
              <a:rPr lang="fr-FR" sz="2000" dirty="0">
                <a:solidFill>
                  <a:prstClr val="black"/>
                </a:solidFill>
              </a:rPr>
              <a:t>(circulaires du 25 avril 2018) et </a:t>
            </a:r>
            <a:r>
              <a:rPr lang="fr-FR" sz="2000" b="1" dirty="0">
                <a:solidFill>
                  <a:prstClr val="black"/>
                </a:solidFill>
              </a:rPr>
              <a:t>notamment concernant la démarche d'apprentissage, en particulier la démarche  inductive.</a:t>
            </a:r>
          </a:p>
        </p:txBody>
      </p:sp>
    </p:spTree>
    <p:extLst>
      <p:ext uri="{BB962C8B-B14F-4D97-AF65-F5344CB8AC3E}">
        <p14:creationId xmlns:p14="http://schemas.microsoft.com/office/powerpoint/2010/main" val="1166478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116632"/>
            <a:ext cx="8352928"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w="9525">
                  <a:solidFill>
                    <a:srgbClr val="766F54">
                      <a:lumMod val="50000"/>
                    </a:srgbClr>
                  </a:solidFill>
                  <a:prstDash val="solid"/>
                </a:ln>
                <a:solidFill>
                  <a:srgbClr val="766F54">
                    <a:lumMod val="50000"/>
                  </a:srgbClr>
                </a:solidFill>
                <a:effectLst/>
                <a:uLnTx/>
                <a:uFillTx/>
                <a:latin typeface="Century Gothic" panose="020B0502020202020204"/>
                <a:ea typeface="+mn-ea"/>
                <a:cs typeface="+mn-cs"/>
              </a:rPr>
              <a:t>Introduction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w="9525">
                  <a:solidFill>
                    <a:srgbClr val="766F54">
                      <a:lumMod val="50000"/>
                    </a:srgbClr>
                  </a:solidFill>
                  <a:prstDash val="solid"/>
                </a:ln>
                <a:solidFill>
                  <a:srgbClr val="766F54">
                    <a:lumMod val="50000"/>
                  </a:srgbClr>
                </a:solidFill>
                <a:effectLst/>
                <a:uLnTx/>
                <a:uFillTx/>
                <a:latin typeface="Century Gothic" panose="020B0502020202020204"/>
                <a:ea typeface="+mn-ea"/>
                <a:cs typeface="+mn-cs"/>
              </a:rPr>
              <a:t> Rappels du contenu de la formation niveau 1 </a:t>
            </a:r>
            <a:endParaRPr kumimoji="0" lang="fr-FR" sz="2800" b="1" i="0" u="none" strike="noStrike" kern="1200" cap="none" spc="0" normalizeH="0" baseline="0" noProof="0" dirty="0">
              <a:ln w="9525">
                <a:solidFill>
                  <a:srgbClr val="766F54">
                    <a:lumMod val="50000"/>
                  </a:srgbClr>
                </a:solidFill>
                <a:prstDash val="solid"/>
              </a:ln>
              <a:solidFill>
                <a:srgbClr val="766F54">
                  <a:lumMod val="50000"/>
                </a:srgbClr>
              </a:solidFill>
              <a:effectLst/>
              <a:uLnTx/>
              <a:uFillTx/>
              <a:latin typeface="Century Gothic" panose="020B0502020202020204"/>
              <a:ea typeface="+mn-ea"/>
              <a:cs typeface="+mn-cs"/>
            </a:endParaRPr>
          </a:p>
        </p:txBody>
      </p:sp>
      <p:sp>
        <p:nvSpPr>
          <p:cNvPr id="3" name="Rectangle 2"/>
          <p:cNvSpPr/>
          <p:nvPr/>
        </p:nvSpPr>
        <p:spPr>
          <a:xfrm>
            <a:off x="611560" y="1047163"/>
            <a:ext cx="8330832" cy="3920047"/>
          </a:xfrm>
          <a:prstGeom prst="rect">
            <a:avLst/>
          </a:prstGeom>
        </p:spPr>
        <p:txBody>
          <a:bodyPr wrap="square">
            <a:spAutoFit/>
          </a:bodyPr>
          <a:lstStyle/>
          <a:p>
            <a:pPr marL="342900" lvl="0" indent="-342900" defTabSz="914400">
              <a:lnSpc>
                <a:spcPct val="107000"/>
              </a:lnSpc>
              <a:spcAft>
                <a:spcPts val="800"/>
              </a:spcAft>
              <a:buSzPts val="1000"/>
              <a:buFont typeface="Symbol" panose="05050102010706020507" pitchFamily="18" charset="2"/>
              <a:buChar char=""/>
              <a:tabLst>
                <a:tab pos="678180" algn="l"/>
              </a:tabLst>
              <a:defRPr/>
            </a:pPr>
            <a:endParaRPr lang="fr-FR"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678180" algn="l"/>
              </a:tabLst>
            </a:pPr>
            <a:r>
              <a:rPr lang="fr-FR" sz="2000" b="1" dirty="0">
                <a:solidFill>
                  <a:srgbClr val="000000"/>
                </a:solidFill>
                <a:ea typeface="Times New Roman" panose="02020603050405020304" pitchFamily="18" charset="0"/>
                <a:cs typeface="Times New Roman" panose="02020603050405020304" pitchFamily="18" charset="0"/>
              </a:rPr>
              <a:t>Connaître les éléments de mise en œuvre de la démarche inductive: </a:t>
            </a:r>
            <a:r>
              <a:rPr lang="fr-FR" sz="2000" dirty="0">
                <a:solidFill>
                  <a:srgbClr val="000000"/>
                </a:solidFill>
                <a:ea typeface="Times New Roman" panose="02020603050405020304" pitchFamily="18" charset="0"/>
                <a:cs typeface="Times New Roman" panose="02020603050405020304" pitchFamily="18" charset="0"/>
              </a:rPr>
              <a:t>prendre en compte le déjà-là des élèves ; élaborer  une question productive à partir du déjà-là des élèves et concevoir un corpus en lien avec  la démarche ; faire effectuer des gestes du grammairien aux élèves ; questionner le statut des traces écrites intermédiaires ou petites règles ;</a:t>
            </a:r>
          </a:p>
          <a:p>
            <a:pPr marL="342900" lvl="0" indent="-342900">
              <a:lnSpc>
                <a:spcPct val="107000"/>
              </a:lnSpc>
              <a:spcAft>
                <a:spcPts val="800"/>
              </a:spcAft>
              <a:buSzPts val="1000"/>
              <a:buFont typeface="Symbol" panose="05050102010706020507" pitchFamily="18" charset="2"/>
              <a:buChar char=""/>
              <a:tabLst>
                <a:tab pos="678180" algn="l"/>
              </a:tabLst>
            </a:pPr>
            <a:r>
              <a:rPr lang="fr-FR" sz="2000" b="1" dirty="0">
                <a:solidFill>
                  <a:prstClr val="black"/>
                </a:solidFill>
                <a:ea typeface="Calibri" panose="020F0502020204030204" pitchFamily="34" charset="0"/>
                <a:cs typeface="Times New Roman" panose="02020603050405020304" pitchFamily="18" charset="0"/>
              </a:rPr>
              <a:t>Prendre connaissance, s’approprier et mettre en œuvre une séquence </a:t>
            </a:r>
            <a:r>
              <a:rPr lang="fr-FR" sz="2000" dirty="0">
                <a:solidFill>
                  <a:prstClr val="black"/>
                </a:solidFill>
                <a:ea typeface="Calibri" panose="020F0502020204030204" pitchFamily="34" charset="0"/>
                <a:cs typeface="Times New Roman" panose="02020603050405020304" pitchFamily="18" charset="0"/>
              </a:rPr>
              <a:t>élaborée  par le GDML </a:t>
            </a:r>
            <a:r>
              <a:rPr lang="fr-FR" sz="2000" b="1" dirty="0">
                <a:solidFill>
                  <a:prstClr val="black"/>
                </a:solidFill>
                <a:ea typeface="Calibri" panose="020F0502020204030204" pitchFamily="34" charset="0"/>
                <a:cs typeface="Times New Roman" panose="02020603050405020304" pitchFamily="18" charset="0"/>
              </a:rPr>
              <a:t>visant à engager </a:t>
            </a:r>
            <a:r>
              <a:rPr lang="fr-FR" sz="2000" b="1" dirty="0">
                <a:solidFill>
                  <a:srgbClr val="000000"/>
                </a:solidFill>
                <a:ea typeface="Times New Roman" panose="02020603050405020304" pitchFamily="18" charset="0"/>
                <a:cs typeface="Times New Roman" panose="02020603050405020304" pitchFamily="18" charset="0"/>
              </a:rPr>
              <a:t> les élèves dans une activité de grammairien réflexive</a:t>
            </a:r>
            <a:r>
              <a:rPr lang="fr-FR" sz="2000" dirty="0">
                <a:solidFill>
                  <a:srgbClr val="000000"/>
                </a:solidFill>
                <a:ea typeface="Times New Roman" panose="02020603050405020304" pitchFamily="18" charset="0"/>
                <a:cs typeface="Times New Roman" panose="02020603050405020304" pitchFamily="18" charset="0"/>
              </a:rPr>
              <a:t>.</a:t>
            </a:r>
            <a:endParaRPr lang="fr-FR" sz="20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4331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529243" y="145142"/>
            <a:ext cx="8291264"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rPr>
              <a:t>Qu’est-ce que la grammaire scolaire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mj-lt"/>
            </a:endParaRPr>
          </a:p>
        </p:txBody>
      </p:sp>
      <p:sp>
        <p:nvSpPr>
          <p:cNvPr id="6" name="Rectangle 5"/>
          <p:cNvSpPr/>
          <p:nvPr/>
        </p:nvSpPr>
        <p:spPr>
          <a:xfrm>
            <a:off x="282387" y="1340768"/>
            <a:ext cx="8784976" cy="5105565"/>
          </a:xfrm>
          <a:prstGeom prst="rect">
            <a:avLst/>
          </a:prstGeom>
        </p:spPr>
        <p:txBody>
          <a:bodyPr wrap="square">
            <a:spAutoFit/>
          </a:bodyPr>
          <a:lstStyle/>
          <a:p>
            <a:pPr marL="457200">
              <a:lnSpc>
                <a:spcPct val="107000"/>
              </a:lnSpc>
              <a:spcAft>
                <a:spcPts val="0"/>
              </a:spcAft>
            </a:pPr>
            <a:r>
              <a:rPr lang="fr-FR" sz="2800" b="1" dirty="0" smtClean="0">
                <a:ea typeface="Calibri" panose="020F0502020204030204" pitchFamily="34" charset="0"/>
                <a:cs typeface="Times New Roman" panose="02020603050405020304" pitchFamily="18" charset="0"/>
              </a:rPr>
              <a:t>La grammaire scolaire est :</a:t>
            </a:r>
          </a:p>
          <a:p>
            <a:pPr marL="800100" indent="-342900">
              <a:lnSpc>
                <a:spcPct val="107000"/>
              </a:lnSpc>
              <a:spcAft>
                <a:spcPts val="0"/>
              </a:spcAft>
              <a:buFont typeface="Arial" panose="020B0604020202020204" pitchFamily="34" charset="0"/>
              <a:buChar char="•"/>
            </a:pPr>
            <a:r>
              <a:rPr lang="fr-FR" sz="2000" b="1" dirty="0">
                <a:ea typeface="Calibri" panose="020F0502020204030204" pitchFamily="34" charset="0"/>
                <a:cs typeface="Times New Roman" panose="02020603050405020304" pitchFamily="18" charset="0"/>
              </a:rPr>
              <a:t>U</a:t>
            </a:r>
            <a:r>
              <a:rPr lang="fr-FR" sz="2000" b="1" dirty="0" smtClean="0">
                <a:ea typeface="Calibri" panose="020F0502020204030204" pitchFamily="34" charset="0"/>
                <a:cs typeface="Times New Roman" panose="02020603050405020304" pitchFamily="18" charset="0"/>
              </a:rPr>
              <a:t>ne grammaire en lien avec</a:t>
            </a:r>
            <a:r>
              <a:rPr lang="fr-FR" sz="2000" dirty="0" smtClean="0">
                <a:ea typeface="Calibri" panose="020F0502020204030204" pitchFamily="34" charset="0"/>
                <a:cs typeface="Times New Roman" panose="02020603050405020304" pitchFamily="18" charset="0"/>
              </a:rPr>
              <a:t> les objectifs premiers des élèves : </a:t>
            </a:r>
            <a:r>
              <a:rPr lang="fr-FR" sz="2000" b="1" dirty="0" smtClean="0">
                <a:ea typeface="Calibri" panose="020F0502020204030204" pitchFamily="34" charset="0"/>
                <a:cs typeface="Times New Roman" panose="02020603050405020304" pitchFamily="18" charset="0"/>
              </a:rPr>
              <a:t>dire, lire, écrire, comprendre</a:t>
            </a:r>
            <a:r>
              <a:rPr lang="fr-FR" sz="2000" dirty="0" smtClean="0">
                <a:ea typeface="Calibri" panose="020F0502020204030204" pitchFamily="34" charset="0"/>
                <a:cs typeface="Times New Roman" panose="02020603050405020304" pitchFamily="18" charset="0"/>
              </a:rPr>
              <a:t>.</a:t>
            </a:r>
          </a:p>
          <a:p>
            <a:pPr marL="742950" indent="-285750">
              <a:lnSpc>
                <a:spcPct val="107000"/>
              </a:lnSpc>
              <a:spcAft>
                <a:spcPts val="0"/>
              </a:spcAft>
              <a:buFont typeface="Arial" panose="020B0604020202020204" pitchFamily="34" charset="0"/>
              <a:buChar char="•"/>
            </a:pPr>
            <a:r>
              <a:rPr lang="fr-FR" sz="2000" b="1" dirty="0" smtClean="0">
                <a:ea typeface="Calibri" panose="020F0502020204030204" pitchFamily="34" charset="0"/>
                <a:cs typeface="Times New Roman" panose="02020603050405020304" pitchFamily="18" charset="0"/>
              </a:rPr>
              <a:t>Un outil d’analyse de   langue  </a:t>
            </a:r>
            <a:r>
              <a:rPr lang="fr-FR" sz="2000" dirty="0" smtClean="0">
                <a:ea typeface="Calibri" panose="020F0502020204030204" pitchFamily="34" charset="0"/>
                <a:cs typeface="Times New Roman" panose="02020603050405020304" pitchFamily="18" charset="0"/>
              </a:rPr>
              <a:t>(étude morphologique et syntaxique)  ayant pour but de la décrire et de la comprendre pour mieux s’en servir. Une liste de règles provisoires et l’intégration d’un métalangage. </a:t>
            </a:r>
          </a:p>
          <a:p>
            <a:pPr marL="742950" indent="-285750">
              <a:lnSpc>
                <a:spcPct val="107000"/>
              </a:lnSpc>
              <a:spcAft>
                <a:spcPts val="800"/>
              </a:spcAft>
              <a:buFont typeface="Arial" panose="020B0604020202020204" pitchFamily="34" charset="0"/>
              <a:buChar char="•"/>
            </a:pPr>
            <a:r>
              <a:rPr lang="fr-FR" sz="2000" b="1" dirty="0" smtClean="0">
                <a:ea typeface="Calibri" panose="020F0502020204030204" pitchFamily="34" charset="0"/>
                <a:cs typeface="Times New Roman" panose="02020603050405020304" pitchFamily="18" charset="0"/>
              </a:rPr>
              <a:t>Une grammaire réduite, simplifiée  </a:t>
            </a:r>
            <a:r>
              <a:rPr lang="fr-FR" sz="2000" dirty="0" smtClean="0">
                <a:ea typeface="Calibri" panose="020F0502020204030204" pitchFamily="34" charset="0"/>
                <a:cs typeface="Times New Roman" panose="02020603050405020304" pitchFamily="18" charset="0"/>
              </a:rPr>
              <a:t>qui n’embrasse pas toute la complexité de la langue (30 notions du CE1 au CM2), qui part d’abord des régularités.</a:t>
            </a:r>
          </a:p>
          <a:p>
            <a:pPr marL="742950" indent="-285750">
              <a:lnSpc>
                <a:spcPct val="107000"/>
              </a:lnSpc>
              <a:spcAft>
                <a:spcPts val="800"/>
              </a:spcAft>
              <a:buFont typeface="Arial" panose="020B0604020202020204" pitchFamily="34" charset="0"/>
              <a:buChar char="•"/>
            </a:pPr>
            <a:r>
              <a:rPr lang="fr-FR" sz="2000" b="1" dirty="0">
                <a:ea typeface="Calibri" panose="020F0502020204030204" pitchFamily="34" charset="0"/>
                <a:cs typeface="Times New Roman" panose="02020603050405020304" pitchFamily="18" charset="0"/>
              </a:rPr>
              <a:t>Une grammaire progressive et circulaire </a:t>
            </a:r>
            <a:r>
              <a:rPr lang="fr-FR" sz="2000" dirty="0">
                <a:ea typeface="Calibri" panose="020F0502020204030204" pitchFamily="34" charset="0"/>
                <a:cs typeface="Times New Roman" panose="02020603050405020304" pitchFamily="18" charset="0"/>
              </a:rPr>
              <a:t>(</a:t>
            </a:r>
            <a:r>
              <a:rPr lang="fr-FR" sz="2000" dirty="0" smtClean="0">
                <a:ea typeface="Calibri" panose="020F0502020204030204" pitchFamily="34" charset="0"/>
                <a:cs typeface="Times New Roman" panose="02020603050405020304" pitchFamily="18" charset="0"/>
              </a:rPr>
              <a:t>GN minimal D+N, GN expansé avec </a:t>
            </a:r>
            <a:r>
              <a:rPr lang="fr-FR" sz="2000" dirty="0" err="1" smtClean="0">
                <a:ea typeface="Calibri" panose="020F0502020204030204" pitchFamily="34" charset="0"/>
                <a:cs typeface="Times New Roman" panose="02020603050405020304" pitchFamily="18" charset="0"/>
              </a:rPr>
              <a:t>adj</a:t>
            </a:r>
            <a:r>
              <a:rPr lang="fr-FR" sz="2000" dirty="0" smtClean="0">
                <a:ea typeface="Calibri" panose="020F0502020204030204" pitchFamily="34" charset="0"/>
                <a:cs typeface="Times New Roman" panose="02020603050405020304" pitchFamily="18" charset="0"/>
              </a:rPr>
              <a:t>, avec complément du nom introduit par une préposition, avec </a:t>
            </a:r>
            <a:r>
              <a:rPr lang="fr-FR" sz="2000" dirty="0" err="1" smtClean="0">
                <a:ea typeface="Calibri" panose="020F0502020204030204" pitchFamily="34" charset="0"/>
                <a:cs typeface="Times New Roman" panose="02020603050405020304" pitchFamily="18" charset="0"/>
              </a:rPr>
              <a:t>prop</a:t>
            </a:r>
            <a:r>
              <a:rPr lang="fr-FR" sz="2000" dirty="0" smtClean="0">
                <a:ea typeface="Calibri" panose="020F0502020204030204" pitchFamily="34" charset="0"/>
                <a:cs typeface="Times New Roman" panose="02020603050405020304" pitchFamily="18" charset="0"/>
              </a:rPr>
              <a:t> </a:t>
            </a:r>
            <a:r>
              <a:rPr lang="fr-FR" sz="2000" dirty="0">
                <a:ea typeface="Calibri" panose="020F0502020204030204" pitchFamily="34" charset="0"/>
                <a:cs typeface="Times New Roman" panose="02020603050405020304" pitchFamily="18" charset="0"/>
              </a:rPr>
              <a:t>relative ) </a:t>
            </a:r>
            <a:endParaRPr lang="fr-FR" sz="2000" dirty="0" smtClean="0">
              <a:ea typeface="Calibri" panose="020F0502020204030204" pitchFamily="34" charset="0"/>
              <a:cs typeface="Times New Roman" panose="02020603050405020304" pitchFamily="18" charset="0"/>
            </a:endParaRPr>
          </a:p>
          <a:p>
            <a:pPr marL="742950" indent="-285750">
              <a:lnSpc>
                <a:spcPct val="107000"/>
              </a:lnSpc>
              <a:spcAft>
                <a:spcPts val="800"/>
              </a:spcAft>
              <a:buFont typeface="Arial" panose="020B0604020202020204" pitchFamily="34" charset="0"/>
              <a:buChar char="•"/>
            </a:pPr>
            <a:r>
              <a:rPr lang="fr-FR" sz="2000" b="1" dirty="0" smtClean="0">
                <a:ea typeface="Calibri" panose="020F0502020204030204" pitchFamily="34" charset="0"/>
                <a:cs typeface="Times New Roman" panose="02020603050405020304" pitchFamily="18" charset="0"/>
              </a:rPr>
              <a:t>Des activités inhérentes à l’école </a:t>
            </a:r>
            <a:r>
              <a:rPr lang="fr-FR" sz="2000" dirty="0" smtClean="0">
                <a:ea typeface="Calibri" panose="020F0502020204030204" pitchFamily="34" charset="0"/>
                <a:cs typeface="Times New Roman" panose="02020603050405020304" pitchFamily="18" charset="0"/>
              </a:rPr>
              <a:t>selon une démarche donnée</a:t>
            </a:r>
            <a:r>
              <a:rPr lang="fr-FR" sz="2400" dirty="0" smtClean="0">
                <a:ea typeface="Calibri" panose="020F0502020204030204" pitchFamily="34" charset="0"/>
                <a:cs typeface="Times New Roman" panose="02020603050405020304" pitchFamily="18" charset="0"/>
              </a:rPr>
              <a:t>.</a:t>
            </a:r>
            <a:endParaRPr lang="fr-F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782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ttendus fin CM2">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1619" y="1714500"/>
            <a:ext cx="6100763" cy="3429000"/>
          </a:xfrm>
          <a:prstGeom prst="rect">
            <a:avLst/>
          </a:prstGeom>
        </p:spPr>
      </p:pic>
      <p:sp>
        <p:nvSpPr>
          <p:cNvPr id="3" name="Flèche gauche 2">
            <a:hlinkClick r:id="rId6" action="ppaction://hlinksldjump"/>
          </p:cNvPr>
          <p:cNvSpPr/>
          <p:nvPr/>
        </p:nvSpPr>
        <p:spPr>
          <a:xfrm>
            <a:off x="432352" y="4897507"/>
            <a:ext cx="462170" cy="402535"/>
          </a:xfrm>
          <a:prstGeom prst="leftArrow">
            <a:avLst/>
          </a:prstGeom>
          <a:solidFill>
            <a:srgbClr val="8698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fr-FR" sz="1350">
              <a:solidFill>
                <a:prstClr val="white"/>
              </a:solidFill>
              <a:latin typeface="Calibri" panose="020F0502020204030204"/>
            </a:endParaRPr>
          </a:p>
        </p:txBody>
      </p:sp>
    </p:spTree>
    <p:extLst>
      <p:ext uri="{BB962C8B-B14F-4D97-AF65-F5344CB8AC3E}">
        <p14:creationId xmlns:p14="http://schemas.microsoft.com/office/powerpoint/2010/main" val="2610050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10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95536" y="548680"/>
            <a:ext cx="8291264"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Qu’est-ce que la grammaire scolaire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Calibri"/>
              <a:ea typeface="+mn-ea"/>
              <a:cs typeface="+mn-cs"/>
            </a:endParaRPr>
          </a:p>
        </p:txBody>
      </p:sp>
      <p:sp>
        <p:nvSpPr>
          <p:cNvPr id="6" name="Rectangle 5"/>
          <p:cNvSpPr/>
          <p:nvPr/>
        </p:nvSpPr>
        <p:spPr>
          <a:xfrm>
            <a:off x="179512" y="1613488"/>
            <a:ext cx="8712968" cy="5438668"/>
          </a:xfrm>
          <a:prstGeom prst="rect">
            <a:avLst/>
          </a:prstGeom>
        </p:spPr>
        <p:txBody>
          <a:bodyPr wrap="square">
            <a:spAutoFit/>
          </a:bodyPr>
          <a:lstStyle/>
          <a:p>
            <a:pPr marL="457200" marR="0" lvl="0" indent="0" algn="l"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A quoi cela sert-il d’enseigner la grammaire à l’école  ? On </a:t>
            </a:r>
            <a:r>
              <a:rPr kumimoji="0" lang="fr-FR" sz="24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enseigne la grammaire à l’école </a:t>
            </a:r>
            <a:r>
              <a:rPr kumimoji="0" lang="fr-FR" sz="24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a:t>
            </a:r>
            <a:r>
              <a:rPr kumimoji="0" lang="fr-FR" sz="24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a:t>
            </a:r>
            <a:endParaRPr kumimoji="0" lang="fr-FR"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pPr>
            <a:r>
              <a:rPr kumimoji="0" lang="fr-FR"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pour résoudre les problèmes orthographiques</a:t>
            </a:r>
            <a:r>
              <a:rPr kumimoji="0" lang="fr-F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 </a:t>
            </a:r>
            <a:r>
              <a:rPr kumimoji="0" lang="fr-FR" sz="2000" b="0" i="1" u="none" strike="noStrike" kern="120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Les </a:t>
            </a:r>
            <a:r>
              <a:rPr kumimoji="0" lang="fr-FR" sz="2000" b="0" i="1" u="none" strike="noStrike" kern="1200" cap="none" spc="0" normalizeH="0" baseline="0" noProof="0" dirty="0" smtClean="0">
                <a:ln>
                  <a:noFill/>
                </a:ln>
                <a:solidFill>
                  <a:srgbClr val="0070C0"/>
                </a:solidFill>
                <a:effectLst/>
                <a:uLnTx/>
                <a:uFillTx/>
                <a:ea typeface="Calibri" panose="020F0502020204030204" pitchFamily="34" charset="0"/>
                <a:cs typeface="Times New Roman" panose="02020603050405020304" pitchFamily="18" charset="0"/>
              </a:rPr>
              <a:t>sœurs </a:t>
            </a:r>
            <a:r>
              <a:rPr kumimoji="0" lang="fr-FR" sz="2000" b="0" i="1" u="none" strike="noStrike" kern="120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de Cendrillon se maquille </a:t>
            </a:r>
            <a:r>
              <a:rPr kumimoji="0" lang="fr-FR" sz="2000" b="0" i="0" u="none" strike="noStrike" kern="120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 « J’ai pas mis </a:t>
            </a:r>
            <a:r>
              <a:rPr kumimoji="0" lang="fr-FR" sz="2000" b="0" i="1" u="none" strike="noStrike" kern="120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a:t>
            </a:r>
            <a:r>
              <a:rPr kumimoji="0" lang="fr-FR" sz="2000" b="0" i="1" u="none" strike="noStrike" kern="1200" cap="none" spc="0" normalizeH="0" baseline="0" noProof="0" dirty="0" err="1">
                <a:ln>
                  <a:noFill/>
                </a:ln>
                <a:solidFill>
                  <a:srgbClr val="0070C0"/>
                </a:solidFill>
                <a:effectLst/>
                <a:uLnTx/>
                <a:uFillTx/>
                <a:ea typeface="Calibri" panose="020F0502020204030204" pitchFamily="34" charset="0"/>
                <a:cs typeface="Times New Roman" panose="02020603050405020304" pitchFamily="18" charset="0"/>
              </a:rPr>
              <a:t>ent</a:t>
            </a:r>
            <a:r>
              <a:rPr kumimoji="0" lang="fr-FR" sz="2000" b="0" i="1" u="none" strike="noStrike" kern="120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 </a:t>
            </a:r>
            <a:r>
              <a:rPr kumimoji="0" lang="fr-FR" sz="2000" b="0" i="0" u="none" strike="noStrike" kern="1200" cap="none" spc="0" normalizeH="0" baseline="0" noProof="0" dirty="0">
                <a:ln>
                  <a:noFill/>
                </a:ln>
                <a:solidFill>
                  <a:srgbClr val="0070C0"/>
                </a:solidFill>
                <a:effectLst/>
                <a:uLnTx/>
                <a:uFillTx/>
                <a:ea typeface="Calibri" panose="020F0502020204030204" pitchFamily="34" charset="0"/>
                <a:cs typeface="Times New Roman" panose="02020603050405020304" pitchFamily="18" charset="0"/>
              </a:rPr>
              <a:t>parce qu’elles se maquillent qu’une seule fois. »</a:t>
            </a:r>
          </a:p>
          <a:p>
            <a:pPr marL="800100" lvl="1" indent="-342900">
              <a:lnSpc>
                <a:spcPct val="107000"/>
              </a:lnSpc>
              <a:buFont typeface="Wingdings" panose="05000000000000000000" pitchFamily="2" charset="2"/>
              <a:buChar char=""/>
            </a:pPr>
            <a:r>
              <a:rPr kumimoji="0" lang="fr-FR"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pour régler des problèmes de </a:t>
            </a:r>
            <a:r>
              <a:rPr kumimoji="0" lang="fr-FR" sz="20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compréhension.</a:t>
            </a:r>
            <a:endParaRPr kumimoji="0" lang="fr-FR"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800100" lvl="1" indent="-342900">
              <a:lnSpc>
                <a:spcPct val="107000"/>
              </a:lnSpc>
              <a:buFont typeface="Wingdings" panose="05000000000000000000" pitchFamily="2" charset="2"/>
              <a:buChar char=""/>
            </a:pPr>
            <a:r>
              <a:rPr kumimoji="0" lang="fr-FR"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pour apprendre à </a:t>
            </a:r>
            <a:r>
              <a:rPr kumimoji="0" lang="fr-FR" sz="20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adopter une  </a:t>
            </a:r>
            <a:r>
              <a:rPr kumimoji="0" lang="fr-FR"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posture </a:t>
            </a:r>
            <a:r>
              <a:rPr kumimoji="0" lang="fr-FR" sz="2000" b="1"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épistémique, appelée aussi posture d’étude, posture réflexive </a:t>
            </a:r>
            <a:r>
              <a:rPr kumimoji="0" lang="fr-F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(le fonctionnement de la langue devient objet d’étude) par rapport à la </a:t>
            </a:r>
            <a:r>
              <a:rPr kumimoji="0" lang="fr-FR" sz="2000" b="0" i="0"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langue.</a:t>
            </a:r>
            <a:r>
              <a:rPr kumimoji="0" lang="fr-FR" sz="2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a:p>
            <a:pPr marL="800100" lvl="1" indent="-342900">
              <a:lnSpc>
                <a:spcPct val="107000"/>
              </a:lnSpc>
              <a:spcAft>
                <a:spcPts val="800"/>
              </a:spcAft>
              <a:buFont typeface="Wingdings" panose="05000000000000000000" pitchFamily="2" charset="2"/>
              <a:buChar char=""/>
            </a:pPr>
            <a:r>
              <a:rPr kumimoji="0" lang="fr-FR" sz="20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pour percevoir que la langue est un système</a:t>
            </a:r>
            <a:r>
              <a:rPr kumimoji="0" lang="fr-FR" sz="20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fr-FR" sz="2000" b="0" i="1"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 que </a:t>
            </a:r>
            <a:r>
              <a:rPr kumimoji="0" lang="fr-FR" sz="2000" b="0" i="1"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ça fonctionne souvent </a:t>
            </a:r>
            <a:r>
              <a:rPr kumimoji="0" lang="fr-FR" sz="2000" b="0" i="1" u="none" strike="noStrike" kern="120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de la même façon ».</a:t>
            </a:r>
          </a:p>
          <a:p>
            <a:pPr marL="342900" indent="-342900">
              <a:lnSpc>
                <a:spcPct val="107000"/>
              </a:lnSpc>
              <a:spcAft>
                <a:spcPts val="800"/>
              </a:spcAft>
              <a:buFont typeface="Wingdings" panose="05000000000000000000" pitchFamily="2" charset="2"/>
              <a:buChar char=""/>
            </a:pPr>
            <a:r>
              <a:rPr lang="fr-FR" sz="2000" b="1" i="1" dirty="0" smtClean="0">
                <a:solidFill>
                  <a:srgbClr val="FF0000"/>
                </a:solidFill>
                <a:ea typeface="Calibri" panose="020F0502020204030204" pitchFamily="34" charset="0"/>
                <a:cs typeface="Times New Roman" panose="02020603050405020304" pitchFamily="18" charset="0"/>
              </a:rPr>
              <a:t>Pierre </a:t>
            </a:r>
            <a:r>
              <a:rPr lang="fr-FR" sz="2000" b="1" i="1" dirty="0">
                <a:solidFill>
                  <a:srgbClr val="FF0000"/>
                </a:solidFill>
                <a:ea typeface="Calibri" panose="020F0502020204030204" pitchFamily="34" charset="0"/>
                <a:cs typeface="Times New Roman" panose="02020603050405020304" pitchFamily="18" charset="0"/>
              </a:rPr>
              <a:t>Sève </a:t>
            </a:r>
            <a:r>
              <a:rPr lang="fr-FR" sz="2000" b="1" i="1" dirty="0" smtClean="0">
                <a:solidFill>
                  <a:srgbClr val="FF0000"/>
                </a:solidFill>
                <a:ea typeface="Calibri" panose="020F0502020204030204" pitchFamily="34" charset="0"/>
                <a:cs typeface="Times New Roman" panose="02020603050405020304" pitchFamily="18" charset="0"/>
              </a:rPr>
              <a:t>: « </a:t>
            </a:r>
            <a:r>
              <a:rPr kumimoji="0" lang="fr-FR" sz="2000" b="1" i="1" u="none" strike="noStrike" kern="1200" cap="none" spc="0" normalizeH="0" baseline="0" noProof="0" dirty="0" smtClean="0">
                <a:ln>
                  <a:noFill/>
                </a:ln>
                <a:solidFill>
                  <a:srgbClr val="FF0000"/>
                </a:solidFill>
                <a:effectLst/>
                <a:uLnTx/>
                <a:uFillTx/>
                <a:ea typeface="Calibri" panose="020F0502020204030204" pitchFamily="34" charset="0"/>
                <a:cs typeface="Times New Roman" panose="02020603050405020304" pitchFamily="18" charset="0"/>
              </a:rPr>
              <a:t>S’affranchir </a:t>
            </a:r>
            <a:r>
              <a:rPr kumimoji="0" lang="fr-FR" sz="2000" b="1" i="1" u="none" strike="noStrike" kern="120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rPr>
              <a:t>de la langue qui nous traverse, s’approprier l’héritage linguistique et éviter une disqualification </a:t>
            </a:r>
            <a:r>
              <a:rPr kumimoji="0" lang="fr-FR" sz="2000" b="1" i="1" u="none" strike="noStrike" kern="1200" cap="none" spc="0" normalizeH="0" baseline="0" noProof="0" dirty="0" smtClean="0">
                <a:ln>
                  <a:noFill/>
                </a:ln>
                <a:solidFill>
                  <a:srgbClr val="FF0000"/>
                </a:solidFill>
                <a:effectLst/>
                <a:uLnTx/>
                <a:uFillTx/>
                <a:ea typeface="Calibri" panose="020F0502020204030204" pitchFamily="34" charset="0"/>
                <a:cs typeface="Times New Roman" panose="02020603050405020304" pitchFamily="18" charset="0"/>
              </a:rPr>
              <a:t>sociale. » </a:t>
            </a:r>
            <a:endParaRPr kumimoji="0" lang="fr-FR" sz="2000" b="0" i="0" u="none" strike="noStrike" kern="120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84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251520" y="207988"/>
            <a:ext cx="8538120"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ea typeface="+mn-ea"/>
                <a:cs typeface="+mn-cs"/>
              </a:rPr>
              <a:t>Le groupe du nom ou groupe nominal et ses expansions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Calibri"/>
              <a:ea typeface="+mn-ea"/>
              <a:cs typeface="+mn-cs"/>
            </a:endParaRPr>
          </a:p>
        </p:txBody>
      </p:sp>
      <p:sp>
        <p:nvSpPr>
          <p:cNvPr id="5" name="Rectangle 4"/>
          <p:cNvSpPr/>
          <p:nvPr/>
        </p:nvSpPr>
        <p:spPr>
          <a:xfrm>
            <a:off x="292696" y="1157920"/>
            <a:ext cx="8496944" cy="6075381"/>
          </a:xfrm>
          <a:prstGeom prst="rect">
            <a:avLst/>
          </a:prstGeom>
        </p:spPr>
        <p:txBody>
          <a:bodyPr wrap="square">
            <a:spAutoFit/>
          </a:bodyPr>
          <a:lstStyle/>
          <a:p>
            <a:pPr marL="457200" lvl="0" indent="-457200">
              <a:lnSpc>
                <a:spcPct val="107000"/>
              </a:lnSpc>
              <a:spcAft>
                <a:spcPts val="800"/>
              </a:spcAft>
              <a:buFont typeface="+mj-lt"/>
              <a:buAutoNum type="arabicPeriod"/>
            </a:pPr>
            <a:r>
              <a:rPr lang="fr-FR" sz="2000" b="1" dirty="0" smtClean="0">
                <a:ea typeface="Times New Roman" panose="02020603050405020304" pitchFamily="18" charset="0"/>
                <a:cs typeface="Calibri" panose="020F0502020204030204" pitchFamily="34" charset="0"/>
              </a:rPr>
              <a:t>Qu’est-ce que le GN ? </a:t>
            </a:r>
          </a:p>
          <a:p>
            <a:pPr marL="342900" lvl="0" indent="-342900">
              <a:lnSpc>
                <a:spcPct val="107000"/>
              </a:lnSpc>
              <a:spcAft>
                <a:spcPts val="800"/>
              </a:spcAft>
              <a:buFont typeface="Calibri" panose="020F0502020204030204" pitchFamily="34" charset="0"/>
              <a:buChar char="-"/>
            </a:pPr>
            <a:r>
              <a:rPr lang="fr-FR" dirty="0" smtClean="0">
                <a:ea typeface="Times New Roman" panose="02020603050405020304" pitchFamily="18" charset="0"/>
                <a:cs typeface="Calibri" panose="020F0502020204030204" pitchFamily="34" charset="0"/>
              </a:rPr>
              <a:t>Dans </a:t>
            </a:r>
            <a:r>
              <a:rPr lang="fr-FR" dirty="0">
                <a:ea typeface="Times New Roman" panose="02020603050405020304" pitchFamily="18" charset="0"/>
                <a:cs typeface="Calibri" panose="020F0502020204030204" pitchFamily="34" charset="0"/>
              </a:rPr>
              <a:t>la grammaire scolaire : </a:t>
            </a:r>
            <a:r>
              <a:rPr lang="fr-FR" b="1" dirty="0">
                <a:ea typeface="Times New Roman" panose="02020603050405020304" pitchFamily="18" charset="0"/>
                <a:cs typeface="Calibri" panose="020F0502020204030204" pitchFamily="34" charset="0"/>
              </a:rPr>
              <a:t>le GN est un groupe de mots dont le nom est le </a:t>
            </a:r>
            <a:r>
              <a:rPr lang="fr-FR" b="1" dirty="0" smtClean="0">
                <a:ea typeface="Times New Roman" panose="02020603050405020304" pitchFamily="18" charset="0"/>
                <a:cs typeface="Calibri" panose="020F0502020204030204" pitchFamily="34" charset="0"/>
              </a:rPr>
              <a:t>noyau. </a:t>
            </a:r>
          </a:p>
          <a:p>
            <a:pPr marL="342900" lvl="0" indent="-342900">
              <a:lnSpc>
                <a:spcPct val="107000"/>
              </a:lnSpc>
              <a:spcAft>
                <a:spcPts val="800"/>
              </a:spcAft>
              <a:buFont typeface="Calibri" panose="020F0502020204030204" pitchFamily="34" charset="0"/>
              <a:buChar char="-"/>
            </a:pPr>
            <a:r>
              <a:rPr lang="fr-FR" dirty="0"/>
              <a:t>Un groupe nominal peut être </a:t>
            </a:r>
            <a:r>
              <a:rPr lang="fr-FR" b="1" dirty="0"/>
              <a:t>réduit à sa plus simple expression</a:t>
            </a:r>
            <a:r>
              <a:rPr lang="fr-FR" dirty="0"/>
              <a:t>, c’est le groupe nominal minimal (nom + déterminant), il peut être aussi constitué d’un nom propre ou encore ne posséder aucun </a:t>
            </a:r>
            <a:r>
              <a:rPr lang="fr-FR" dirty="0" smtClean="0"/>
              <a:t>déterminant. </a:t>
            </a:r>
          </a:p>
          <a:p>
            <a:pPr marL="342900" lvl="0" indent="-342900">
              <a:lnSpc>
                <a:spcPct val="107000"/>
              </a:lnSpc>
              <a:spcAft>
                <a:spcPts val="800"/>
              </a:spcAft>
              <a:buFont typeface="Calibri" panose="020F0502020204030204" pitchFamily="34" charset="0"/>
              <a:buChar char="-"/>
            </a:pPr>
            <a:r>
              <a:rPr lang="fr-FR" dirty="0" smtClean="0">
                <a:ea typeface="Times New Roman" panose="02020603050405020304" pitchFamily="18" charset="0"/>
                <a:cs typeface="Calibri" panose="020F0502020204030204" pitchFamily="34" charset="0"/>
              </a:rPr>
              <a:t>Un groupe nominal peut </a:t>
            </a:r>
            <a:r>
              <a:rPr lang="fr-FR" b="1" dirty="0" smtClean="0">
                <a:ea typeface="Times New Roman" panose="02020603050405020304" pitchFamily="18" charset="0"/>
                <a:cs typeface="Calibri" panose="020F0502020204030204" pitchFamily="34" charset="0"/>
              </a:rPr>
              <a:t>être </a:t>
            </a:r>
            <a:r>
              <a:rPr lang="fr-FR" b="1" dirty="0">
                <a:ea typeface="Times New Roman" panose="02020603050405020304" pitchFamily="18" charset="0"/>
                <a:cs typeface="Calibri" panose="020F0502020204030204" pitchFamily="34" charset="0"/>
              </a:rPr>
              <a:t>long si on l’étend beaucoup</a:t>
            </a:r>
            <a:r>
              <a:rPr lang="fr-FR" dirty="0">
                <a:ea typeface="Times New Roman" panose="02020603050405020304" pitchFamily="18" charset="0"/>
                <a:cs typeface="Calibri" panose="020F0502020204030204" pitchFamily="34" charset="0"/>
              </a:rPr>
              <a:t>. On apporte alors grâce aux expansions du nom, des précisions sur le groupe nominal minimum, on complète le sens du nom, on  précise, on décrit, on caractérise ce dernier. L’expansion est souvent indispensable au sens</a:t>
            </a:r>
            <a:r>
              <a:rPr lang="fr-FR" dirty="0" smtClean="0">
                <a:ea typeface="Times New Roman" panose="02020603050405020304" pitchFamily="18" charset="0"/>
                <a:cs typeface="Calibri" panose="020F0502020204030204" pitchFamily="34" charset="0"/>
              </a:rPr>
              <a:t>.</a:t>
            </a:r>
          </a:p>
          <a:p>
            <a:pPr marL="342900" lvl="0" indent="-342900">
              <a:lnSpc>
                <a:spcPct val="107000"/>
              </a:lnSpc>
              <a:spcAft>
                <a:spcPts val="800"/>
              </a:spcAft>
              <a:buFont typeface="Calibri" panose="020F0502020204030204" pitchFamily="34" charset="0"/>
              <a:buChar char="-"/>
            </a:pPr>
            <a:r>
              <a:rPr lang="fr-FR" dirty="0">
                <a:ea typeface="Times New Roman" panose="02020603050405020304" pitchFamily="18" charset="0"/>
                <a:cs typeface="Calibri" panose="020F0502020204030204" pitchFamily="34" charset="0"/>
              </a:rPr>
              <a:t>On peut étendre un groupe nominal </a:t>
            </a:r>
            <a:r>
              <a:rPr lang="fr-FR" b="1" dirty="0">
                <a:ea typeface="Times New Roman" panose="02020603050405020304" pitchFamily="18" charset="0"/>
                <a:cs typeface="Calibri" panose="020F0502020204030204" pitchFamily="34" charset="0"/>
              </a:rPr>
              <a:t>à l’aide d’un ou plusieurs mots </a:t>
            </a:r>
            <a:r>
              <a:rPr lang="fr-FR" b="1" dirty="0" smtClean="0">
                <a:ea typeface="Times New Roman" panose="02020603050405020304" pitchFamily="18" charset="0"/>
                <a:cs typeface="Calibri" panose="020F0502020204030204" pitchFamily="34" charset="0"/>
              </a:rPr>
              <a:t>facultatifs</a:t>
            </a:r>
            <a:r>
              <a:rPr lang="fr-FR" dirty="0" smtClean="0">
                <a:ea typeface="Times New Roman" panose="02020603050405020304" pitchFamily="18" charset="0"/>
                <a:cs typeface="Calibri" panose="020F0502020204030204" pitchFamily="34" charset="0"/>
              </a:rPr>
              <a:t>, </a:t>
            </a:r>
            <a:r>
              <a:rPr lang="fr-FR" b="1" dirty="0">
                <a:ea typeface="Times New Roman" panose="02020603050405020304" pitchFamily="18" charset="0"/>
                <a:cs typeface="Calibri" panose="020F0502020204030204" pitchFamily="34" charset="0"/>
              </a:rPr>
              <a:t>soit des adjectifs</a:t>
            </a:r>
            <a:r>
              <a:rPr lang="fr-FR" dirty="0">
                <a:ea typeface="Times New Roman" panose="02020603050405020304" pitchFamily="18" charset="0"/>
                <a:cs typeface="Calibri" panose="020F0502020204030204" pitchFamily="34" charset="0"/>
              </a:rPr>
              <a:t> placés avant et/ ou après le nom et/ou </a:t>
            </a:r>
            <a:r>
              <a:rPr lang="fr-FR" b="1" dirty="0">
                <a:ea typeface="Times New Roman" panose="02020603050405020304" pitchFamily="18" charset="0"/>
                <a:cs typeface="Calibri" panose="020F0502020204030204" pitchFamily="34" charset="0"/>
              </a:rPr>
              <a:t>grâce à des compléments du nom </a:t>
            </a:r>
            <a:r>
              <a:rPr lang="fr-FR" dirty="0">
                <a:ea typeface="Times New Roman" panose="02020603050405020304" pitchFamily="18" charset="0"/>
                <a:cs typeface="Calibri" panose="020F0502020204030204" pitchFamily="34" charset="0"/>
              </a:rPr>
              <a:t>qui se composent  d’un mot invariable, une préposition : à, pour, de, avec, en, sans, sur, dans, </a:t>
            </a:r>
            <a:r>
              <a:rPr lang="fr-FR" dirty="0" err="1" smtClean="0">
                <a:ea typeface="Times New Roman" panose="02020603050405020304" pitchFamily="18" charset="0"/>
                <a:cs typeface="Calibri" panose="020F0502020204030204" pitchFamily="34" charset="0"/>
              </a:rPr>
              <a:t>etc</a:t>
            </a:r>
            <a:r>
              <a:rPr lang="fr-FR" dirty="0" smtClean="0">
                <a:ea typeface="Times New Roman" panose="02020603050405020304" pitchFamily="18" charset="0"/>
                <a:cs typeface="Calibri" panose="020F0502020204030204" pitchFamily="34" charset="0"/>
              </a:rPr>
              <a:t> … </a:t>
            </a:r>
            <a:r>
              <a:rPr lang="fr-FR" dirty="0">
                <a:ea typeface="Times New Roman" panose="02020603050405020304" pitchFamily="18" charset="0"/>
                <a:cs typeface="Calibri" panose="020F0502020204030204" pitchFamily="34" charset="0"/>
              </a:rPr>
              <a:t>suivi d’un groupe nominal ou d’un nom seul ou d’un verbe à l’infinitif. </a:t>
            </a:r>
          </a:p>
          <a:p>
            <a:pPr marL="342900" lvl="0" indent="-342900">
              <a:lnSpc>
                <a:spcPct val="107000"/>
              </a:lnSpc>
              <a:spcAft>
                <a:spcPts val="800"/>
              </a:spcAft>
              <a:buFont typeface="Calibri" panose="020F0502020204030204" pitchFamily="34" charset="0"/>
              <a:buChar char="-"/>
            </a:pPr>
            <a:endParaRPr lang="fr-FR"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spcAft>
                <a:spcPts val="800"/>
              </a:spcAft>
              <a:buFont typeface="Calibri" panose="020F0502020204030204" pitchFamily="34" charset="0"/>
              <a:buChar char="-"/>
            </a:pPr>
            <a:endParaRPr lang="fr-FR"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1823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CFB4D7-76E9-4A3A-AB7F-E071503A505D}"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p:nvPr/>
        </p:nvSpPr>
        <p:spPr>
          <a:xfrm>
            <a:off x="397805" y="167875"/>
            <a:ext cx="8486288" cy="914400"/>
          </a:xfrm>
          <a:prstGeom prst="rect">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w="9525">
                  <a:solidFill>
                    <a:srgbClr val="1F497D">
                      <a:lumMod val="50000"/>
                    </a:srgbClr>
                  </a:solidFill>
                  <a:prstDash val="solid"/>
                </a:ln>
                <a:solidFill>
                  <a:srgbClr val="1F497D">
                    <a:lumMod val="50000"/>
                  </a:srgbClr>
                </a:solidFill>
                <a:effectLst/>
                <a:uLnTx/>
                <a:uFillTx/>
                <a:latin typeface="+mj-lt"/>
              </a:rPr>
              <a:t>Le groupe du nom ou groupe nominal et ses expansions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endParaRPr kumimoji="0" lang="fr-FR" sz="2800" b="1" i="0" u="none" strike="noStrike" kern="1200" cap="none" spc="0" normalizeH="0" baseline="0" noProof="0" dirty="0">
              <a:ln w="9525">
                <a:solidFill>
                  <a:srgbClr val="1F497D">
                    <a:lumMod val="50000"/>
                  </a:srgbClr>
                </a:solidFill>
                <a:prstDash val="solid"/>
              </a:ln>
              <a:solidFill>
                <a:srgbClr val="1F497D">
                  <a:lumMod val="50000"/>
                </a:srgbClr>
              </a:solidFill>
              <a:effectLst/>
              <a:uLnTx/>
              <a:uFillTx/>
              <a:latin typeface="+mj-lt"/>
            </a:endParaRPr>
          </a:p>
        </p:txBody>
      </p:sp>
      <p:sp>
        <p:nvSpPr>
          <p:cNvPr id="5" name="Rectangle 4"/>
          <p:cNvSpPr/>
          <p:nvPr/>
        </p:nvSpPr>
        <p:spPr>
          <a:xfrm>
            <a:off x="397805" y="1772816"/>
            <a:ext cx="8496944" cy="4787336"/>
          </a:xfrm>
          <a:prstGeom prst="rect">
            <a:avLst/>
          </a:prstGeom>
        </p:spPr>
        <p:txBody>
          <a:bodyPr wrap="square">
            <a:spAutoFit/>
          </a:bodyPr>
          <a:lstStyle/>
          <a:p>
            <a:pPr marL="457200" marR="0" lvl="0" indent="-457200" algn="l" defTabSz="914400" rtl="0" eaLnBrk="1" fontAlgn="auto" latinLnBrk="0" hangingPunct="1">
              <a:lnSpc>
                <a:spcPct val="107000"/>
              </a:lnSpc>
              <a:spcBef>
                <a:spcPts val="0"/>
              </a:spcBef>
              <a:spcAft>
                <a:spcPts val="800"/>
              </a:spcAft>
              <a:buClrTx/>
              <a:buSzTx/>
              <a:buFont typeface="+mj-lt"/>
              <a:buAutoNum type="arabicPeriod"/>
              <a:tabLst/>
              <a:defRPr/>
            </a:pPr>
            <a:r>
              <a:rPr kumimoji="0" lang="fr-FR" sz="2000" b="1" i="0" u="none" strike="noStrike" kern="1200" cap="none" spc="0" normalizeH="0" baseline="0" noProof="0" dirty="0" smtClean="0">
                <a:ln>
                  <a:noFill/>
                </a:ln>
                <a:solidFill>
                  <a:prstClr val="black"/>
                </a:solidFill>
                <a:effectLst/>
                <a:uLnTx/>
                <a:uFillTx/>
                <a:ea typeface="Times New Roman" panose="02020603050405020304" pitchFamily="18" charset="0"/>
                <a:cs typeface="Calibri" panose="020F0502020204030204" pitchFamily="34" charset="0"/>
              </a:rPr>
              <a:t>Qu’est-ce que le GN ?  </a:t>
            </a:r>
            <a:r>
              <a:rPr kumimoji="0" lang="fr-FR" sz="1400" b="1" i="0" u="none" strike="noStrike" kern="1200" cap="none" spc="0" normalizeH="0" baseline="0" noProof="0" dirty="0" smtClean="0">
                <a:ln>
                  <a:noFill/>
                </a:ln>
                <a:solidFill>
                  <a:prstClr val="black"/>
                </a:solidFill>
                <a:effectLst/>
                <a:uLnTx/>
                <a:uFillTx/>
                <a:ea typeface="Times New Roman" panose="02020603050405020304" pitchFamily="18" charset="0"/>
                <a:cs typeface="Calibri" panose="020F0502020204030204" pitchFamily="34" charset="0"/>
              </a:rPr>
              <a:t>(suite)</a:t>
            </a:r>
          </a:p>
          <a:p>
            <a:pPr marL="342900" lvl="0" indent="-342900">
              <a:lnSpc>
                <a:spcPct val="107000"/>
              </a:lnSpc>
              <a:spcAft>
                <a:spcPts val="800"/>
              </a:spcAft>
              <a:buFont typeface="Calibri" panose="020F0502020204030204" pitchFamily="34" charset="0"/>
              <a:buChar char="-"/>
            </a:pPr>
            <a:r>
              <a:rPr kumimoji="0" lang="fr-FR" sz="1800" b="0" i="0" u="none" strike="noStrike" kern="1200" cap="none" spc="0" normalizeH="0" baseline="0" noProof="0" dirty="0" smtClean="0">
                <a:ln>
                  <a:noFill/>
                </a:ln>
                <a:solidFill>
                  <a:prstClr val="black"/>
                </a:solidFill>
                <a:effectLst/>
                <a:uLnTx/>
                <a:uFillTx/>
                <a:ea typeface="Times New Roman" panose="02020603050405020304" pitchFamily="18" charset="0"/>
                <a:cs typeface="Calibri" panose="020F0502020204030204" pitchFamily="34" charset="0"/>
              </a:rPr>
              <a:t> </a:t>
            </a:r>
            <a:r>
              <a:rPr lang="fr-FR" b="1" dirty="0">
                <a:ea typeface="Calibri" panose="020F0502020204030204" pitchFamily="34" charset="0"/>
                <a:cs typeface="Times New Roman" panose="02020603050405020304" pitchFamily="18" charset="0"/>
              </a:rPr>
              <a:t>Ces expansions peuvent être déterminatives </a:t>
            </a:r>
            <a:r>
              <a:rPr lang="fr-FR" dirty="0">
                <a:ea typeface="Calibri" panose="020F0502020204030204" pitchFamily="34" charset="0"/>
                <a:cs typeface="Times New Roman" panose="02020603050405020304" pitchFamily="18" charset="0"/>
              </a:rPr>
              <a:t>quand elles restreignent l’identification comme dans </a:t>
            </a:r>
            <a:r>
              <a:rPr lang="fr-FR" dirty="0" smtClean="0">
                <a:ea typeface="Calibri" panose="020F0502020204030204" pitchFamily="34" charset="0"/>
                <a:cs typeface="Times New Roman" panose="02020603050405020304" pitchFamily="18" charset="0"/>
              </a:rPr>
              <a:t>« la </a:t>
            </a:r>
            <a:r>
              <a:rPr lang="fr-FR" dirty="0">
                <a:ea typeface="Calibri" panose="020F0502020204030204" pitchFamily="34" charset="0"/>
                <a:cs typeface="Times New Roman" panose="02020603050405020304" pitchFamily="18" charset="0"/>
              </a:rPr>
              <a:t>voiture de </a:t>
            </a:r>
            <a:r>
              <a:rPr lang="fr-FR" dirty="0" smtClean="0">
                <a:ea typeface="Calibri" panose="020F0502020204030204" pitchFamily="34" charset="0"/>
                <a:cs typeface="Times New Roman" panose="02020603050405020304" pitchFamily="18" charset="0"/>
              </a:rPr>
              <a:t>police », « le </a:t>
            </a:r>
            <a:r>
              <a:rPr lang="fr-FR" dirty="0">
                <a:ea typeface="Calibri" panose="020F0502020204030204" pitchFamily="34" charset="0"/>
                <a:cs typeface="Times New Roman" panose="02020603050405020304" pitchFamily="18" charset="0"/>
              </a:rPr>
              <a:t>cours de </a:t>
            </a:r>
            <a:r>
              <a:rPr lang="fr-FR" dirty="0" smtClean="0">
                <a:ea typeface="Calibri" panose="020F0502020204030204" pitchFamily="34" charset="0"/>
                <a:cs typeface="Times New Roman" panose="02020603050405020304" pitchFamily="18" charset="0"/>
              </a:rPr>
              <a:t>grammaire », </a:t>
            </a:r>
            <a:r>
              <a:rPr lang="fr-FR" b="1" dirty="0">
                <a:ea typeface="Calibri" panose="020F0502020204030204" pitchFamily="34" charset="0"/>
                <a:cs typeface="Times New Roman" panose="02020603050405020304" pitchFamily="18" charset="0"/>
              </a:rPr>
              <a:t>elles sont sinon explicatives et </a:t>
            </a:r>
            <a:r>
              <a:rPr lang="fr-FR" b="1" dirty="0" smtClean="0">
                <a:ea typeface="Calibri" panose="020F0502020204030204" pitchFamily="34" charset="0"/>
                <a:cs typeface="Times New Roman" panose="02020603050405020304" pitchFamily="18" charset="0"/>
              </a:rPr>
              <a:t>descriptives.</a:t>
            </a:r>
          </a:p>
          <a:p>
            <a:pPr marL="342900" lvl="0" indent="-342900">
              <a:lnSpc>
                <a:spcPct val="107000"/>
              </a:lnSpc>
              <a:spcAft>
                <a:spcPts val="800"/>
              </a:spcAft>
              <a:buFont typeface="Calibri" panose="020F0502020204030204" pitchFamily="34" charset="0"/>
              <a:buChar char="-"/>
            </a:pPr>
            <a:r>
              <a:rPr lang="fr-FR" b="1" dirty="0" smtClean="0">
                <a:ea typeface="Times New Roman" panose="02020603050405020304" pitchFamily="18" charset="0"/>
                <a:cs typeface="Calibri" panose="020F0502020204030204" pitchFamily="34" charset="0"/>
              </a:rPr>
              <a:t>Parmi les expansions possibles, </a:t>
            </a:r>
            <a:r>
              <a:rPr lang="fr-FR" b="1" dirty="0">
                <a:ea typeface="Times New Roman" panose="02020603050405020304" pitchFamily="18" charset="0"/>
                <a:cs typeface="Calibri" panose="020F0502020204030204" pitchFamily="34" charset="0"/>
              </a:rPr>
              <a:t>la proposition </a:t>
            </a:r>
            <a:r>
              <a:rPr lang="fr-FR" b="1" dirty="0" smtClean="0">
                <a:ea typeface="Times New Roman" panose="02020603050405020304" pitchFamily="18" charset="0"/>
                <a:cs typeface="Calibri" panose="020F0502020204030204" pitchFamily="34" charset="0"/>
              </a:rPr>
              <a:t>relative pos</a:t>
            </a:r>
            <a:r>
              <a:rPr lang="fr-FR" dirty="0" smtClean="0">
                <a:ea typeface="Times New Roman" panose="02020603050405020304" pitchFamily="18" charset="0"/>
                <a:cs typeface="Calibri" panose="020F0502020204030204" pitchFamily="34" charset="0"/>
              </a:rPr>
              <a:t>e problème car  du </a:t>
            </a:r>
            <a:r>
              <a:rPr lang="fr-FR" dirty="0">
                <a:ea typeface="Times New Roman" panose="02020603050405020304" pitchFamily="18" charset="0"/>
                <a:cs typeface="Calibri" panose="020F0502020204030204" pitchFamily="34" charset="0"/>
              </a:rPr>
              <a:t>point de vue des textes officiels et du travail en grammaire</a:t>
            </a:r>
            <a:r>
              <a:rPr lang="fr-FR" dirty="0" smtClean="0">
                <a:ea typeface="Times New Roman" panose="02020603050405020304" pitchFamily="18" charset="0"/>
                <a:cs typeface="Calibri" panose="020F0502020204030204" pitchFamily="34" charset="0"/>
              </a:rPr>
              <a:t>, elle  n’est </a:t>
            </a:r>
            <a:r>
              <a:rPr lang="fr-FR" dirty="0">
                <a:ea typeface="Times New Roman" panose="02020603050405020304" pitchFamily="18" charset="0"/>
                <a:cs typeface="Calibri" panose="020F0502020204030204" pitchFamily="34" charset="0"/>
              </a:rPr>
              <a:t>pas une connaissance </a:t>
            </a:r>
            <a:r>
              <a:rPr lang="fr-FR" dirty="0" smtClean="0">
                <a:ea typeface="Times New Roman" panose="02020603050405020304" pitchFamily="18" charset="0"/>
                <a:cs typeface="Calibri" panose="020F0502020204030204" pitchFamily="34" charset="0"/>
              </a:rPr>
              <a:t>attendue. Mais les </a:t>
            </a:r>
            <a:r>
              <a:rPr lang="fr-FR" dirty="0">
                <a:ea typeface="Times New Roman" panose="02020603050405020304" pitchFamily="18" charset="0"/>
                <a:cs typeface="Calibri" panose="020F0502020204030204" pitchFamily="34" charset="0"/>
              </a:rPr>
              <a:t>élèves </a:t>
            </a:r>
            <a:r>
              <a:rPr lang="fr-FR" dirty="0" smtClean="0">
                <a:ea typeface="Times New Roman" panose="02020603050405020304" pitchFamily="18" charset="0"/>
                <a:cs typeface="Calibri" panose="020F0502020204030204" pitchFamily="34" charset="0"/>
              </a:rPr>
              <a:t>les rencontrent </a:t>
            </a:r>
            <a:r>
              <a:rPr lang="fr-FR" dirty="0">
                <a:ea typeface="Times New Roman" panose="02020603050405020304" pitchFamily="18" charset="0"/>
                <a:cs typeface="Calibri" panose="020F0502020204030204" pitchFamily="34" charset="0"/>
              </a:rPr>
              <a:t>très souvent en lecture, en production </a:t>
            </a:r>
            <a:r>
              <a:rPr lang="fr-FR" dirty="0" smtClean="0">
                <a:ea typeface="Times New Roman" panose="02020603050405020304" pitchFamily="18" charset="0"/>
                <a:cs typeface="Calibri" panose="020F0502020204030204" pitchFamily="34" charset="0"/>
              </a:rPr>
              <a:t>d’écrits. « Dans  </a:t>
            </a:r>
            <a:r>
              <a:rPr lang="fr-FR" dirty="0">
                <a:ea typeface="Times New Roman" panose="02020603050405020304" pitchFamily="18" charset="0"/>
                <a:cs typeface="Calibri" panose="020F0502020204030204" pitchFamily="34" charset="0"/>
              </a:rPr>
              <a:t>le travail en lien avec la lecture et l’écriture, la proposition relative intervient dans l’étude des substituts et il serait dommage de l’ignorer et de  s’en priver</a:t>
            </a:r>
            <a:r>
              <a:rPr lang="fr-FR" dirty="0" smtClean="0">
                <a:ea typeface="Times New Roman" panose="02020603050405020304" pitchFamily="18" charset="0"/>
                <a:cs typeface="Calibri" panose="020F0502020204030204" pitchFamily="34" charset="0"/>
              </a:rPr>
              <a:t>. » </a:t>
            </a:r>
            <a:r>
              <a:rPr lang="fr-FR" i="1" dirty="0" smtClean="0">
                <a:ea typeface="Times New Roman" panose="02020603050405020304" pitchFamily="18" charset="0"/>
                <a:cs typeface="Calibri" panose="020F0502020204030204" pitchFamily="34" charset="0"/>
              </a:rPr>
              <a:t>(</a:t>
            </a:r>
            <a:r>
              <a:rPr lang="fr-FR" i="1" dirty="0" err="1" smtClean="0">
                <a:ea typeface="Times New Roman" panose="02020603050405020304" pitchFamily="18" charset="0"/>
                <a:cs typeface="Calibri" panose="020F0502020204030204" pitchFamily="34" charset="0"/>
              </a:rPr>
              <a:t>V.Ansart</a:t>
            </a:r>
            <a:r>
              <a:rPr lang="fr-FR" i="1" dirty="0" smtClean="0">
                <a:ea typeface="Times New Roman" panose="02020603050405020304" pitchFamily="18" charset="0"/>
                <a:cs typeface="Calibri" panose="020F0502020204030204" pitchFamily="34" charset="0"/>
              </a:rPr>
              <a:t>)</a:t>
            </a:r>
            <a:endParaRPr lang="fr-FR" i="1" dirty="0">
              <a:ea typeface="Times New Roman" panose="02020603050405020304" pitchFamily="18" charset="0"/>
              <a:cs typeface="Calibri" panose="020F0502020204030204" pitchFamily="34" charset="0"/>
            </a:endParaRPr>
          </a:p>
          <a:p>
            <a:pPr marL="342900" lvl="0" indent="-342900">
              <a:lnSpc>
                <a:spcPct val="107000"/>
              </a:lnSpc>
              <a:spcAft>
                <a:spcPts val="800"/>
              </a:spcAft>
              <a:buFont typeface="Calibri" panose="020F0502020204030204" pitchFamily="34" charset="0"/>
              <a:buChar char="-"/>
            </a:pPr>
            <a:endParaRPr kumimoji="0" lang="fr-FR" sz="1800" b="0" i="0" u="none" strike="noStrike" kern="1200" cap="none" spc="0" normalizeH="0" baseline="0" noProof="0" dirty="0">
              <a:ln>
                <a:noFill/>
              </a:ln>
              <a:solidFill>
                <a:prstClr val="black"/>
              </a:solidFill>
              <a:effectLst/>
              <a:uLnTx/>
              <a:uFillTx/>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342900" marR="0" lvl="0" indent="-342900" algn="l" defTabSz="914400" rtl="0" eaLnBrk="1" fontAlgn="auto" latinLnBrk="0" hangingPunct="1">
              <a:lnSpc>
                <a:spcPct val="107000"/>
              </a:lnSpc>
              <a:spcBef>
                <a:spcPts val="0"/>
              </a:spcBef>
              <a:spcAft>
                <a:spcPts val="800"/>
              </a:spcAft>
              <a:buClrTx/>
              <a:buSzTx/>
              <a:buFont typeface="Calibri" panose="020F0502020204030204" pitchFamily="34" charset="0"/>
              <a:buChar char="-"/>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6937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9414</TotalTime>
  <Words>3550</Words>
  <Application>Microsoft Office PowerPoint</Application>
  <PresentationFormat>Affichage à l'écran (4:3)</PresentationFormat>
  <Paragraphs>260</Paragraphs>
  <Slides>21</Slides>
  <Notes>21</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21</vt:i4>
      </vt:variant>
    </vt:vector>
  </HeadingPairs>
  <TitlesOfParts>
    <vt:vector size="30" baseType="lpstr">
      <vt:lpstr>Arial</vt:lpstr>
      <vt:lpstr>Calibri</vt:lpstr>
      <vt:lpstr>Calibri-Italic</vt:lpstr>
      <vt:lpstr>Century Gothic</vt:lpstr>
      <vt:lpstr>Symbol</vt:lpstr>
      <vt:lpstr>Times New Roman</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Liautard Marina</dc:creator>
  <cp:lastModifiedBy>Liautard Marina</cp:lastModifiedBy>
  <cp:revision>456</cp:revision>
  <dcterms:created xsi:type="dcterms:W3CDTF">2018-02-08T12:57:14Z</dcterms:created>
  <dcterms:modified xsi:type="dcterms:W3CDTF">2020-11-05T15:20:22Z</dcterms:modified>
</cp:coreProperties>
</file>